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700" r:id="rId5"/>
    <p:sldMasterId id="2147483709" r:id="rId6"/>
    <p:sldMasterId id="2147483730" r:id="rId7"/>
    <p:sldMasterId id="2147483737" r:id="rId8"/>
    <p:sldMasterId id="2147483744" r:id="rId9"/>
    <p:sldMasterId id="2147483765" r:id="rId10"/>
    <p:sldMasterId id="2147483777" r:id="rId11"/>
  </p:sldMasterIdLst>
  <p:notesMasterIdLst>
    <p:notesMasterId r:id="rId52"/>
  </p:notesMasterIdLst>
  <p:handoutMasterIdLst>
    <p:handoutMasterId r:id="rId53"/>
  </p:handoutMasterIdLst>
  <p:sldIdLst>
    <p:sldId id="518" r:id="rId12"/>
    <p:sldId id="571" r:id="rId13"/>
    <p:sldId id="558" r:id="rId14"/>
    <p:sldId id="559" r:id="rId15"/>
    <p:sldId id="564" r:id="rId16"/>
    <p:sldId id="525" r:id="rId17"/>
    <p:sldId id="522" r:id="rId18"/>
    <p:sldId id="443" r:id="rId19"/>
    <p:sldId id="527" r:id="rId20"/>
    <p:sldId id="528" r:id="rId21"/>
    <p:sldId id="565" r:id="rId22"/>
    <p:sldId id="566" r:id="rId23"/>
    <p:sldId id="567" r:id="rId24"/>
    <p:sldId id="568" r:id="rId25"/>
    <p:sldId id="530" r:id="rId26"/>
    <p:sldId id="534" r:id="rId27"/>
    <p:sldId id="540" r:id="rId28"/>
    <p:sldId id="541" r:id="rId29"/>
    <p:sldId id="547" r:id="rId30"/>
    <p:sldId id="543" r:id="rId31"/>
    <p:sldId id="544" r:id="rId32"/>
    <p:sldId id="545" r:id="rId33"/>
    <p:sldId id="569" r:id="rId34"/>
    <p:sldId id="546" r:id="rId35"/>
    <p:sldId id="550" r:id="rId36"/>
    <p:sldId id="552" r:id="rId37"/>
    <p:sldId id="553" r:id="rId38"/>
    <p:sldId id="555" r:id="rId39"/>
    <p:sldId id="556" r:id="rId40"/>
    <p:sldId id="520" r:id="rId41"/>
    <p:sldId id="562" r:id="rId42"/>
    <p:sldId id="570" r:id="rId43"/>
    <p:sldId id="577" r:id="rId44"/>
    <p:sldId id="575" r:id="rId45"/>
    <p:sldId id="576" r:id="rId46"/>
    <p:sldId id="578" r:id="rId47"/>
    <p:sldId id="572" r:id="rId48"/>
    <p:sldId id="579" r:id="rId49"/>
    <p:sldId id="574" r:id="rId50"/>
    <p:sldId id="561" r:id="rId5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7DA2FF"/>
    <a:srgbClr val="618EFF"/>
    <a:srgbClr val="3764BF"/>
    <a:srgbClr val="669900"/>
    <a:srgbClr val="F49319"/>
    <a:srgbClr val="4382FF"/>
    <a:srgbClr val="CCCC00"/>
    <a:srgbClr val="28F060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1" autoAdjust="0"/>
    <p:restoredTop sz="95593" autoAdjust="0"/>
  </p:normalViewPr>
  <p:slideViewPr>
    <p:cSldViewPr showGuides="1">
      <p:cViewPr varScale="1">
        <p:scale>
          <a:sx n="89" d="100"/>
          <a:sy n="89" d="100"/>
        </p:scale>
        <p:origin x="62" y="96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12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0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078780\Local%20Settings\Temporary%20Internet%20Files\Content.Outlook\ATF0GEBL\Ent%20Level%20RAG%20Project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 </c:v>
                </c:pt>
              </c:strCache>
            </c:strRef>
          </c:tx>
          <c:explosion val="13"/>
          <c:dPt>
            <c:idx val="0"/>
            <c:bubble3D val="0"/>
            <c:explosion val="0"/>
            <c:spPr>
              <a:solidFill>
                <a:srgbClr val="008000"/>
              </a:solidFill>
            </c:spPr>
          </c:dPt>
          <c:dPt>
            <c:idx val="1"/>
            <c:bubble3D val="0"/>
            <c:explosion val="19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37</c:v>
                </c:pt>
                <c:pt idx="1">
                  <c:v>42</c:v>
                </c:pt>
                <c:pt idx="2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Project Performance Dashboard</c:v>
                </c:pt>
              </c:strCache>
            </c:strRef>
          </c:tx>
          <c:dPt>
            <c:idx val="0"/>
            <c:bubble3D val="0"/>
            <c:spPr>
              <a:solidFill>
                <a:srgbClr val="00800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4.4390746870365094E-2"/>
                  <c:y val="-0.23620608476030405"/>
                </c:manualLayout>
              </c:layout>
              <c:tx>
                <c:rich>
                  <a:bodyPr/>
                  <a:lstStyle/>
                  <a:p>
                    <a:pPr>
                      <a:defRPr sz="4800">
                        <a:solidFill>
                          <a:schemeClr val="bg1"/>
                        </a:solidFill>
                      </a:defRPr>
                    </a:pPr>
                    <a:r>
                      <a:rPr lang="en-US" sz="4800" dirty="0" smtClean="0">
                        <a:solidFill>
                          <a:schemeClr val="bg1"/>
                        </a:solidFill>
                      </a:rPr>
                      <a:t>96%</a:t>
                    </a:r>
                    <a:endParaRPr lang="en-US" sz="4800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447936438145782E-2"/>
                  <c:y val="8.9280226108786137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96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'Project Summary'!$B$2:$B$3</c:f>
              <c:strCache>
                <c:ptCount val="1"/>
                <c:pt idx="0">
                  <c:v>Red #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'Project Summary'!$A$4:$A$8</c:f>
              <c:strCache>
                <c:ptCount val="5"/>
                <c:pt idx="0">
                  <c:v>June'12</c:v>
                </c:pt>
                <c:pt idx="1">
                  <c:v>July'12</c:v>
                </c:pt>
                <c:pt idx="2">
                  <c:v>Sep'12</c:v>
                </c:pt>
                <c:pt idx="3">
                  <c:v>Oct'12</c:v>
                </c:pt>
                <c:pt idx="4">
                  <c:v>Nov'12</c:v>
                </c:pt>
              </c:strCache>
            </c:strRef>
          </c:cat>
          <c:val>
            <c:numRef>
              <c:f>'Project Summary'!$B$4:$B$8</c:f>
              <c:numCache>
                <c:formatCode>General</c:formatCode>
                <c:ptCount val="5"/>
                <c:pt idx="0">
                  <c:v>10</c:v>
                </c:pt>
                <c:pt idx="1">
                  <c:v>9</c:v>
                </c:pt>
                <c:pt idx="2">
                  <c:v>7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</c:ser>
        <c:ser>
          <c:idx val="1"/>
          <c:order val="1"/>
          <c:tx>
            <c:strRef>
              <c:f>'Project Summary'!$D$2:$D$3</c:f>
              <c:strCache>
                <c:ptCount val="1"/>
                <c:pt idx="0">
                  <c:v>Amber #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b="1">
                    <a:solidFill>
                      <a:srgbClr val="FFC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'Project Summary'!$A$4:$A$8</c:f>
              <c:strCache>
                <c:ptCount val="5"/>
                <c:pt idx="0">
                  <c:v>June'12</c:v>
                </c:pt>
                <c:pt idx="1">
                  <c:v>July'12</c:v>
                </c:pt>
                <c:pt idx="2">
                  <c:v>Sep'12</c:v>
                </c:pt>
                <c:pt idx="3">
                  <c:v>Oct'12</c:v>
                </c:pt>
                <c:pt idx="4">
                  <c:v>Nov'12</c:v>
                </c:pt>
              </c:strCache>
            </c:strRef>
          </c:cat>
          <c:val>
            <c:numRef>
              <c:f>'Project Summary'!$D$4:$D$8</c:f>
              <c:numCache>
                <c:formatCode>General</c:formatCode>
                <c:ptCount val="5"/>
                <c:pt idx="0">
                  <c:v>29</c:v>
                </c:pt>
                <c:pt idx="1">
                  <c:v>24</c:v>
                </c:pt>
                <c:pt idx="2">
                  <c:v>22</c:v>
                </c:pt>
                <c:pt idx="3">
                  <c:v>19</c:v>
                </c:pt>
                <c:pt idx="4">
                  <c:v>20</c:v>
                </c:pt>
              </c:numCache>
            </c:numRef>
          </c:val>
        </c:ser>
        <c:ser>
          <c:idx val="2"/>
          <c:order val="2"/>
          <c:tx>
            <c:strRef>
              <c:f>'Project Summary'!$F$2:$F$3</c:f>
              <c:strCache>
                <c:ptCount val="1"/>
                <c:pt idx="0">
                  <c:v>Green #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b="1">
                    <a:solidFill>
                      <a:srgbClr val="00B05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'Project Summary'!$A$4:$A$8</c:f>
              <c:strCache>
                <c:ptCount val="5"/>
                <c:pt idx="0">
                  <c:v>June'12</c:v>
                </c:pt>
                <c:pt idx="1">
                  <c:v>July'12</c:v>
                </c:pt>
                <c:pt idx="2">
                  <c:v>Sep'12</c:v>
                </c:pt>
                <c:pt idx="3">
                  <c:v>Oct'12</c:v>
                </c:pt>
                <c:pt idx="4">
                  <c:v>Nov'12</c:v>
                </c:pt>
              </c:strCache>
            </c:strRef>
          </c:cat>
          <c:val>
            <c:numRef>
              <c:f>'Project Summary'!$F$4:$F$8</c:f>
              <c:numCache>
                <c:formatCode>General</c:formatCode>
                <c:ptCount val="5"/>
                <c:pt idx="0">
                  <c:v>769</c:v>
                </c:pt>
                <c:pt idx="1">
                  <c:v>798</c:v>
                </c:pt>
                <c:pt idx="2">
                  <c:v>823</c:v>
                </c:pt>
                <c:pt idx="3">
                  <c:v>854</c:v>
                </c:pt>
                <c:pt idx="4">
                  <c:v>852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251008"/>
        <c:axId val="164251400"/>
      </c:barChart>
      <c:catAx>
        <c:axId val="164251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1200"/>
            </a:pPr>
            <a:endParaRPr lang="en-US"/>
          </a:p>
        </c:txPr>
        <c:crossAx val="164251400"/>
        <c:crosses val="autoZero"/>
        <c:auto val="1"/>
        <c:lblAlgn val="ctr"/>
        <c:lblOffset val="100"/>
        <c:noMultiLvlLbl val="0"/>
      </c:catAx>
      <c:valAx>
        <c:axId val="164251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64251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745931758530221"/>
          <c:y val="0.37822940578862801"/>
          <c:w val="0.16587401574803148"/>
          <c:h val="0.29741286976046766"/>
        </c:manualLayout>
      </c:layout>
      <c:overlay val="0"/>
      <c:txPr>
        <a:bodyPr/>
        <a:lstStyle/>
        <a:p>
          <a:pPr>
            <a:defRPr lang="en-US" sz="1200"/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2700000" scaled="1"/>
      <a:tileRect/>
    </a:gradFill>
  </c:spPr>
  <c:externalData r:id="rId2">
    <c:autoUpdate val="0"/>
  </c:externalData>
</c:chartSpac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image" Target="../media/image89.png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7E670D-2650-4A7B-82BD-6B83F9C442E7}" type="doc">
      <dgm:prSet loTypeId="urn:microsoft.com/office/officeart/2005/8/layout/arrow2" loCatId="process" qsTypeId="urn:microsoft.com/office/officeart/2005/8/quickstyle/simple1" qsCatId="simple" csTypeId="urn:microsoft.com/office/officeart/2005/8/colors/colorful1" csCatId="colorful" phldr="1"/>
      <dgm:spPr/>
    </dgm:pt>
    <dgm:pt modelId="{C84AED65-B596-4A8D-86FB-A5E8A2DEA50B}">
      <dgm:prSet phldrT="[Text]" custT="1"/>
      <dgm:spPr/>
      <dgm:t>
        <a:bodyPr/>
        <a:lstStyle/>
        <a:p>
          <a:r>
            <a:rPr lang="en-US" sz="2000" b="1" dirty="0" smtClean="0"/>
            <a:t>What</a:t>
          </a:r>
        </a:p>
        <a:p>
          <a:r>
            <a:rPr lang="en-US" sz="2000" dirty="0" smtClean="0"/>
            <a:t>(Description)</a:t>
          </a:r>
          <a:endParaRPr lang="en-US" sz="2000" dirty="0"/>
        </a:p>
      </dgm:t>
    </dgm:pt>
    <dgm:pt modelId="{D503FBD4-4897-4EC3-ABB2-D2F430BE23E8}" type="parTrans" cxnId="{9F393DD1-FDA7-4B1E-8A79-4C115D14C5BB}">
      <dgm:prSet/>
      <dgm:spPr/>
      <dgm:t>
        <a:bodyPr/>
        <a:lstStyle/>
        <a:p>
          <a:endParaRPr lang="en-US"/>
        </a:p>
      </dgm:t>
    </dgm:pt>
    <dgm:pt modelId="{D159CC5D-5A98-4D49-9FF5-E9980F90CB79}" type="sibTrans" cxnId="{9F393DD1-FDA7-4B1E-8A79-4C115D14C5BB}">
      <dgm:prSet/>
      <dgm:spPr/>
      <dgm:t>
        <a:bodyPr/>
        <a:lstStyle/>
        <a:p>
          <a:endParaRPr lang="en-US"/>
        </a:p>
      </dgm:t>
    </dgm:pt>
    <dgm:pt modelId="{06970B35-CC31-4458-B7C3-19A9399BC8DA}">
      <dgm:prSet phldrT="[Text]" custT="1"/>
      <dgm:spPr/>
      <dgm:t>
        <a:bodyPr/>
        <a:lstStyle/>
        <a:p>
          <a:r>
            <a:rPr lang="en-US" sz="2400" b="1" dirty="0" smtClean="0"/>
            <a:t>Why</a:t>
          </a:r>
        </a:p>
        <a:p>
          <a:r>
            <a:rPr lang="en-US" sz="2400" b="0" dirty="0" smtClean="0"/>
            <a:t>(Purpose)</a:t>
          </a:r>
          <a:endParaRPr lang="en-US" sz="2400" b="0" dirty="0"/>
        </a:p>
      </dgm:t>
    </dgm:pt>
    <dgm:pt modelId="{2C586A5D-5D29-44CB-9519-F8518BB1CA55}" type="parTrans" cxnId="{6E34A71D-7096-4205-A28E-CFB119C7773F}">
      <dgm:prSet/>
      <dgm:spPr/>
      <dgm:t>
        <a:bodyPr/>
        <a:lstStyle/>
        <a:p>
          <a:endParaRPr lang="en-US"/>
        </a:p>
      </dgm:t>
    </dgm:pt>
    <dgm:pt modelId="{E5B1D5A5-C5C9-4A48-B291-1101789184CA}" type="sibTrans" cxnId="{6E34A71D-7096-4205-A28E-CFB119C7773F}">
      <dgm:prSet/>
      <dgm:spPr/>
      <dgm:t>
        <a:bodyPr/>
        <a:lstStyle/>
        <a:p>
          <a:endParaRPr lang="en-US"/>
        </a:p>
      </dgm:t>
    </dgm:pt>
    <dgm:pt modelId="{F09B3E72-E691-47E7-AB97-D5726B9B58D1}">
      <dgm:prSet phldrT="[Text]" custT="1"/>
      <dgm:spPr/>
      <dgm:t>
        <a:bodyPr/>
        <a:lstStyle/>
        <a:p>
          <a:r>
            <a:rPr lang="en-US" sz="2800" b="1" dirty="0" smtClean="0"/>
            <a:t>How</a:t>
          </a:r>
        </a:p>
        <a:p>
          <a:r>
            <a:rPr lang="en-US" sz="2800" dirty="0" smtClean="0"/>
            <a:t>(Guidance)</a:t>
          </a:r>
          <a:endParaRPr lang="en-US" sz="2800" dirty="0"/>
        </a:p>
      </dgm:t>
    </dgm:pt>
    <dgm:pt modelId="{DCA41934-59AF-447A-AC5C-D8B4E651E338}" type="parTrans" cxnId="{4D676EBB-A1B0-4D31-8917-80274800F9FA}">
      <dgm:prSet/>
      <dgm:spPr/>
      <dgm:t>
        <a:bodyPr/>
        <a:lstStyle/>
        <a:p>
          <a:endParaRPr lang="en-US"/>
        </a:p>
      </dgm:t>
    </dgm:pt>
    <dgm:pt modelId="{DDA40906-E403-4EDB-BF99-AE05516DCD17}" type="sibTrans" cxnId="{4D676EBB-A1B0-4D31-8917-80274800F9FA}">
      <dgm:prSet/>
      <dgm:spPr/>
      <dgm:t>
        <a:bodyPr/>
        <a:lstStyle/>
        <a:p>
          <a:endParaRPr lang="en-US"/>
        </a:p>
      </dgm:t>
    </dgm:pt>
    <dgm:pt modelId="{05E48BEF-E00A-417B-922C-DF02CC6422A1}" type="pres">
      <dgm:prSet presAssocID="{757E670D-2650-4A7B-82BD-6B83F9C442E7}" presName="arrowDiagram" presStyleCnt="0">
        <dgm:presLayoutVars>
          <dgm:chMax val="5"/>
          <dgm:dir/>
          <dgm:resizeHandles val="exact"/>
        </dgm:presLayoutVars>
      </dgm:prSet>
      <dgm:spPr/>
    </dgm:pt>
    <dgm:pt modelId="{9690E3E6-E3BA-4632-8FF8-16AC46596E01}" type="pres">
      <dgm:prSet presAssocID="{757E670D-2650-4A7B-82BD-6B83F9C442E7}" presName="arrow" presStyleLbl="bgShp" presStyleIdx="0" presStyleCn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noFill/>
        </a:ln>
      </dgm:spPr>
    </dgm:pt>
    <dgm:pt modelId="{12FF27E8-E4E0-4156-AE3D-601DDD69D545}" type="pres">
      <dgm:prSet presAssocID="{757E670D-2650-4A7B-82BD-6B83F9C442E7}" presName="arrowDiagram3" presStyleCnt="0"/>
      <dgm:spPr/>
    </dgm:pt>
    <dgm:pt modelId="{2C7148D1-B399-49E0-B2F3-F6DBE665A0E9}" type="pres">
      <dgm:prSet presAssocID="{C84AED65-B596-4A8D-86FB-A5E8A2DEA50B}" presName="bullet3a" presStyleLbl="node1" presStyleIdx="0" presStyleCnt="3"/>
      <dgm:spPr/>
    </dgm:pt>
    <dgm:pt modelId="{AB5A11A1-7945-4C9A-B8D5-9DFF9C4FE8E9}" type="pres">
      <dgm:prSet presAssocID="{C84AED65-B596-4A8D-86FB-A5E8A2DEA50B}" presName="textBox3a" presStyleLbl="revTx" presStyleIdx="0" presStyleCnt="3" custScaleX="1076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2D51A0-25A1-4E31-815F-5B0F854C26FD}" type="pres">
      <dgm:prSet presAssocID="{06970B35-CC31-4458-B7C3-19A9399BC8DA}" presName="bullet3b" presStyleLbl="node1" presStyleIdx="1" presStyleCnt="3"/>
      <dgm:spPr/>
    </dgm:pt>
    <dgm:pt modelId="{F6067CB5-B752-42A8-B9DA-6D6E9F3FEA0B}" type="pres">
      <dgm:prSet presAssocID="{06970B35-CC31-4458-B7C3-19A9399BC8DA}" presName="textBox3b" presStyleLbl="revTx" presStyleIdx="1" presStyleCnt="3" custScaleX="118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CE81F6-304A-485B-B8FF-E194D32E5623}" type="pres">
      <dgm:prSet presAssocID="{F09B3E72-E691-47E7-AB97-D5726B9B58D1}" presName="bullet3c" presStyleLbl="node1" presStyleIdx="2" presStyleCnt="3"/>
      <dgm:spPr/>
    </dgm:pt>
    <dgm:pt modelId="{40EF1779-13EB-430B-82FF-5186E83B206F}" type="pres">
      <dgm:prSet presAssocID="{F09B3E72-E691-47E7-AB97-D5726B9B58D1}" presName="textBox3c" presStyleLbl="revTx" presStyleIdx="2" presStyleCnt="3" custScaleX="1365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3E42DF-B248-4E6D-9624-79B26496A9FF}" type="presOf" srcId="{06970B35-CC31-4458-B7C3-19A9399BC8DA}" destId="{F6067CB5-B752-42A8-B9DA-6D6E9F3FEA0B}" srcOrd="0" destOrd="0" presId="urn:microsoft.com/office/officeart/2005/8/layout/arrow2"/>
    <dgm:cxn modelId="{EAF601D2-6F52-4EFD-B0DB-978F2BCDD6F4}" type="presOf" srcId="{757E670D-2650-4A7B-82BD-6B83F9C442E7}" destId="{05E48BEF-E00A-417B-922C-DF02CC6422A1}" srcOrd="0" destOrd="0" presId="urn:microsoft.com/office/officeart/2005/8/layout/arrow2"/>
    <dgm:cxn modelId="{6E34A71D-7096-4205-A28E-CFB119C7773F}" srcId="{757E670D-2650-4A7B-82BD-6B83F9C442E7}" destId="{06970B35-CC31-4458-B7C3-19A9399BC8DA}" srcOrd="1" destOrd="0" parTransId="{2C586A5D-5D29-44CB-9519-F8518BB1CA55}" sibTransId="{E5B1D5A5-C5C9-4A48-B291-1101789184CA}"/>
    <dgm:cxn modelId="{4D676EBB-A1B0-4D31-8917-80274800F9FA}" srcId="{757E670D-2650-4A7B-82BD-6B83F9C442E7}" destId="{F09B3E72-E691-47E7-AB97-D5726B9B58D1}" srcOrd="2" destOrd="0" parTransId="{DCA41934-59AF-447A-AC5C-D8B4E651E338}" sibTransId="{DDA40906-E403-4EDB-BF99-AE05516DCD17}"/>
    <dgm:cxn modelId="{57E074E2-0C99-4610-A028-19CF826AE397}" type="presOf" srcId="{F09B3E72-E691-47E7-AB97-D5726B9B58D1}" destId="{40EF1779-13EB-430B-82FF-5186E83B206F}" srcOrd="0" destOrd="0" presId="urn:microsoft.com/office/officeart/2005/8/layout/arrow2"/>
    <dgm:cxn modelId="{77C1A467-8FFD-41B1-B9BF-4B3299B944BD}" type="presOf" srcId="{C84AED65-B596-4A8D-86FB-A5E8A2DEA50B}" destId="{AB5A11A1-7945-4C9A-B8D5-9DFF9C4FE8E9}" srcOrd="0" destOrd="0" presId="urn:microsoft.com/office/officeart/2005/8/layout/arrow2"/>
    <dgm:cxn modelId="{9F393DD1-FDA7-4B1E-8A79-4C115D14C5BB}" srcId="{757E670D-2650-4A7B-82BD-6B83F9C442E7}" destId="{C84AED65-B596-4A8D-86FB-A5E8A2DEA50B}" srcOrd="0" destOrd="0" parTransId="{D503FBD4-4897-4EC3-ABB2-D2F430BE23E8}" sibTransId="{D159CC5D-5A98-4D49-9FF5-E9980F90CB79}"/>
    <dgm:cxn modelId="{F8BE600E-6700-4010-BD32-9F5BE9664B45}" type="presParOf" srcId="{05E48BEF-E00A-417B-922C-DF02CC6422A1}" destId="{9690E3E6-E3BA-4632-8FF8-16AC46596E01}" srcOrd="0" destOrd="0" presId="urn:microsoft.com/office/officeart/2005/8/layout/arrow2"/>
    <dgm:cxn modelId="{8DA98FDC-5386-4DF5-AE43-0D2A9BEAE87E}" type="presParOf" srcId="{05E48BEF-E00A-417B-922C-DF02CC6422A1}" destId="{12FF27E8-E4E0-4156-AE3D-601DDD69D545}" srcOrd="1" destOrd="0" presId="urn:microsoft.com/office/officeart/2005/8/layout/arrow2"/>
    <dgm:cxn modelId="{7EE91889-0DA1-4668-A8CD-3BEDA90A3C25}" type="presParOf" srcId="{12FF27E8-E4E0-4156-AE3D-601DDD69D545}" destId="{2C7148D1-B399-49E0-B2F3-F6DBE665A0E9}" srcOrd="0" destOrd="0" presId="urn:microsoft.com/office/officeart/2005/8/layout/arrow2"/>
    <dgm:cxn modelId="{D0ADDBC6-52F3-4462-905F-64F136EEA855}" type="presParOf" srcId="{12FF27E8-E4E0-4156-AE3D-601DDD69D545}" destId="{AB5A11A1-7945-4C9A-B8D5-9DFF9C4FE8E9}" srcOrd="1" destOrd="0" presId="urn:microsoft.com/office/officeart/2005/8/layout/arrow2"/>
    <dgm:cxn modelId="{0F16CE2D-F8F6-49D6-AE52-2A48410CC81D}" type="presParOf" srcId="{12FF27E8-E4E0-4156-AE3D-601DDD69D545}" destId="{252D51A0-25A1-4E31-815F-5B0F854C26FD}" srcOrd="2" destOrd="0" presId="urn:microsoft.com/office/officeart/2005/8/layout/arrow2"/>
    <dgm:cxn modelId="{FFADEDA3-9B37-4040-BB86-4FD11CCBD30A}" type="presParOf" srcId="{12FF27E8-E4E0-4156-AE3D-601DDD69D545}" destId="{F6067CB5-B752-42A8-B9DA-6D6E9F3FEA0B}" srcOrd="3" destOrd="0" presId="urn:microsoft.com/office/officeart/2005/8/layout/arrow2"/>
    <dgm:cxn modelId="{11E668C1-1C6A-4B21-85BC-E5D059E3635A}" type="presParOf" srcId="{12FF27E8-E4E0-4156-AE3D-601DDD69D545}" destId="{26CE81F6-304A-485B-B8FF-E194D32E5623}" srcOrd="4" destOrd="0" presId="urn:microsoft.com/office/officeart/2005/8/layout/arrow2"/>
    <dgm:cxn modelId="{EAD3CA6D-155E-443C-9B0C-28A45209E042}" type="presParOf" srcId="{12FF27E8-E4E0-4156-AE3D-601DDD69D545}" destId="{40EF1779-13EB-430B-82FF-5186E83B206F}" srcOrd="5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2C8F36-C4AF-4837-8C47-C5F310E3B656}" type="doc">
      <dgm:prSet loTypeId="urn:microsoft.com/office/officeart/2005/8/layout/architecture+Icon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0A5E1B4-30BA-49B7-96CB-A0EF2AD69FE4}">
      <dgm:prSet phldrT="[Text]"/>
      <dgm:spPr/>
      <dgm:t>
        <a:bodyPr/>
        <a:lstStyle/>
        <a:p>
          <a:r>
            <a:rPr lang="en-US" dirty="0" smtClean="0"/>
            <a:t>Delivery Discipline</a:t>
          </a:r>
          <a:endParaRPr lang="en-US" dirty="0"/>
        </a:p>
      </dgm:t>
    </dgm:pt>
    <dgm:pt modelId="{17D14CCA-5F42-4F45-839A-E40375433AB1}" type="parTrans" cxnId="{ABD1CDD2-9678-474D-AED8-D7D0B09C8433}">
      <dgm:prSet/>
      <dgm:spPr/>
      <dgm:t>
        <a:bodyPr/>
        <a:lstStyle/>
        <a:p>
          <a:endParaRPr lang="en-US"/>
        </a:p>
      </dgm:t>
    </dgm:pt>
    <dgm:pt modelId="{9CF1CAA2-2F4B-4DE3-8ABA-8982069D400F}" type="sibTrans" cxnId="{ABD1CDD2-9678-474D-AED8-D7D0B09C8433}">
      <dgm:prSet/>
      <dgm:spPr/>
      <dgm:t>
        <a:bodyPr/>
        <a:lstStyle/>
        <a:p>
          <a:endParaRPr lang="en-US"/>
        </a:p>
      </dgm:t>
    </dgm:pt>
    <dgm:pt modelId="{01CDFD7F-7150-402F-9D41-73FAA3C4BE82}">
      <dgm:prSet phldrT="[Text]"/>
      <dgm:spPr/>
      <dgm:t>
        <a:bodyPr/>
        <a:lstStyle/>
        <a:p>
          <a:r>
            <a:rPr lang="en-US" dirty="0" smtClean="0"/>
            <a:t>Scheduled Audits</a:t>
          </a:r>
          <a:endParaRPr lang="en-US" dirty="0"/>
        </a:p>
      </dgm:t>
    </dgm:pt>
    <dgm:pt modelId="{698076BE-88DC-4E8C-A4F2-445FDB94F873}" type="parTrans" cxnId="{C2B7C6A8-BE47-4FB2-BAEE-94EF03F1A0B9}">
      <dgm:prSet/>
      <dgm:spPr/>
      <dgm:t>
        <a:bodyPr/>
        <a:lstStyle/>
        <a:p>
          <a:endParaRPr lang="en-US"/>
        </a:p>
      </dgm:t>
    </dgm:pt>
    <dgm:pt modelId="{6A1D7F4C-6856-499E-83BC-EFA302909F73}" type="sibTrans" cxnId="{C2B7C6A8-BE47-4FB2-BAEE-94EF03F1A0B9}">
      <dgm:prSet/>
      <dgm:spPr/>
      <dgm:t>
        <a:bodyPr/>
        <a:lstStyle/>
        <a:p>
          <a:endParaRPr lang="en-US"/>
        </a:p>
      </dgm:t>
    </dgm:pt>
    <dgm:pt modelId="{3B0100D5-3C24-447F-889D-464BCF79771C}">
      <dgm:prSet phldrT="[Text]"/>
      <dgm:spPr/>
      <dgm:t>
        <a:bodyPr/>
        <a:lstStyle/>
        <a:p>
          <a:r>
            <a:rPr lang="en-US" dirty="0" smtClean="0"/>
            <a:t>Project Reviews</a:t>
          </a:r>
          <a:endParaRPr lang="en-US" dirty="0"/>
        </a:p>
      </dgm:t>
    </dgm:pt>
    <dgm:pt modelId="{3B1355CD-D0F8-40C1-BB70-D70C9FD88BA3}" type="parTrans" cxnId="{C6731801-1D7F-42B2-8E1B-FF09163C83DA}">
      <dgm:prSet/>
      <dgm:spPr/>
      <dgm:t>
        <a:bodyPr/>
        <a:lstStyle/>
        <a:p>
          <a:endParaRPr lang="en-US"/>
        </a:p>
      </dgm:t>
    </dgm:pt>
    <dgm:pt modelId="{1A37961C-0F7C-48E4-A81A-D5C8F74EED94}" type="sibTrans" cxnId="{C6731801-1D7F-42B2-8E1B-FF09163C83DA}">
      <dgm:prSet/>
      <dgm:spPr/>
      <dgm:t>
        <a:bodyPr/>
        <a:lstStyle/>
        <a:p>
          <a:endParaRPr lang="en-US"/>
        </a:p>
      </dgm:t>
    </dgm:pt>
    <dgm:pt modelId="{03C59B17-A0EF-4F0E-8411-AB05B6A52AE3}">
      <dgm:prSet phldrT="[Text]"/>
      <dgm:spPr/>
      <dgm:t>
        <a:bodyPr/>
        <a:lstStyle/>
        <a:p>
          <a:r>
            <a:rPr lang="en-US" dirty="0" smtClean="0"/>
            <a:t>Project Assistance</a:t>
          </a:r>
          <a:endParaRPr lang="en-US" dirty="0"/>
        </a:p>
      </dgm:t>
    </dgm:pt>
    <dgm:pt modelId="{F60E8FEC-AE50-4CC1-88E8-48A3BEB7B486}" type="parTrans" cxnId="{A9037D9B-9AAC-4CB7-ACB3-32334033847D}">
      <dgm:prSet/>
      <dgm:spPr/>
      <dgm:t>
        <a:bodyPr/>
        <a:lstStyle/>
        <a:p>
          <a:endParaRPr lang="en-US"/>
        </a:p>
      </dgm:t>
    </dgm:pt>
    <dgm:pt modelId="{924C54C2-5DF3-4719-91C8-0B5DECBF5AC3}" type="sibTrans" cxnId="{A9037D9B-9AAC-4CB7-ACB3-32334033847D}">
      <dgm:prSet/>
      <dgm:spPr/>
      <dgm:t>
        <a:bodyPr/>
        <a:lstStyle/>
        <a:p>
          <a:endParaRPr lang="en-US"/>
        </a:p>
      </dgm:t>
    </dgm:pt>
    <dgm:pt modelId="{CAAF2775-0FC5-4BBE-BDB0-938BF3BAA16C}">
      <dgm:prSet phldrT="[Text]"/>
      <dgm:spPr/>
      <dgm:t>
        <a:bodyPr/>
        <a:lstStyle/>
        <a:p>
          <a:r>
            <a:rPr lang="en-US" dirty="0" smtClean="0"/>
            <a:t>Ad Hoc Audits</a:t>
          </a:r>
          <a:endParaRPr lang="en-US" dirty="0"/>
        </a:p>
      </dgm:t>
    </dgm:pt>
    <dgm:pt modelId="{554B2288-0031-413F-B577-B584BA4BA3C2}" type="parTrans" cxnId="{46B89644-9BEB-4175-BD70-7D4A09BC06EA}">
      <dgm:prSet/>
      <dgm:spPr/>
      <dgm:t>
        <a:bodyPr/>
        <a:lstStyle/>
        <a:p>
          <a:endParaRPr lang="en-US"/>
        </a:p>
      </dgm:t>
    </dgm:pt>
    <dgm:pt modelId="{011B0391-00CF-4C3A-9377-DEB7313B354F}" type="sibTrans" cxnId="{46B89644-9BEB-4175-BD70-7D4A09BC06EA}">
      <dgm:prSet/>
      <dgm:spPr/>
      <dgm:t>
        <a:bodyPr/>
        <a:lstStyle/>
        <a:p>
          <a:endParaRPr lang="en-US"/>
        </a:p>
      </dgm:t>
    </dgm:pt>
    <dgm:pt modelId="{0E9B2FB6-4310-4D56-A107-8F945C1B6B09}">
      <dgm:prSet phldrT="[Text]"/>
      <dgm:spPr/>
      <dgm:t>
        <a:bodyPr/>
        <a:lstStyle/>
        <a:p>
          <a:r>
            <a:rPr lang="en-US" dirty="0" smtClean="0"/>
            <a:t>PM Help Desk</a:t>
          </a:r>
          <a:endParaRPr lang="en-US" dirty="0"/>
        </a:p>
      </dgm:t>
    </dgm:pt>
    <dgm:pt modelId="{9D5F1167-E65A-4C2B-8623-FF6B21A220EF}" type="parTrans" cxnId="{66AB2223-1C8B-4F28-8EEE-00A8FEF513E3}">
      <dgm:prSet/>
      <dgm:spPr/>
      <dgm:t>
        <a:bodyPr/>
        <a:lstStyle/>
        <a:p>
          <a:endParaRPr lang="en-US"/>
        </a:p>
      </dgm:t>
    </dgm:pt>
    <dgm:pt modelId="{F50963C1-215D-4B14-97E5-C32DFBBC7B86}" type="sibTrans" cxnId="{66AB2223-1C8B-4F28-8EEE-00A8FEF513E3}">
      <dgm:prSet/>
      <dgm:spPr/>
      <dgm:t>
        <a:bodyPr/>
        <a:lstStyle/>
        <a:p>
          <a:endParaRPr lang="en-US"/>
        </a:p>
      </dgm:t>
    </dgm:pt>
    <dgm:pt modelId="{344E3C6F-AC2E-4A8C-A34F-BDE6F7A67635}">
      <dgm:prSet phldrT="[Text]"/>
      <dgm:spPr/>
      <dgm:t>
        <a:bodyPr/>
        <a:lstStyle/>
        <a:p>
          <a:r>
            <a:rPr lang="en-US" dirty="0" smtClean="0"/>
            <a:t>Project Performance Reporting</a:t>
          </a:r>
          <a:endParaRPr lang="en-US" dirty="0"/>
        </a:p>
      </dgm:t>
    </dgm:pt>
    <dgm:pt modelId="{A1AEE1F9-C9DC-4930-976C-F71BBCB252EC}" type="parTrans" cxnId="{BEE76E08-D61A-401B-8EBD-DABA68C3D178}">
      <dgm:prSet/>
      <dgm:spPr/>
      <dgm:t>
        <a:bodyPr/>
        <a:lstStyle/>
        <a:p>
          <a:endParaRPr lang="en-US"/>
        </a:p>
      </dgm:t>
    </dgm:pt>
    <dgm:pt modelId="{F10EB9B2-3E82-4C28-85FD-0D4D1014EACC}" type="sibTrans" cxnId="{BEE76E08-D61A-401B-8EBD-DABA68C3D178}">
      <dgm:prSet/>
      <dgm:spPr/>
      <dgm:t>
        <a:bodyPr/>
        <a:lstStyle/>
        <a:p>
          <a:endParaRPr lang="en-US"/>
        </a:p>
      </dgm:t>
    </dgm:pt>
    <dgm:pt modelId="{2D0E92C3-1A81-4CD6-B83D-3F1EA02B13C3}">
      <dgm:prSet phldrT="[Text]"/>
      <dgm:spPr/>
      <dgm:t>
        <a:bodyPr/>
        <a:lstStyle/>
        <a:p>
          <a:r>
            <a:rPr lang="en-US" dirty="0" smtClean="0"/>
            <a:t>Project Startup Assurance</a:t>
          </a:r>
          <a:endParaRPr lang="en-US" dirty="0"/>
        </a:p>
      </dgm:t>
    </dgm:pt>
    <dgm:pt modelId="{26E528F9-3243-4348-8AAA-3E9F1689367F}" type="parTrans" cxnId="{A4D1A1BB-4BA5-4BB4-9EAE-6993D79B2142}">
      <dgm:prSet/>
      <dgm:spPr/>
      <dgm:t>
        <a:bodyPr/>
        <a:lstStyle/>
        <a:p>
          <a:endParaRPr lang="en-US"/>
        </a:p>
      </dgm:t>
    </dgm:pt>
    <dgm:pt modelId="{31CC6A13-71FE-4245-A372-678EFBEB21D1}" type="sibTrans" cxnId="{A4D1A1BB-4BA5-4BB4-9EAE-6993D79B2142}">
      <dgm:prSet/>
      <dgm:spPr/>
      <dgm:t>
        <a:bodyPr/>
        <a:lstStyle/>
        <a:p>
          <a:endParaRPr lang="en-US"/>
        </a:p>
      </dgm:t>
    </dgm:pt>
    <dgm:pt modelId="{D5BF7304-A4D4-4195-8D24-FB87F911C1B7}" type="pres">
      <dgm:prSet presAssocID="{CF2C8F36-C4AF-4837-8C47-C5F310E3B65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2B9AB08-F0A7-41E9-88A0-BC4CD335581F}" type="pres">
      <dgm:prSet presAssocID="{10A5E1B4-30BA-49B7-96CB-A0EF2AD69FE4}" presName="vertOne" presStyleCnt="0"/>
      <dgm:spPr/>
    </dgm:pt>
    <dgm:pt modelId="{E9104BE6-3705-42B7-B0AA-CC47247AC2DC}" type="pres">
      <dgm:prSet presAssocID="{10A5E1B4-30BA-49B7-96CB-A0EF2AD69FE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327C5A-D23B-4F9B-A555-47F43EE2EEF0}" type="pres">
      <dgm:prSet presAssocID="{10A5E1B4-30BA-49B7-96CB-A0EF2AD69FE4}" presName="parTransOne" presStyleCnt="0"/>
      <dgm:spPr/>
    </dgm:pt>
    <dgm:pt modelId="{55F39DF3-13F8-49D2-9E77-81B196309FF5}" type="pres">
      <dgm:prSet presAssocID="{10A5E1B4-30BA-49B7-96CB-A0EF2AD69FE4}" presName="horzOne" presStyleCnt="0"/>
      <dgm:spPr/>
    </dgm:pt>
    <dgm:pt modelId="{6307F4D6-54E5-466F-9F08-5B44ECBA535B}" type="pres">
      <dgm:prSet presAssocID="{344E3C6F-AC2E-4A8C-A34F-BDE6F7A67635}" presName="vertTwo" presStyleCnt="0"/>
      <dgm:spPr/>
    </dgm:pt>
    <dgm:pt modelId="{820923DD-40C1-45D3-8398-AA0447FA99C3}" type="pres">
      <dgm:prSet presAssocID="{344E3C6F-AC2E-4A8C-A34F-BDE6F7A67635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4EB307-FD1A-46C1-8AAC-E0E58F2424B4}" type="pres">
      <dgm:prSet presAssocID="{344E3C6F-AC2E-4A8C-A34F-BDE6F7A67635}" presName="parTransTwo" presStyleCnt="0"/>
      <dgm:spPr/>
    </dgm:pt>
    <dgm:pt modelId="{1EA8EBE9-7473-429C-847D-378075B53116}" type="pres">
      <dgm:prSet presAssocID="{344E3C6F-AC2E-4A8C-A34F-BDE6F7A67635}" presName="horzTwo" presStyleCnt="0"/>
      <dgm:spPr/>
    </dgm:pt>
    <dgm:pt modelId="{F751BE59-6DAA-4E67-854F-17870A95CC0B}" type="pres">
      <dgm:prSet presAssocID="{01CDFD7F-7150-402F-9D41-73FAA3C4BE82}" presName="vertThree" presStyleCnt="0"/>
      <dgm:spPr/>
    </dgm:pt>
    <dgm:pt modelId="{B9E92D1A-4AD7-4980-8108-9E74315778DA}" type="pres">
      <dgm:prSet presAssocID="{01CDFD7F-7150-402F-9D41-73FAA3C4BE82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5881A8-7521-4438-8699-94DE2DE28604}" type="pres">
      <dgm:prSet presAssocID="{01CDFD7F-7150-402F-9D41-73FAA3C4BE82}" presName="parTransThree" presStyleCnt="0"/>
      <dgm:spPr/>
    </dgm:pt>
    <dgm:pt modelId="{F43CCC34-DAD6-43CA-ADE1-7FD799233BE8}" type="pres">
      <dgm:prSet presAssocID="{01CDFD7F-7150-402F-9D41-73FAA3C4BE82}" presName="horzThree" presStyleCnt="0"/>
      <dgm:spPr/>
    </dgm:pt>
    <dgm:pt modelId="{C3279637-D938-4115-8B8A-09FE7A9BA3C8}" type="pres">
      <dgm:prSet presAssocID="{2D0E92C3-1A81-4CD6-B83D-3F1EA02B13C3}" presName="vertFour" presStyleCnt="0">
        <dgm:presLayoutVars>
          <dgm:chPref val="3"/>
        </dgm:presLayoutVars>
      </dgm:prSet>
      <dgm:spPr/>
    </dgm:pt>
    <dgm:pt modelId="{D005332A-935B-4D68-9E49-3D57F9573684}" type="pres">
      <dgm:prSet presAssocID="{2D0E92C3-1A81-4CD6-B83D-3F1EA02B13C3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35E0CA-59F5-4A05-BC9D-7C04AFEEC6E3}" type="pres">
      <dgm:prSet presAssocID="{2D0E92C3-1A81-4CD6-B83D-3F1EA02B13C3}" presName="horzFour" presStyleCnt="0"/>
      <dgm:spPr/>
    </dgm:pt>
    <dgm:pt modelId="{9FA54BE8-A6E2-48BA-9839-02FAE1DD8CE1}" type="pres">
      <dgm:prSet presAssocID="{31CC6A13-71FE-4245-A372-678EFBEB21D1}" presName="sibSpaceFour" presStyleCnt="0"/>
      <dgm:spPr/>
    </dgm:pt>
    <dgm:pt modelId="{83388528-B2D0-4D0B-A458-5A2BFE2A7E62}" type="pres">
      <dgm:prSet presAssocID="{3B0100D5-3C24-447F-889D-464BCF79771C}" presName="vertFour" presStyleCnt="0">
        <dgm:presLayoutVars>
          <dgm:chPref val="3"/>
        </dgm:presLayoutVars>
      </dgm:prSet>
      <dgm:spPr/>
    </dgm:pt>
    <dgm:pt modelId="{25E43AE2-6896-41C5-8BEF-D75DE9CC2E5F}" type="pres">
      <dgm:prSet presAssocID="{3B0100D5-3C24-447F-889D-464BCF79771C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B39CC9-479A-42AB-9C4F-1569DDA7FF25}" type="pres">
      <dgm:prSet presAssocID="{3B0100D5-3C24-447F-889D-464BCF79771C}" presName="horzFour" presStyleCnt="0"/>
      <dgm:spPr/>
    </dgm:pt>
    <dgm:pt modelId="{F9835B6C-8A7F-4636-978D-956B1688975D}" type="pres">
      <dgm:prSet presAssocID="{1A37961C-0F7C-48E4-A81A-D5C8F74EED94}" presName="sibSpaceFour" presStyleCnt="0"/>
      <dgm:spPr/>
    </dgm:pt>
    <dgm:pt modelId="{BF6E34BF-9B20-454E-BBC0-321D4196353A}" type="pres">
      <dgm:prSet presAssocID="{03C59B17-A0EF-4F0E-8411-AB05B6A52AE3}" presName="vertFour" presStyleCnt="0">
        <dgm:presLayoutVars>
          <dgm:chPref val="3"/>
        </dgm:presLayoutVars>
      </dgm:prSet>
      <dgm:spPr/>
    </dgm:pt>
    <dgm:pt modelId="{420EF478-B867-4FB6-812D-B4236C1458E1}" type="pres">
      <dgm:prSet presAssocID="{03C59B17-A0EF-4F0E-8411-AB05B6A52AE3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0B5B46-0CE8-45D9-84A6-DB9E258A7C7E}" type="pres">
      <dgm:prSet presAssocID="{03C59B17-A0EF-4F0E-8411-AB05B6A52AE3}" presName="horzFour" presStyleCnt="0"/>
      <dgm:spPr/>
    </dgm:pt>
    <dgm:pt modelId="{0774CBB7-3D4D-459E-88F6-44E17525F8F6}" type="pres">
      <dgm:prSet presAssocID="{6A1D7F4C-6856-499E-83BC-EFA302909F73}" presName="sibSpaceThree" presStyleCnt="0"/>
      <dgm:spPr/>
    </dgm:pt>
    <dgm:pt modelId="{1C6A13C7-E111-4435-B112-055C689EF34C}" type="pres">
      <dgm:prSet presAssocID="{CAAF2775-0FC5-4BBE-BDB0-938BF3BAA16C}" presName="vertThree" presStyleCnt="0"/>
      <dgm:spPr/>
    </dgm:pt>
    <dgm:pt modelId="{1F83BEA7-21B1-4B48-8F79-9153C930A761}" type="pres">
      <dgm:prSet presAssocID="{CAAF2775-0FC5-4BBE-BDB0-938BF3BAA16C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AFAF9F-7214-4463-8161-D5C72E4AE8FD}" type="pres">
      <dgm:prSet presAssocID="{CAAF2775-0FC5-4BBE-BDB0-938BF3BAA16C}" presName="parTransThree" presStyleCnt="0"/>
      <dgm:spPr/>
    </dgm:pt>
    <dgm:pt modelId="{183AD201-5204-4CFA-8E22-B8A5CDF8D466}" type="pres">
      <dgm:prSet presAssocID="{CAAF2775-0FC5-4BBE-BDB0-938BF3BAA16C}" presName="horzThree" presStyleCnt="0"/>
      <dgm:spPr/>
    </dgm:pt>
    <dgm:pt modelId="{C09F0832-E7FF-4099-8DE6-63C506462B40}" type="pres">
      <dgm:prSet presAssocID="{0E9B2FB6-4310-4D56-A107-8F945C1B6B09}" presName="vertFour" presStyleCnt="0">
        <dgm:presLayoutVars>
          <dgm:chPref val="3"/>
        </dgm:presLayoutVars>
      </dgm:prSet>
      <dgm:spPr/>
    </dgm:pt>
    <dgm:pt modelId="{00EA6A40-464D-4DAC-8483-9E01B2762EE1}" type="pres">
      <dgm:prSet presAssocID="{0E9B2FB6-4310-4D56-A107-8F945C1B6B09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2B8DF1-C19E-4CF7-987B-A71CF7A4E234}" type="pres">
      <dgm:prSet presAssocID="{0E9B2FB6-4310-4D56-A107-8F945C1B6B09}" presName="horzFour" presStyleCnt="0"/>
      <dgm:spPr/>
    </dgm:pt>
  </dgm:ptLst>
  <dgm:cxnLst>
    <dgm:cxn modelId="{36EE5E90-20FC-46EC-A3DD-FB0DFF562760}" type="presOf" srcId="{2D0E92C3-1A81-4CD6-B83D-3F1EA02B13C3}" destId="{D005332A-935B-4D68-9E49-3D57F9573684}" srcOrd="0" destOrd="0" presId="urn:microsoft.com/office/officeart/2005/8/layout/architecture+Icon"/>
    <dgm:cxn modelId="{6894240F-3F16-43EB-9E0E-60DCD33ADC29}" type="presOf" srcId="{344E3C6F-AC2E-4A8C-A34F-BDE6F7A67635}" destId="{820923DD-40C1-45D3-8398-AA0447FA99C3}" srcOrd="0" destOrd="0" presId="urn:microsoft.com/office/officeart/2005/8/layout/architecture+Icon"/>
    <dgm:cxn modelId="{66AB2223-1C8B-4F28-8EEE-00A8FEF513E3}" srcId="{CAAF2775-0FC5-4BBE-BDB0-938BF3BAA16C}" destId="{0E9B2FB6-4310-4D56-A107-8F945C1B6B09}" srcOrd="0" destOrd="0" parTransId="{9D5F1167-E65A-4C2B-8623-FF6B21A220EF}" sibTransId="{F50963C1-215D-4B14-97E5-C32DFBBC7B86}"/>
    <dgm:cxn modelId="{4D4125DF-BA69-4CB6-AB9C-FA6B2A180A58}" type="presOf" srcId="{0E9B2FB6-4310-4D56-A107-8F945C1B6B09}" destId="{00EA6A40-464D-4DAC-8483-9E01B2762EE1}" srcOrd="0" destOrd="0" presId="urn:microsoft.com/office/officeart/2005/8/layout/architecture+Icon"/>
    <dgm:cxn modelId="{BEE76E08-D61A-401B-8EBD-DABA68C3D178}" srcId="{10A5E1B4-30BA-49B7-96CB-A0EF2AD69FE4}" destId="{344E3C6F-AC2E-4A8C-A34F-BDE6F7A67635}" srcOrd="0" destOrd="0" parTransId="{A1AEE1F9-C9DC-4930-976C-F71BBCB252EC}" sibTransId="{F10EB9B2-3E82-4C28-85FD-0D4D1014EACC}"/>
    <dgm:cxn modelId="{F38357E7-EC08-4EF3-8F4C-63920D8B4841}" type="presOf" srcId="{01CDFD7F-7150-402F-9D41-73FAA3C4BE82}" destId="{B9E92D1A-4AD7-4980-8108-9E74315778DA}" srcOrd="0" destOrd="0" presId="urn:microsoft.com/office/officeart/2005/8/layout/architecture+Icon"/>
    <dgm:cxn modelId="{97A22056-5F80-45E3-BB15-3DFEF695FD8B}" type="presOf" srcId="{03C59B17-A0EF-4F0E-8411-AB05B6A52AE3}" destId="{420EF478-B867-4FB6-812D-B4236C1458E1}" srcOrd="0" destOrd="0" presId="urn:microsoft.com/office/officeart/2005/8/layout/architecture+Icon"/>
    <dgm:cxn modelId="{6DFE6880-E19A-489E-95D8-0D78D3CCBD89}" type="presOf" srcId="{CAAF2775-0FC5-4BBE-BDB0-938BF3BAA16C}" destId="{1F83BEA7-21B1-4B48-8F79-9153C930A761}" srcOrd="0" destOrd="0" presId="urn:microsoft.com/office/officeart/2005/8/layout/architecture+Icon"/>
    <dgm:cxn modelId="{C2B7C6A8-BE47-4FB2-BAEE-94EF03F1A0B9}" srcId="{344E3C6F-AC2E-4A8C-A34F-BDE6F7A67635}" destId="{01CDFD7F-7150-402F-9D41-73FAA3C4BE82}" srcOrd="0" destOrd="0" parTransId="{698076BE-88DC-4E8C-A4F2-445FDB94F873}" sibTransId="{6A1D7F4C-6856-499E-83BC-EFA302909F73}"/>
    <dgm:cxn modelId="{C79C7E56-A02C-45E1-B4DD-4500AA914B27}" type="presOf" srcId="{10A5E1B4-30BA-49B7-96CB-A0EF2AD69FE4}" destId="{E9104BE6-3705-42B7-B0AA-CC47247AC2DC}" srcOrd="0" destOrd="0" presId="urn:microsoft.com/office/officeart/2005/8/layout/architecture+Icon"/>
    <dgm:cxn modelId="{A9037D9B-9AAC-4CB7-ACB3-32334033847D}" srcId="{01CDFD7F-7150-402F-9D41-73FAA3C4BE82}" destId="{03C59B17-A0EF-4F0E-8411-AB05B6A52AE3}" srcOrd="2" destOrd="0" parTransId="{F60E8FEC-AE50-4CC1-88E8-48A3BEB7B486}" sibTransId="{924C54C2-5DF3-4719-91C8-0B5DECBF5AC3}"/>
    <dgm:cxn modelId="{46B89644-9BEB-4175-BD70-7D4A09BC06EA}" srcId="{344E3C6F-AC2E-4A8C-A34F-BDE6F7A67635}" destId="{CAAF2775-0FC5-4BBE-BDB0-938BF3BAA16C}" srcOrd="1" destOrd="0" parTransId="{554B2288-0031-413F-B577-B584BA4BA3C2}" sibTransId="{011B0391-00CF-4C3A-9377-DEB7313B354F}"/>
    <dgm:cxn modelId="{729F2800-11D0-47CD-BD8C-4914A43746DB}" type="presOf" srcId="{CF2C8F36-C4AF-4837-8C47-C5F310E3B656}" destId="{D5BF7304-A4D4-4195-8D24-FB87F911C1B7}" srcOrd="0" destOrd="0" presId="urn:microsoft.com/office/officeart/2005/8/layout/architecture+Icon"/>
    <dgm:cxn modelId="{C6731801-1D7F-42B2-8E1B-FF09163C83DA}" srcId="{01CDFD7F-7150-402F-9D41-73FAA3C4BE82}" destId="{3B0100D5-3C24-447F-889D-464BCF79771C}" srcOrd="1" destOrd="0" parTransId="{3B1355CD-D0F8-40C1-BB70-D70C9FD88BA3}" sibTransId="{1A37961C-0F7C-48E4-A81A-D5C8F74EED94}"/>
    <dgm:cxn modelId="{A4D1A1BB-4BA5-4BB4-9EAE-6993D79B2142}" srcId="{01CDFD7F-7150-402F-9D41-73FAA3C4BE82}" destId="{2D0E92C3-1A81-4CD6-B83D-3F1EA02B13C3}" srcOrd="0" destOrd="0" parTransId="{26E528F9-3243-4348-8AAA-3E9F1689367F}" sibTransId="{31CC6A13-71FE-4245-A372-678EFBEB21D1}"/>
    <dgm:cxn modelId="{22680F8E-8FEF-4840-8554-E5F2D90B0C7A}" type="presOf" srcId="{3B0100D5-3C24-447F-889D-464BCF79771C}" destId="{25E43AE2-6896-41C5-8BEF-D75DE9CC2E5F}" srcOrd="0" destOrd="0" presId="urn:microsoft.com/office/officeart/2005/8/layout/architecture+Icon"/>
    <dgm:cxn modelId="{ABD1CDD2-9678-474D-AED8-D7D0B09C8433}" srcId="{CF2C8F36-C4AF-4837-8C47-C5F310E3B656}" destId="{10A5E1B4-30BA-49B7-96CB-A0EF2AD69FE4}" srcOrd="0" destOrd="0" parTransId="{17D14CCA-5F42-4F45-839A-E40375433AB1}" sibTransId="{9CF1CAA2-2F4B-4DE3-8ABA-8982069D400F}"/>
    <dgm:cxn modelId="{023BD847-624D-4459-98F0-7444514B4C20}" type="presParOf" srcId="{D5BF7304-A4D4-4195-8D24-FB87F911C1B7}" destId="{32B9AB08-F0A7-41E9-88A0-BC4CD335581F}" srcOrd="0" destOrd="0" presId="urn:microsoft.com/office/officeart/2005/8/layout/architecture+Icon"/>
    <dgm:cxn modelId="{4F0D706A-2943-41CD-962B-7677511D8040}" type="presParOf" srcId="{32B9AB08-F0A7-41E9-88A0-BC4CD335581F}" destId="{E9104BE6-3705-42B7-B0AA-CC47247AC2DC}" srcOrd="0" destOrd="0" presId="urn:microsoft.com/office/officeart/2005/8/layout/architecture+Icon"/>
    <dgm:cxn modelId="{E8C06521-82B4-4BF4-98C9-3897B5A8378C}" type="presParOf" srcId="{32B9AB08-F0A7-41E9-88A0-BC4CD335581F}" destId="{30327C5A-D23B-4F9B-A555-47F43EE2EEF0}" srcOrd="1" destOrd="0" presId="urn:microsoft.com/office/officeart/2005/8/layout/architecture+Icon"/>
    <dgm:cxn modelId="{6EE121C9-DD9C-451D-B93A-6C0C7780638D}" type="presParOf" srcId="{32B9AB08-F0A7-41E9-88A0-BC4CD335581F}" destId="{55F39DF3-13F8-49D2-9E77-81B196309FF5}" srcOrd="2" destOrd="0" presId="urn:microsoft.com/office/officeart/2005/8/layout/architecture+Icon"/>
    <dgm:cxn modelId="{D80AF607-D146-40D6-A799-A88A00BAD28D}" type="presParOf" srcId="{55F39DF3-13F8-49D2-9E77-81B196309FF5}" destId="{6307F4D6-54E5-466F-9F08-5B44ECBA535B}" srcOrd="0" destOrd="0" presId="urn:microsoft.com/office/officeart/2005/8/layout/architecture+Icon"/>
    <dgm:cxn modelId="{5D92794E-7640-4A15-8B0C-6EDB497D6A74}" type="presParOf" srcId="{6307F4D6-54E5-466F-9F08-5B44ECBA535B}" destId="{820923DD-40C1-45D3-8398-AA0447FA99C3}" srcOrd="0" destOrd="0" presId="urn:microsoft.com/office/officeart/2005/8/layout/architecture+Icon"/>
    <dgm:cxn modelId="{9DC0D64D-7B85-469F-B7DA-BFC2A1754E27}" type="presParOf" srcId="{6307F4D6-54E5-466F-9F08-5B44ECBA535B}" destId="{1B4EB307-FD1A-46C1-8AAC-E0E58F2424B4}" srcOrd="1" destOrd="0" presId="urn:microsoft.com/office/officeart/2005/8/layout/architecture+Icon"/>
    <dgm:cxn modelId="{FC040906-969F-4F1A-ADB9-EA7A4C658435}" type="presParOf" srcId="{6307F4D6-54E5-466F-9F08-5B44ECBA535B}" destId="{1EA8EBE9-7473-429C-847D-378075B53116}" srcOrd="2" destOrd="0" presId="urn:microsoft.com/office/officeart/2005/8/layout/architecture+Icon"/>
    <dgm:cxn modelId="{93FAC771-59B1-4D47-BD59-65975FC0FBC5}" type="presParOf" srcId="{1EA8EBE9-7473-429C-847D-378075B53116}" destId="{F751BE59-6DAA-4E67-854F-17870A95CC0B}" srcOrd="0" destOrd="0" presId="urn:microsoft.com/office/officeart/2005/8/layout/architecture+Icon"/>
    <dgm:cxn modelId="{D7E06F2A-AAF8-4926-ABA1-34F6965B9377}" type="presParOf" srcId="{F751BE59-6DAA-4E67-854F-17870A95CC0B}" destId="{B9E92D1A-4AD7-4980-8108-9E74315778DA}" srcOrd="0" destOrd="0" presId="urn:microsoft.com/office/officeart/2005/8/layout/architecture+Icon"/>
    <dgm:cxn modelId="{8CF4A1E0-2C5D-4DB7-9B28-E3F1755AE88A}" type="presParOf" srcId="{F751BE59-6DAA-4E67-854F-17870A95CC0B}" destId="{D05881A8-7521-4438-8699-94DE2DE28604}" srcOrd="1" destOrd="0" presId="urn:microsoft.com/office/officeart/2005/8/layout/architecture+Icon"/>
    <dgm:cxn modelId="{44D44104-651A-4055-8FB1-16C62DE7CFFE}" type="presParOf" srcId="{F751BE59-6DAA-4E67-854F-17870A95CC0B}" destId="{F43CCC34-DAD6-43CA-ADE1-7FD799233BE8}" srcOrd="2" destOrd="0" presId="urn:microsoft.com/office/officeart/2005/8/layout/architecture+Icon"/>
    <dgm:cxn modelId="{AC02E6BE-C432-427C-9B76-2C0472FD79F9}" type="presParOf" srcId="{F43CCC34-DAD6-43CA-ADE1-7FD799233BE8}" destId="{C3279637-D938-4115-8B8A-09FE7A9BA3C8}" srcOrd="0" destOrd="0" presId="urn:microsoft.com/office/officeart/2005/8/layout/architecture+Icon"/>
    <dgm:cxn modelId="{54777344-6B16-46AF-B16A-A632D1351537}" type="presParOf" srcId="{C3279637-D938-4115-8B8A-09FE7A9BA3C8}" destId="{D005332A-935B-4D68-9E49-3D57F9573684}" srcOrd="0" destOrd="0" presId="urn:microsoft.com/office/officeart/2005/8/layout/architecture+Icon"/>
    <dgm:cxn modelId="{B8567327-65B2-40DA-A186-3FAA324C8755}" type="presParOf" srcId="{C3279637-D938-4115-8B8A-09FE7A9BA3C8}" destId="{FB35E0CA-59F5-4A05-BC9D-7C04AFEEC6E3}" srcOrd="1" destOrd="0" presId="urn:microsoft.com/office/officeart/2005/8/layout/architecture+Icon"/>
    <dgm:cxn modelId="{F46F00C5-FC5D-4422-AAC2-BA8B9AB2D93B}" type="presParOf" srcId="{F43CCC34-DAD6-43CA-ADE1-7FD799233BE8}" destId="{9FA54BE8-A6E2-48BA-9839-02FAE1DD8CE1}" srcOrd="1" destOrd="0" presId="urn:microsoft.com/office/officeart/2005/8/layout/architecture+Icon"/>
    <dgm:cxn modelId="{51A666D5-BEA0-4B9C-9BCA-1DABF4807BCF}" type="presParOf" srcId="{F43CCC34-DAD6-43CA-ADE1-7FD799233BE8}" destId="{83388528-B2D0-4D0B-A458-5A2BFE2A7E62}" srcOrd="2" destOrd="0" presId="urn:microsoft.com/office/officeart/2005/8/layout/architecture+Icon"/>
    <dgm:cxn modelId="{9F47B717-9092-4F86-B2D6-AC440AF99331}" type="presParOf" srcId="{83388528-B2D0-4D0B-A458-5A2BFE2A7E62}" destId="{25E43AE2-6896-41C5-8BEF-D75DE9CC2E5F}" srcOrd="0" destOrd="0" presId="urn:microsoft.com/office/officeart/2005/8/layout/architecture+Icon"/>
    <dgm:cxn modelId="{CD6F245C-448D-499C-BFFA-B933B12857B8}" type="presParOf" srcId="{83388528-B2D0-4D0B-A458-5A2BFE2A7E62}" destId="{DDB39CC9-479A-42AB-9C4F-1569DDA7FF25}" srcOrd="1" destOrd="0" presId="urn:microsoft.com/office/officeart/2005/8/layout/architecture+Icon"/>
    <dgm:cxn modelId="{6871485E-F3E7-4AC1-959B-5AA6A86A8FB7}" type="presParOf" srcId="{F43CCC34-DAD6-43CA-ADE1-7FD799233BE8}" destId="{F9835B6C-8A7F-4636-978D-956B1688975D}" srcOrd="3" destOrd="0" presId="urn:microsoft.com/office/officeart/2005/8/layout/architecture+Icon"/>
    <dgm:cxn modelId="{72BAF289-5520-4CFE-8342-9E826A4C8A91}" type="presParOf" srcId="{F43CCC34-DAD6-43CA-ADE1-7FD799233BE8}" destId="{BF6E34BF-9B20-454E-BBC0-321D4196353A}" srcOrd="4" destOrd="0" presId="urn:microsoft.com/office/officeart/2005/8/layout/architecture+Icon"/>
    <dgm:cxn modelId="{A29EB8CD-8845-4A47-A8BA-F072237F2660}" type="presParOf" srcId="{BF6E34BF-9B20-454E-BBC0-321D4196353A}" destId="{420EF478-B867-4FB6-812D-B4236C1458E1}" srcOrd="0" destOrd="0" presId="urn:microsoft.com/office/officeart/2005/8/layout/architecture+Icon"/>
    <dgm:cxn modelId="{05FFD8DD-FBAB-4C9F-AA23-13695A264042}" type="presParOf" srcId="{BF6E34BF-9B20-454E-BBC0-321D4196353A}" destId="{2B0B5B46-0CE8-45D9-84A6-DB9E258A7C7E}" srcOrd="1" destOrd="0" presId="urn:microsoft.com/office/officeart/2005/8/layout/architecture+Icon"/>
    <dgm:cxn modelId="{AF6DC86D-335E-40AE-93F8-98166798FF3B}" type="presParOf" srcId="{1EA8EBE9-7473-429C-847D-378075B53116}" destId="{0774CBB7-3D4D-459E-88F6-44E17525F8F6}" srcOrd="1" destOrd="0" presId="urn:microsoft.com/office/officeart/2005/8/layout/architecture+Icon"/>
    <dgm:cxn modelId="{1B6F4EAF-4B21-413A-86C1-6F3513463EA5}" type="presParOf" srcId="{1EA8EBE9-7473-429C-847D-378075B53116}" destId="{1C6A13C7-E111-4435-B112-055C689EF34C}" srcOrd="2" destOrd="0" presId="urn:microsoft.com/office/officeart/2005/8/layout/architecture+Icon"/>
    <dgm:cxn modelId="{6715B6D7-BDBB-4585-BD63-0B5EFAE6D0C7}" type="presParOf" srcId="{1C6A13C7-E111-4435-B112-055C689EF34C}" destId="{1F83BEA7-21B1-4B48-8F79-9153C930A761}" srcOrd="0" destOrd="0" presId="urn:microsoft.com/office/officeart/2005/8/layout/architecture+Icon"/>
    <dgm:cxn modelId="{F627E023-F6FA-4662-BBC1-6BA4A223E315}" type="presParOf" srcId="{1C6A13C7-E111-4435-B112-055C689EF34C}" destId="{3EAFAF9F-7214-4463-8161-D5C72E4AE8FD}" srcOrd="1" destOrd="0" presId="urn:microsoft.com/office/officeart/2005/8/layout/architecture+Icon"/>
    <dgm:cxn modelId="{CE6C67F5-3664-4976-9BD0-5E2907D6B2FB}" type="presParOf" srcId="{1C6A13C7-E111-4435-B112-055C689EF34C}" destId="{183AD201-5204-4CFA-8E22-B8A5CDF8D466}" srcOrd="2" destOrd="0" presId="urn:microsoft.com/office/officeart/2005/8/layout/architecture+Icon"/>
    <dgm:cxn modelId="{3707293F-0502-4FC7-8AF0-C765D258C599}" type="presParOf" srcId="{183AD201-5204-4CFA-8E22-B8A5CDF8D466}" destId="{C09F0832-E7FF-4099-8DE6-63C506462B40}" srcOrd="0" destOrd="0" presId="urn:microsoft.com/office/officeart/2005/8/layout/architecture+Icon"/>
    <dgm:cxn modelId="{09A22445-74C9-4BEC-95E7-97D4EAD61545}" type="presParOf" srcId="{C09F0832-E7FF-4099-8DE6-63C506462B40}" destId="{00EA6A40-464D-4DAC-8483-9E01B2762EE1}" srcOrd="0" destOrd="0" presId="urn:microsoft.com/office/officeart/2005/8/layout/architecture+Icon"/>
    <dgm:cxn modelId="{3535881E-B1E0-415A-9E85-D0C8F254F51C}" type="presParOf" srcId="{C09F0832-E7FF-4099-8DE6-63C506462B40}" destId="{2D2B8DF1-C19E-4CF7-987B-A71CF7A4E234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B38EE1-06B1-4595-BC3E-40B705FBCD9F}" type="doc">
      <dgm:prSet loTypeId="urn:microsoft.com/office/officeart/2005/8/layout/lProcess2" loCatId="list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54A671E1-B5BB-47F6-8B33-3A94630B234A}">
      <dgm:prSet phldrT="[Text]" custT="1"/>
      <dgm:spPr>
        <a:xfrm>
          <a:off x="1069" y="0"/>
          <a:ext cx="2781225" cy="5562600"/>
        </a:xfrm>
        <a:prstGeom prst="roundRect">
          <a:avLst>
            <a:gd name="adj" fmla="val 10000"/>
          </a:avLst>
        </a:prstGeom>
        <a:solidFill>
          <a:srgbClr val="0F1C50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en-US" sz="20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PM Community of Practice</a:t>
          </a:r>
          <a:endParaRPr lang="en-US" sz="20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CFEBFDD5-99B8-4673-B7C7-FF8D9D08FAF7}" type="parTrans" cxnId="{AB25289C-A7A9-4D50-B112-CB74FF9967BC}">
      <dgm:prSet/>
      <dgm:spPr/>
      <dgm:t>
        <a:bodyPr/>
        <a:lstStyle/>
        <a:p>
          <a:endParaRPr lang="en-US" sz="1400" b="1">
            <a:latin typeface="Arial" pitchFamily="34" charset="0"/>
            <a:cs typeface="Arial" pitchFamily="34" charset="0"/>
          </a:endParaRPr>
        </a:p>
      </dgm:t>
    </dgm:pt>
    <dgm:pt modelId="{7E5531F7-6EF1-4DB3-9DA8-1F8484F35529}" type="sibTrans" cxnId="{AB25289C-A7A9-4D50-B112-CB74FF9967BC}">
      <dgm:prSet/>
      <dgm:spPr/>
      <dgm:t>
        <a:bodyPr/>
        <a:lstStyle/>
        <a:p>
          <a:endParaRPr lang="en-US" sz="1400" b="1">
            <a:latin typeface="Arial" pitchFamily="34" charset="0"/>
            <a:cs typeface="Arial" pitchFamily="34" charset="0"/>
          </a:endParaRPr>
        </a:p>
      </dgm:t>
    </dgm:pt>
    <dgm:pt modelId="{13CD0348-EE34-4C12-B91D-5D6BB696B224}">
      <dgm:prSet phldrT="[Text]" custT="1"/>
      <dgm:spPr>
        <a:xfrm>
          <a:off x="279192" y="1668915"/>
          <a:ext cx="2224980" cy="1800783"/>
        </a:xfrm>
        <a:prstGeom prst="roundRect">
          <a:avLst>
            <a:gd name="adj" fmla="val 10000"/>
          </a:avLst>
        </a:prstGeom>
        <a:solidFill>
          <a:srgbClr val="0F1C5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800" b="1" dirty="0" smtClean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PM COE on a social collaboration platform </a:t>
          </a:r>
        </a:p>
      </dgm:t>
    </dgm:pt>
    <dgm:pt modelId="{06E5C03E-7C41-465B-A6E8-335C6029FCF3}" type="parTrans" cxnId="{7C1F2230-5ADE-40A3-B068-2057971B3A95}">
      <dgm:prSet/>
      <dgm:spPr/>
      <dgm:t>
        <a:bodyPr/>
        <a:lstStyle/>
        <a:p>
          <a:endParaRPr lang="en-US" sz="1400" b="1">
            <a:latin typeface="Arial" pitchFamily="34" charset="0"/>
            <a:cs typeface="Arial" pitchFamily="34" charset="0"/>
          </a:endParaRPr>
        </a:p>
      </dgm:t>
    </dgm:pt>
    <dgm:pt modelId="{689EB094-EE1D-411A-B115-823E12676105}" type="sibTrans" cxnId="{7C1F2230-5ADE-40A3-B068-2057971B3A95}">
      <dgm:prSet/>
      <dgm:spPr/>
      <dgm:t>
        <a:bodyPr/>
        <a:lstStyle/>
        <a:p>
          <a:endParaRPr lang="en-US" sz="1400" b="1">
            <a:latin typeface="Arial" pitchFamily="34" charset="0"/>
            <a:cs typeface="Arial" pitchFamily="34" charset="0"/>
          </a:endParaRPr>
        </a:p>
      </dgm:t>
    </dgm:pt>
    <dgm:pt modelId="{12C3936B-7FFA-472E-A214-BE5F4EF5A0AE}">
      <dgm:prSet phldrT="[Text]" custT="1"/>
      <dgm:spPr>
        <a:xfrm>
          <a:off x="279192" y="3483551"/>
          <a:ext cx="2224980" cy="1800783"/>
        </a:xfrm>
        <a:prstGeom prst="roundRect">
          <a:avLst>
            <a:gd name="adj" fmla="val 10000"/>
          </a:avLst>
        </a:prstGeom>
        <a:solidFill>
          <a:srgbClr val="0080B1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800" b="1" dirty="0" smtClean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Educational Forums</a:t>
          </a:r>
        </a:p>
        <a:p>
          <a:r>
            <a:rPr lang="en-US" sz="1800" b="1" dirty="0" smtClean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Discussions</a:t>
          </a:r>
        </a:p>
        <a:p>
          <a:r>
            <a:rPr lang="en-US" sz="1800" b="1" dirty="0" smtClean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Q&amp;A </a:t>
          </a:r>
          <a:endParaRPr lang="en-US" sz="1800" b="1" dirty="0">
            <a:solidFill>
              <a:srgbClr val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A730C11F-AF70-426A-A942-9306079EB12F}" type="parTrans" cxnId="{30763C87-7C7B-46E9-887D-36E3A103FAC0}">
      <dgm:prSet/>
      <dgm:spPr/>
      <dgm:t>
        <a:bodyPr/>
        <a:lstStyle/>
        <a:p>
          <a:endParaRPr lang="en-US" sz="1400" b="1">
            <a:latin typeface="Arial" pitchFamily="34" charset="0"/>
            <a:cs typeface="Arial" pitchFamily="34" charset="0"/>
          </a:endParaRPr>
        </a:p>
      </dgm:t>
    </dgm:pt>
    <dgm:pt modelId="{9095CD09-E8B0-4ECC-BD18-0FDAE13077A2}" type="sibTrans" cxnId="{30763C87-7C7B-46E9-887D-36E3A103FAC0}">
      <dgm:prSet/>
      <dgm:spPr/>
      <dgm:t>
        <a:bodyPr/>
        <a:lstStyle/>
        <a:p>
          <a:endParaRPr lang="en-US" sz="1400" b="1">
            <a:latin typeface="Arial" pitchFamily="34" charset="0"/>
            <a:cs typeface="Arial" pitchFamily="34" charset="0"/>
          </a:endParaRPr>
        </a:p>
      </dgm:t>
    </dgm:pt>
    <dgm:pt modelId="{12428C76-FEB8-4B71-845D-13DA3CF74311}">
      <dgm:prSet phldrT="[Text]" custT="1"/>
      <dgm:spPr>
        <a:xfrm>
          <a:off x="2990887" y="0"/>
          <a:ext cx="2781225" cy="5562600"/>
        </a:xfrm>
        <a:prstGeom prst="roundRect">
          <a:avLst>
            <a:gd name="adj" fmla="val 10000"/>
          </a:avLst>
        </a:prstGeom>
        <a:solidFill>
          <a:srgbClr val="0F1C50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en-US" sz="20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MS Project Center of Excellence</a:t>
          </a:r>
          <a:endParaRPr lang="en-US" sz="20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80299B20-EA77-4F2E-A902-0F703161834E}" type="parTrans" cxnId="{A5ED6F15-C190-45C5-AA60-B0FB9102FEE9}">
      <dgm:prSet/>
      <dgm:spPr/>
      <dgm:t>
        <a:bodyPr/>
        <a:lstStyle/>
        <a:p>
          <a:endParaRPr lang="en-US"/>
        </a:p>
      </dgm:t>
    </dgm:pt>
    <dgm:pt modelId="{B0B75ECA-D51A-4557-AF37-1CA7691E5947}" type="sibTrans" cxnId="{A5ED6F15-C190-45C5-AA60-B0FB9102FEE9}">
      <dgm:prSet/>
      <dgm:spPr/>
      <dgm:t>
        <a:bodyPr/>
        <a:lstStyle/>
        <a:p>
          <a:endParaRPr lang="en-US"/>
        </a:p>
      </dgm:t>
    </dgm:pt>
    <dgm:pt modelId="{B4BF80A7-9ADC-4A7D-8B97-0B913C4E12AF}">
      <dgm:prSet phldrT="[Text]" custT="1"/>
      <dgm:spPr>
        <a:xfrm>
          <a:off x="3269009" y="1668915"/>
          <a:ext cx="2224980" cy="1800783"/>
        </a:xfrm>
        <a:prstGeom prst="roundRect">
          <a:avLst>
            <a:gd name="adj" fmla="val 10000"/>
          </a:avLst>
        </a:prstGeom>
        <a:solidFill>
          <a:srgbClr val="E6B6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800" b="1" dirty="0" smtClean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MSP COE</a:t>
          </a:r>
          <a:endParaRPr lang="en-US" sz="1800" b="1" dirty="0">
            <a:solidFill>
              <a:srgbClr val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50892081-3A41-4909-83C1-230DD2B4F70A}" type="parTrans" cxnId="{DEBA0474-3960-4D5F-8AB2-6D4D4DBE04D6}">
      <dgm:prSet/>
      <dgm:spPr/>
      <dgm:t>
        <a:bodyPr/>
        <a:lstStyle/>
        <a:p>
          <a:endParaRPr lang="en-US"/>
        </a:p>
      </dgm:t>
    </dgm:pt>
    <dgm:pt modelId="{77EB594E-A37E-4E27-8245-4FA4B738C9CA}" type="sibTrans" cxnId="{DEBA0474-3960-4D5F-8AB2-6D4D4DBE04D6}">
      <dgm:prSet/>
      <dgm:spPr/>
      <dgm:t>
        <a:bodyPr/>
        <a:lstStyle/>
        <a:p>
          <a:endParaRPr lang="en-US"/>
        </a:p>
      </dgm:t>
    </dgm:pt>
    <dgm:pt modelId="{CD95521A-236F-434A-A2E1-45D296B3A84E}">
      <dgm:prSet phldrT="[Text]" custT="1"/>
      <dgm:spPr>
        <a:xfrm>
          <a:off x="3269009" y="3483551"/>
          <a:ext cx="2224980" cy="1800783"/>
        </a:xfrm>
        <a:prstGeom prst="roundRect">
          <a:avLst>
            <a:gd name="adj" fmla="val 10000"/>
          </a:avLst>
        </a:prstGeom>
        <a:solidFill>
          <a:srgbClr val="BC432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ts val="1500"/>
            </a:lnSpc>
            <a:spcAft>
              <a:spcPts val="0"/>
            </a:spcAft>
          </a:pPr>
          <a:r>
            <a:rPr lang="en-US" sz="1800" b="1" dirty="0" smtClean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Best practices</a:t>
          </a:r>
          <a:br>
            <a:rPr lang="en-US" sz="1800" b="1" dirty="0" smtClean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</a:br>
          <a:r>
            <a:rPr lang="en-US" sz="1800" b="1" dirty="0" smtClean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/>
          </a:r>
          <a:br>
            <a:rPr lang="en-US" sz="1800" b="1" dirty="0" smtClean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</a:br>
          <a:r>
            <a:rPr lang="en-US" sz="1800" b="1" dirty="0" smtClean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Discussions</a:t>
          </a:r>
          <a:br>
            <a:rPr lang="en-US" sz="1800" b="1" dirty="0" smtClean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</a:br>
          <a:r>
            <a:rPr lang="en-US" sz="1800" b="1" dirty="0" smtClean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/>
          </a:r>
          <a:br>
            <a:rPr lang="en-US" sz="1800" b="1" dirty="0" smtClean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</a:br>
          <a:r>
            <a:rPr lang="en-US" sz="1800" b="1" dirty="0" smtClean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Q&amp;A</a:t>
          </a:r>
          <a:endParaRPr lang="en-US" sz="1800" b="1" dirty="0">
            <a:solidFill>
              <a:srgbClr val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319C50DC-56AE-4CDF-A0BF-6835CE7C6AFF}" type="parTrans" cxnId="{EA23AC4C-7B07-4251-A89A-4FB373CC6EA9}">
      <dgm:prSet/>
      <dgm:spPr/>
      <dgm:t>
        <a:bodyPr/>
        <a:lstStyle/>
        <a:p>
          <a:endParaRPr lang="en-US"/>
        </a:p>
      </dgm:t>
    </dgm:pt>
    <dgm:pt modelId="{42831513-ED17-46FE-963C-45E43A9BEB03}" type="sibTrans" cxnId="{EA23AC4C-7B07-4251-A89A-4FB373CC6EA9}">
      <dgm:prSet/>
      <dgm:spPr/>
      <dgm:t>
        <a:bodyPr/>
        <a:lstStyle/>
        <a:p>
          <a:endParaRPr lang="en-US"/>
        </a:p>
      </dgm:t>
    </dgm:pt>
    <dgm:pt modelId="{22C7F98A-D58D-4C31-BBAC-11A436CBCEBF}" type="pres">
      <dgm:prSet presAssocID="{EBB38EE1-06B1-4595-BC3E-40B705FBCD9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4413AF-69ED-4C52-A45D-D0324A48B14A}" type="pres">
      <dgm:prSet presAssocID="{54A671E1-B5BB-47F6-8B33-3A94630B234A}" presName="compNode" presStyleCnt="0"/>
      <dgm:spPr/>
      <dgm:t>
        <a:bodyPr/>
        <a:lstStyle/>
        <a:p>
          <a:endParaRPr lang="en-US"/>
        </a:p>
      </dgm:t>
    </dgm:pt>
    <dgm:pt modelId="{5B2FD6A5-93BF-4408-9FAE-4477A472773B}" type="pres">
      <dgm:prSet presAssocID="{54A671E1-B5BB-47F6-8B33-3A94630B234A}" presName="aNode" presStyleLbl="bgShp" presStyleIdx="0" presStyleCnt="2"/>
      <dgm:spPr/>
      <dgm:t>
        <a:bodyPr/>
        <a:lstStyle/>
        <a:p>
          <a:endParaRPr lang="en-US"/>
        </a:p>
      </dgm:t>
    </dgm:pt>
    <dgm:pt modelId="{7701B6C7-E3F8-4627-811B-1F8DEAD1F27E}" type="pres">
      <dgm:prSet presAssocID="{54A671E1-B5BB-47F6-8B33-3A94630B234A}" presName="textNode" presStyleLbl="bgShp" presStyleIdx="0" presStyleCnt="2"/>
      <dgm:spPr/>
      <dgm:t>
        <a:bodyPr/>
        <a:lstStyle/>
        <a:p>
          <a:endParaRPr lang="en-US"/>
        </a:p>
      </dgm:t>
    </dgm:pt>
    <dgm:pt modelId="{6CD934EA-9486-4551-A58A-C20222D13897}" type="pres">
      <dgm:prSet presAssocID="{54A671E1-B5BB-47F6-8B33-3A94630B234A}" presName="compChildNode" presStyleCnt="0"/>
      <dgm:spPr/>
      <dgm:t>
        <a:bodyPr/>
        <a:lstStyle/>
        <a:p>
          <a:endParaRPr lang="en-US"/>
        </a:p>
      </dgm:t>
    </dgm:pt>
    <dgm:pt modelId="{56BD3296-1507-4616-A1E7-1C86B7543063}" type="pres">
      <dgm:prSet presAssocID="{54A671E1-B5BB-47F6-8B33-3A94630B234A}" presName="theInnerList" presStyleCnt="0"/>
      <dgm:spPr/>
      <dgm:t>
        <a:bodyPr/>
        <a:lstStyle/>
        <a:p>
          <a:endParaRPr lang="en-US"/>
        </a:p>
      </dgm:t>
    </dgm:pt>
    <dgm:pt modelId="{1D5DDF15-B5EF-4351-B2F9-75AFFD58ECA0}" type="pres">
      <dgm:prSet presAssocID="{13CD0348-EE34-4C12-B91D-5D6BB696B224}" presName="childNode" presStyleLbl="node1" presStyleIdx="0" presStyleCnt="4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AEF5CD-C007-4AC2-89EE-2C16266C701A}" type="pres">
      <dgm:prSet presAssocID="{13CD0348-EE34-4C12-B91D-5D6BB696B224}" presName="aSpace2" presStyleCnt="0"/>
      <dgm:spPr/>
      <dgm:t>
        <a:bodyPr/>
        <a:lstStyle/>
        <a:p>
          <a:endParaRPr lang="en-US"/>
        </a:p>
      </dgm:t>
    </dgm:pt>
    <dgm:pt modelId="{C4020928-C56A-4655-815E-B62B554E4552}" type="pres">
      <dgm:prSet presAssocID="{12C3936B-7FFA-472E-A214-BE5F4EF5A0AE}" presName="childNode" presStyleLbl="node1" presStyleIdx="1" presStyleCnt="4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0DBC96-0DEC-4730-BDFB-62C13444C5E0}" type="pres">
      <dgm:prSet presAssocID="{54A671E1-B5BB-47F6-8B33-3A94630B234A}" presName="aSpace" presStyleCnt="0"/>
      <dgm:spPr/>
    </dgm:pt>
    <dgm:pt modelId="{555980C6-0121-42FB-A816-F4FDBE4636FC}" type="pres">
      <dgm:prSet presAssocID="{12428C76-FEB8-4B71-845D-13DA3CF74311}" presName="compNode" presStyleCnt="0"/>
      <dgm:spPr/>
    </dgm:pt>
    <dgm:pt modelId="{7F3C59EC-1AA1-4F86-9BC4-98C91A9FB4E1}" type="pres">
      <dgm:prSet presAssocID="{12428C76-FEB8-4B71-845D-13DA3CF74311}" presName="aNode" presStyleLbl="bgShp" presStyleIdx="1" presStyleCnt="2"/>
      <dgm:spPr/>
      <dgm:t>
        <a:bodyPr/>
        <a:lstStyle/>
        <a:p>
          <a:endParaRPr lang="en-US"/>
        </a:p>
      </dgm:t>
    </dgm:pt>
    <dgm:pt modelId="{61BA7585-F40E-4C4E-9674-18CA71DB3586}" type="pres">
      <dgm:prSet presAssocID="{12428C76-FEB8-4B71-845D-13DA3CF74311}" presName="textNode" presStyleLbl="bgShp" presStyleIdx="1" presStyleCnt="2"/>
      <dgm:spPr/>
      <dgm:t>
        <a:bodyPr/>
        <a:lstStyle/>
        <a:p>
          <a:endParaRPr lang="en-US"/>
        </a:p>
      </dgm:t>
    </dgm:pt>
    <dgm:pt modelId="{F4AE6D93-CF99-4F3C-9E88-EB75D863A6E8}" type="pres">
      <dgm:prSet presAssocID="{12428C76-FEB8-4B71-845D-13DA3CF74311}" presName="compChildNode" presStyleCnt="0"/>
      <dgm:spPr/>
    </dgm:pt>
    <dgm:pt modelId="{0F217D0E-FAE1-4542-BC6F-F510FE55CC99}" type="pres">
      <dgm:prSet presAssocID="{12428C76-FEB8-4B71-845D-13DA3CF74311}" presName="theInnerList" presStyleCnt="0"/>
      <dgm:spPr/>
    </dgm:pt>
    <dgm:pt modelId="{074696B3-48DC-4540-818F-4018858F54F0}" type="pres">
      <dgm:prSet presAssocID="{B4BF80A7-9ADC-4A7D-8B97-0B913C4E12AF}" presName="childNode" presStyleLbl="node1" presStyleIdx="2" presStyleCnt="4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26D64-6413-4E03-9552-BB881926F7D4}" type="pres">
      <dgm:prSet presAssocID="{B4BF80A7-9ADC-4A7D-8B97-0B913C4E12AF}" presName="aSpace2" presStyleCnt="0"/>
      <dgm:spPr/>
    </dgm:pt>
    <dgm:pt modelId="{2F6235E9-9F1E-4595-85C3-F971449AD2E2}" type="pres">
      <dgm:prSet presAssocID="{CD95521A-236F-434A-A2E1-45D296B3A84E}" presName="childNode" presStyleLbl="node1" presStyleIdx="3" presStyleCnt="4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793F0B-0A6B-4592-9296-CD15741340ED}" type="presOf" srcId="{54A671E1-B5BB-47F6-8B33-3A94630B234A}" destId="{5B2FD6A5-93BF-4408-9FAE-4477A472773B}" srcOrd="0" destOrd="0" presId="urn:microsoft.com/office/officeart/2005/8/layout/lProcess2"/>
    <dgm:cxn modelId="{29DD86C5-39BB-40A9-BEB8-9C5C561DB514}" type="presOf" srcId="{CD95521A-236F-434A-A2E1-45D296B3A84E}" destId="{2F6235E9-9F1E-4595-85C3-F971449AD2E2}" srcOrd="0" destOrd="0" presId="urn:microsoft.com/office/officeart/2005/8/layout/lProcess2"/>
    <dgm:cxn modelId="{56EE6A05-5BAD-4506-AEB2-5E29EF484971}" type="presOf" srcId="{12428C76-FEB8-4B71-845D-13DA3CF74311}" destId="{7F3C59EC-1AA1-4F86-9BC4-98C91A9FB4E1}" srcOrd="0" destOrd="0" presId="urn:microsoft.com/office/officeart/2005/8/layout/lProcess2"/>
    <dgm:cxn modelId="{7C1F2230-5ADE-40A3-B068-2057971B3A95}" srcId="{54A671E1-B5BB-47F6-8B33-3A94630B234A}" destId="{13CD0348-EE34-4C12-B91D-5D6BB696B224}" srcOrd="0" destOrd="0" parTransId="{06E5C03E-7C41-465B-A6E8-335C6029FCF3}" sibTransId="{689EB094-EE1D-411A-B115-823E12676105}"/>
    <dgm:cxn modelId="{4E8D4C0C-A003-4F7C-A4DF-4FE597EA421D}" type="presOf" srcId="{12428C76-FEB8-4B71-845D-13DA3CF74311}" destId="{61BA7585-F40E-4C4E-9674-18CA71DB3586}" srcOrd="1" destOrd="0" presId="urn:microsoft.com/office/officeart/2005/8/layout/lProcess2"/>
    <dgm:cxn modelId="{30763C87-7C7B-46E9-887D-36E3A103FAC0}" srcId="{54A671E1-B5BB-47F6-8B33-3A94630B234A}" destId="{12C3936B-7FFA-472E-A214-BE5F4EF5A0AE}" srcOrd="1" destOrd="0" parTransId="{A730C11F-AF70-426A-A942-9306079EB12F}" sibTransId="{9095CD09-E8B0-4ECC-BD18-0FDAE13077A2}"/>
    <dgm:cxn modelId="{AB25289C-A7A9-4D50-B112-CB74FF9967BC}" srcId="{EBB38EE1-06B1-4595-BC3E-40B705FBCD9F}" destId="{54A671E1-B5BB-47F6-8B33-3A94630B234A}" srcOrd="0" destOrd="0" parTransId="{CFEBFDD5-99B8-4673-B7C7-FF8D9D08FAF7}" sibTransId="{7E5531F7-6EF1-4DB3-9DA8-1F8484F35529}"/>
    <dgm:cxn modelId="{A6D05A06-89CE-456E-8986-494DF79B2388}" type="presOf" srcId="{12C3936B-7FFA-472E-A214-BE5F4EF5A0AE}" destId="{C4020928-C56A-4655-815E-B62B554E4552}" srcOrd="0" destOrd="0" presId="urn:microsoft.com/office/officeart/2005/8/layout/lProcess2"/>
    <dgm:cxn modelId="{E5B266B6-375F-4638-877D-FA95E229FE5F}" type="presOf" srcId="{B4BF80A7-9ADC-4A7D-8B97-0B913C4E12AF}" destId="{074696B3-48DC-4540-818F-4018858F54F0}" srcOrd="0" destOrd="0" presId="urn:microsoft.com/office/officeart/2005/8/layout/lProcess2"/>
    <dgm:cxn modelId="{EA23AC4C-7B07-4251-A89A-4FB373CC6EA9}" srcId="{12428C76-FEB8-4B71-845D-13DA3CF74311}" destId="{CD95521A-236F-434A-A2E1-45D296B3A84E}" srcOrd="1" destOrd="0" parTransId="{319C50DC-56AE-4CDF-A0BF-6835CE7C6AFF}" sibTransId="{42831513-ED17-46FE-963C-45E43A9BEB03}"/>
    <dgm:cxn modelId="{DEBA0474-3960-4D5F-8AB2-6D4D4DBE04D6}" srcId="{12428C76-FEB8-4B71-845D-13DA3CF74311}" destId="{B4BF80A7-9ADC-4A7D-8B97-0B913C4E12AF}" srcOrd="0" destOrd="0" parTransId="{50892081-3A41-4909-83C1-230DD2B4F70A}" sibTransId="{77EB594E-A37E-4E27-8245-4FA4B738C9CA}"/>
    <dgm:cxn modelId="{BE798782-1E0A-4023-9023-1D7167731A9D}" type="presOf" srcId="{54A671E1-B5BB-47F6-8B33-3A94630B234A}" destId="{7701B6C7-E3F8-4627-811B-1F8DEAD1F27E}" srcOrd="1" destOrd="0" presId="urn:microsoft.com/office/officeart/2005/8/layout/lProcess2"/>
    <dgm:cxn modelId="{A5ED6F15-C190-45C5-AA60-B0FB9102FEE9}" srcId="{EBB38EE1-06B1-4595-BC3E-40B705FBCD9F}" destId="{12428C76-FEB8-4B71-845D-13DA3CF74311}" srcOrd="1" destOrd="0" parTransId="{80299B20-EA77-4F2E-A902-0F703161834E}" sibTransId="{B0B75ECA-D51A-4557-AF37-1CA7691E5947}"/>
    <dgm:cxn modelId="{953F66E5-7548-41D7-B7D1-4C3AC5652B37}" type="presOf" srcId="{13CD0348-EE34-4C12-B91D-5D6BB696B224}" destId="{1D5DDF15-B5EF-4351-B2F9-75AFFD58ECA0}" srcOrd="0" destOrd="0" presId="urn:microsoft.com/office/officeart/2005/8/layout/lProcess2"/>
    <dgm:cxn modelId="{FD9693CA-AB03-4731-B917-294C2B3C5717}" type="presOf" srcId="{EBB38EE1-06B1-4595-BC3E-40B705FBCD9F}" destId="{22C7F98A-D58D-4C31-BBAC-11A436CBCEBF}" srcOrd="0" destOrd="0" presId="urn:microsoft.com/office/officeart/2005/8/layout/lProcess2"/>
    <dgm:cxn modelId="{355EFAAA-30EB-4EC5-9CEC-3240C33A178B}" type="presParOf" srcId="{22C7F98A-D58D-4C31-BBAC-11A436CBCEBF}" destId="{C74413AF-69ED-4C52-A45D-D0324A48B14A}" srcOrd="0" destOrd="0" presId="urn:microsoft.com/office/officeart/2005/8/layout/lProcess2"/>
    <dgm:cxn modelId="{8BAF2987-8527-4EFF-BF61-DB749F1BBC91}" type="presParOf" srcId="{C74413AF-69ED-4C52-A45D-D0324A48B14A}" destId="{5B2FD6A5-93BF-4408-9FAE-4477A472773B}" srcOrd="0" destOrd="0" presId="urn:microsoft.com/office/officeart/2005/8/layout/lProcess2"/>
    <dgm:cxn modelId="{2C469C29-86DE-4A1C-8AA3-C443A359E274}" type="presParOf" srcId="{C74413AF-69ED-4C52-A45D-D0324A48B14A}" destId="{7701B6C7-E3F8-4627-811B-1F8DEAD1F27E}" srcOrd="1" destOrd="0" presId="urn:microsoft.com/office/officeart/2005/8/layout/lProcess2"/>
    <dgm:cxn modelId="{A7880779-9A4C-4E48-8DCD-1AE24FCDFA4E}" type="presParOf" srcId="{C74413AF-69ED-4C52-A45D-D0324A48B14A}" destId="{6CD934EA-9486-4551-A58A-C20222D13897}" srcOrd="2" destOrd="0" presId="urn:microsoft.com/office/officeart/2005/8/layout/lProcess2"/>
    <dgm:cxn modelId="{9C3E8B47-F91B-4798-BC2A-8CFA9F0D568E}" type="presParOf" srcId="{6CD934EA-9486-4551-A58A-C20222D13897}" destId="{56BD3296-1507-4616-A1E7-1C86B7543063}" srcOrd="0" destOrd="0" presId="urn:microsoft.com/office/officeart/2005/8/layout/lProcess2"/>
    <dgm:cxn modelId="{26D7B136-BA34-4A8C-8857-84F2BE5B0656}" type="presParOf" srcId="{56BD3296-1507-4616-A1E7-1C86B7543063}" destId="{1D5DDF15-B5EF-4351-B2F9-75AFFD58ECA0}" srcOrd="0" destOrd="0" presId="urn:microsoft.com/office/officeart/2005/8/layout/lProcess2"/>
    <dgm:cxn modelId="{720FC752-4DE3-4ACE-9972-8653E0B8A148}" type="presParOf" srcId="{56BD3296-1507-4616-A1E7-1C86B7543063}" destId="{CBAEF5CD-C007-4AC2-89EE-2C16266C701A}" srcOrd="1" destOrd="0" presId="urn:microsoft.com/office/officeart/2005/8/layout/lProcess2"/>
    <dgm:cxn modelId="{DBCE9A8C-3809-4AEE-906D-11C17BCB814B}" type="presParOf" srcId="{56BD3296-1507-4616-A1E7-1C86B7543063}" destId="{C4020928-C56A-4655-815E-B62B554E4552}" srcOrd="2" destOrd="0" presId="urn:microsoft.com/office/officeart/2005/8/layout/lProcess2"/>
    <dgm:cxn modelId="{EB213CF6-E93E-45EF-9597-C5624EAD62E7}" type="presParOf" srcId="{22C7F98A-D58D-4C31-BBAC-11A436CBCEBF}" destId="{5B0DBC96-0DEC-4730-BDFB-62C13444C5E0}" srcOrd="1" destOrd="0" presId="urn:microsoft.com/office/officeart/2005/8/layout/lProcess2"/>
    <dgm:cxn modelId="{8CC80444-81A0-427B-995D-F143D0761687}" type="presParOf" srcId="{22C7F98A-D58D-4C31-BBAC-11A436CBCEBF}" destId="{555980C6-0121-42FB-A816-F4FDBE4636FC}" srcOrd="2" destOrd="0" presId="urn:microsoft.com/office/officeart/2005/8/layout/lProcess2"/>
    <dgm:cxn modelId="{2684BEF9-674D-470F-A9E4-E94D2BD0B244}" type="presParOf" srcId="{555980C6-0121-42FB-A816-F4FDBE4636FC}" destId="{7F3C59EC-1AA1-4F86-9BC4-98C91A9FB4E1}" srcOrd="0" destOrd="0" presId="urn:microsoft.com/office/officeart/2005/8/layout/lProcess2"/>
    <dgm:cxn modelId="{4C496779-EA2B-4487-B2FD-382A26396431}" type="presParOf" srcId="{555980C6-0121-42FB-A816-F4FDBE4636FC}" destId="{61BA7585-F40E-4C4E-9674-18CA71DB3586}" srcOrd="1" destOrd="0" presId="urn:microsoft.com/office/officeart/2005/8/layout/lProcess2"/>
    <dgm:cxn modelId="{6DD2E1A7-2D53-4C64-AE53-19CB80C617C5}" type="presParOf" srcId="{555980C6-0121-42FB-A816-F4FDBE4636FC}" destId="{F4AE6D93-CF99-4F3C-9E88-EB75D863A6E8}" srcOrd="2" destOrd="0" presId="urn:microsoft.com/office/officeart/2005/8/layout/lProcess2"/>
    <dgm:cxn modelId="{4BEC224D-192F-4F14-8E61-F45AC92F4EA4}" type="presParOf" srcId="{F4AE6D93-CF99-4F3C-9E88-EB75D863A6E8}" destId="{0F217D0E-FAE1-4542-BC6F-F510FE55CC99}" srcOrd="0" destOrd="0" presId="urn:microsoft.com/office/officeart/2005/8/layout/lProcess2"/>
    <dgm:cxn modelId="{AD901693-A611-476D-B625-3DB1D0D23A09}" type="presParOf" srcId="{0F217D0E-FAE1-4542-BC6F-F510FE55CC99}" destId="{074696B3-48DC-4540-818F-4018858F54F0}" srcOrd="0" destOrd="0" presId="urn:microsoft.com/office/officeart/2005/8/layout/lProcess2"/>
    <dgm:cxn modelId="{15ABF726-064A-4EA8-9C89-137ED6AD6818}" type="presParOf" srcId="{0F217D0E-FAE1-4542-BC6F-F510FE55CC99}" destId="{8CB26D64-6413-4E03-9552-BB881926F7D4}" srcOrd="1" destOrd="0" presId="urn:microsoft.com/office/officeart/2005/8/layout/lProcess2"/>
    <dgm:cxn modelId="{09903510-C398-49E8-BF93-238B07AFEA00}" type="presParOf" srcId="{0F217D0E-FAE1-4542-BC6F-F510FE55CC99}" destId="{2F6235E9-9F1E-4595-85C3-F971449AD2E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073612-092D-4BC2-B152-2C7865A2A80F}" type="doc">
      <dgm:prSet loTypeId="urn:microsoft.com/office/officeart/2005/8/layout/venn2" loCatId="relationship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0A586797-25D4-4AEC-BDAC-B04891CF179D}">
      <dgm:prSet phldrT="[Text]" custT="1"/>
      <dgm:spPr/>
      <dgm:t>
        <a:bodyPr/>
        <a:lstStyle/>
        <a:p>
          <a:r>
            <a:rPr lang="en-US" sz="1800" dirty="0" smtClean="0"/>
            <a:t>Target Population</a:t>
          </a:r>
        </a:p>
        <a:p>
          <a:r>
            <a:rPr lang="en-US" sz="1800" dirty="0" smtClean="0"/>
            <a:t>(1,000+)</a:t>
          </a:r>
          <a:endParaRPr lang="en-US" sz="1800" dirty="0"/>
        </a:p>
      </dgm:t>
    </dgm:pt>
    <dgm:pt modelId="{1E9F9D36-02B8-4210-ABE0-34CABC3085E3}" type="parTrans" cxnId="{FFAD956B-E7D6-4B7C-84A2-45F32EC14E93}">
      <dgm:prSet/>
      <dgm:spPr/>
      <dgm:t>
        <a:bodyPr/>
        <a:lstStyle/>
        <a:p>
          <a:endParaRPr lang="en-US" sz="2400"/>
        </a:p>
      </dgm:t>
    </dgm:pt>
    <dgm:pt modelId="{4DFE392D-6925-4786-92B6-4BA8B99F6263}" type="sibTrans" cxnId="{FFAD956B-E7D6-4B7C-84A2-45F32EC14E93}">
      <dgm:prSet/>
      <dgm:spPr/>
      <dgm:t>
        <a:bodyPr/>
        <a:lstStyle/>
        <a:p>
          <a:endParaRPr lang="en-US" sz="2400"/>
        </a:p>
      </dgm:t>
    </dgm:pt>
    <dgm:pt modelId="{500F621D-59B3-45C7-BEBF-68C7FBB92371}">
      <dgm:prSet phldrT="[Text]" custT="1"/>
      <dgm:spPr/>
      <dgm:t>
        <a:bodyPr/>
        <a:lstStyle/>
        <a:p>
          <a:r>
            <a:rPr lang="en-US" sz="1800" dirty="0" smtClean="0"/>
            <a:t>PM </a:t>
          </a:r>
          <a:r>
            <a:rPr lang="en-US" sz="1800" dirty="0" err="1" smtClean="0"/>
            <a:t>CoP</a:t>
          </a:r>
          <a:r>
            <a:rPr lang="en-US" sz="1800" dirty="0" smtClean="0"/>
            <a:t> –Passive</a:t>
          </a:r>
        </a:p>
        <a:p>
          <a:r>
            <a:rPr lang="en-US" sz="1800" dirty="0" smtClean="0"/>
            <a:t>(800+)</a:t>
          </a:r>
          <a:endParaRPr lang="en-US" sz="1800" dirty="0"/>
        </a:p>
      </dgm:t>
    </dgm:pt>
    <dgm:pt modelId="{FE2E5F8C-8B61-48B7-B463-1A745569EDF2}" type="parTrans" cxnId="{AA6BADF5-0D0A-4B02-9E10-6E1288A161FB}">
      <dgm:prSet/>
      <dgm:spPr/>
      <dgm:t>
        <a:bodyPr/>
        <a:lstStyle/>
        <a:p>
          <a:endParaRPr lang="en-US" sz="2400"/>
        </a:p>
      </dgm:t>
    </dgm:pt>
    <dgm:pt modelId="{D4F53E4A-5EED-438B-93E4-CB8D3D502942}" type="sibTrans" cxnId="{AA6BADF5-0D0A-4B02-9E10-6E1288A161FB}">
      <dgm:prSet/>
      <dgm:spPr/>
      <dgm:t>
        <a:bodyPr/>
        <a:lstStyle/>
        <a:p>
          <a:endParaRPr lang="en-US" sz="2400"/>
        </a:p>
      </dgm:t>
    </dgm:pt>
    <dgm:pt modelId="{89DE1D9E-9BC1-40EE-A1FC-6ABC0F249A41}">
      <dgm:prSet phldrT="[Text]" custT="1"/>
      <dgm:spPr/>
      <dgm:t>
        <a:bodyPr lIns="0" rIns="0"/>
        <a:lstStyle/>
        <a:p>
          <a:r>
            <a:rPr lang="en-US" sz="1800" dirty="0" smtClean="0">
              <a:solidFill>
                <a:schemeClr val="tx1"/>
              </a:solidFill>
            </a:rPr>
            <a:t>PM COP – Active</a:t>
          </a:r>
        </a:p>
        <a:p>
          <a:r>
            <a:rPr lang="en-US" sz="1800" dirty="0" smtClean="0">
              <a:solidFill>
                <a:schemeClr val="tx1"/>
              </a:solidFill>
            </a:rPr>
            <a:t>(100-200)</a:t>
          </a:r>
          <a:endParaRPr lang="en-US" sz="1800" dirty="0">
            <a:solidFill>
              <a:schemeClr val="tx1"/>
            </a:solidFill>
          </a:endParaRPr>
        </a:p>
      </dgm:t>
    </dgm:pt>
    <dgm:pt modelId="{09B25469-4EE1-4760-B86A-0600E139B74B}" type="parTrans" cxnId="{971B63B8-756A-4F74-A362-7A889F66098C}">
      <dgm:prSet/>
      <dgm:spPr/>
      <dgm:t>
        <a:bodyPr/>
        <a:lstStyle/>
        <a:p>
          <a:endParaRPr lang="en-US" sz="2400"/>
        </a:p>
      </dgm:t>
    </dgm:pt>
    <dgm:pt modelId="{4BBD4696-6571-43F0-9A0A-7B9DD57CF043}" type="sibTrans" cxnId="{971B63B8-756A-4F74-A362-7A889F66098C}">
      <dgm:prSet/>
      <dgm:spPr/>
      <dgm:t>
        <a:bodyPr/>
        <a:lstStyle/>
        <a:p>
          <a:endParaRPr lang="en-US" sz="2400"/>
        </a:p>
      </dgm:t>
    </dgm:pt>
    <dgm:pt modelId="{2691982C-BA73-4F68-99F1-223D037BE60D}" type="pres">
      <dgm:prSet presAssocID="{76073612-092D-4BC2-B152-2C7865A2A80F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C3AE27-6EFC-451A-AE6C-34B738D5799D}" type="pres">
      <dgm:prSet presAssocID="{76073612-092D-4BC2-B152-2C7865A2A80F}" presName="comp1" presStyleCnt="0"/>
      <dgm:spPr/>
    </dgm:pt>
    <dgm:pt modelId="{E72B4214-22C4-4EE6-A60A-CE8E0E0C5EF2}" type="pres">
      <dgm:prSet presAssocID="{76073612-092D-4BC2-B152-2C7865A2A80F}" presName="circle1" presStyleLbl="node1" presStyleIdx="0" presStyleCnt="3"/>
      <dgm:spPr/>
      <dgm:t>
        <a:bodyPr/>
        <a:lstStyle/>
        <a:p>
          <a:endParaRPr lang="en-US"/>
        </a:p>
      </dgm:t>
    </dgm:pt>
    <dgm:pt modelId="{3DD2E4B5-98C1-4EF0-8C23-08B45B12A35C}" type="pres">
      <dgm:prSet presAssocID="{76073612-092D-4BC2-B152-2C7865A2A80F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45A04E-AEF5-4B7E-990E-6EB641295BFE}" type="pres">
      <dgm:prSet presAssocID="{76073612-092D-4BC2-B152-2C7865A2A80F}" presName="comp2" presStyleCnt="0"/>
      <dgm:spPr/>
    </dgm:pt>
    <dgm:pt modelId="{D535FD65-C64E-435B-9459-7E7B7443A493}" type="pres">
      <dgm:prSet presAssocID="{76073612-092D-4BC2-B152-2C7865A2A80F}" presName="circle2" presStyleLbl="node1" presStyleIdx="1" presStyleCnt="3"/>
      <dgm:spPr/>
      <dgm:t>
        <a:bodyPr/>
        <a:lstStyle/>
        <a:p>
          <a:endParaRPr lang="en-US"/>
        </a:p>
      </dgm:t>
    </dgm:pt>
    <dgm:pt modelId="{EE95C9D2-DD22-434E-A518-953DFFCACABD}" type="pres">
      <dgm:prSet presAssocID="{76073612-092D-4BC2-B152-2C7865A2A80F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584D34-77F3-44AE-BF21-8EECCB4DF5F8}" type="pres">
      <dgm:prSet presAssocID="{76073612-092D-4BC2-B152-2C7865A2A80F}" presName="comp3" presStyleCnt="0"/>
      <dgm:spPr/>
    </dgm:pt>
    <dgm:pt modelId="{BB5DD274-083B-49FD-9B73-2BC892E53D3B}" type="pres">
      <dgm:prSet presAssocID="{76073612-092D-4BC2-B152-2C7865A2A80F}" presName="circle3" presStyleLbl="node1" presStyleIdx="2" presStyleCnt="3" custScaleX="92604" custScaleY="88767" custLinFactNeighborX="1895" custLinFactNeighborY="4393"/>
      <dgm:spPr/>
      <dgm:t>
        <a:bodyPr/>
        <a:lstStyle/>
        <a:p>
          <a:endParaRPr lang="en-US"/>
        </a:p>
      </dgm:t>
    </dgm:pt>
    <dgm:pt modelId="{952E4516-705B-46BD-A281-AFACD4EC2268}" type="pres">
      <dgm:prSet presAssocID="{76073612-092D-4BC2-B152-2C7865A2A80F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AD956B-E7D6-4B7C-84A2-45F32EC14E93}" srcId="{76073612-092D-4BC2-B152-2C7865A2A80F}" destId="{0A586797-25D4-4AEC-BDAC-B04891CF179D}" srcOrd="0" destOrd="0" parTransId="{1E9F9D36-02B8-4210-ABE0-34CABC3085E3}" sibTransId="{4DFE392D-6925-4786-92B6-4BA8B99F6263}"/>
    <dgm:cxn modelId="{515948E4-0AF5-4AE2-8D60-49D88B28C3EA}" type="presOf" srcId="{500F621D-59B3-45C7-BEBF-68C7FBB92371}" destId="{EE95C9D2-DD22-434E-A518-953DFFCACABD}" srcOrd="1" destOrd="0" presId="urn:microsoft.com/office/officeart/2005/8/layout/venn2"/>
    <dgm:cxn modelId="{AA6BADF5-0D0A-4B02-9E10-6E1288A161FB}" srcId="{76073612-092D-4BC2-B152-2C7865A2A80F}" destId="{500F621D-59B3-45C7-BEBF-68C7FBB92371}" srcOrd="1" destOrd="0" parTransId="{FE2E5F8C-8B61-48B7-B463-1A745569EDF2}" sibTransId="{D4F53E4A-5EED-438B-93E4-CB8D3D502942}"/>
    <dgm:cxn modelId="{0B63A0C7-FA1B-4098-BEE8-1415541C5838}" type="presOf" srcId="{89DE1D9E-9BC1-40EE-A1FC-6ABC0F249A41}" destId="{952E4516-705B-46BD-A281-AFACD4EC2268}" srcOrd="1" destOrd="0" presId="urn:microsoft.com/office/officeart/2005/8/layout/venn2"/>
    <dgm:cxn modelId="{C1D7BCD4-BA91-460F-B821-F8324F5661CE}" type="presOf" srcId="{0A586797-25D4-4AEC-BDAC-B04891CF179D}" destId="{E72B4214-22C4-4EE6-A60A-CE8E0E0C5EF2}" srcOrd="0" destOrd="0" presId="urn:microsoft.com/office/officeart/2005/8/layout/venn2"/>
    <dgm:cxn modelId="{4B2F9226-4209-408A-B0B8-097D7828BFC9}" type="presOf" srcId="{76073612-092D-4BC2-B152-2C7865A2A80F}" destId="{2691982C-BA73-4F68-99F1-223D037BE60D}" srcOrd="0" destOrd="0" presId="urn:microsoft.com/office/officeart/2005/8/layout/venn2"/>
    <dgm:cxn modelId="{971B63B8-756A-4F74-A362-7A889F66098C}" srcId="{76073612-092D-4BC2-B152-2C7865A2A80F}" destId="{89DE1D9E-9BC1-40EE-A1FC-6ABC0F249A41}" srcOrd="2" destOrd="0" parTransId="{09B25469-4EE1-4760-B86A-0600E139B74B}" sibTransId="{4BBD4696-6571-43F0-9A0A-7B9DD57CF043}"/>
    <dgm:cxn modelId="{E1FD2D25-B156-4B48-99CC-5762C8E792DB}" type="presOf" srcId="{500F621D-59B3-45C7-BEBF-68C7FBB92371}" destId="{D535FD65-C64E-435B-9459-7E7B7443A493}" srcOrd="0" destOrd="0" presId="urn:microsoft.com/office/officeart/2005/8/layout/venn2"/>
    <dgm:cxn modelId="{744A00CE-6E05-472C-83D9-665AE9ADF01F}" type="presOf" srcId="{89DE1D9E-9BC1-40EE-A1FC-6ABC0F249A41}" destId="{BB5DD274-083B-49FD-9B73-2BC892E53D3B}" srcOrd="0" destOrd="0" presId="urn:microsoft.com/office/officeart/2005/8/layout/venn2"/>
    <dgm:cxn modelId="{20519670-20F9-439C-A172-8DFC21579D78}" type="presOf" srcId="{0A586797-25D4-4AEC-BDAC-B04891CF179D}" destId="{3DD2E4B5-98C1-4EF0-8C23-08B45B12A35C}" srcOrd="1" destOrd="0" presId="urn:microsoft.com/office/officeart/2005/8/layout/venn2"/>
    <dgm:cxn modelId="{B456D424-688A-4848-85E5-48CE01653474}" type="presParOf" srcId="{2691982C-BA73-4F68-99F1-223D037BE60D}" destId="{8BC3AE27-6EFC-451A-AE6C-34B738D5799D}" srcOrd="0" destOrd="0" presId="urn:microsoft.com/office/officeart/2005/8/layout/venn2"/>
    <dgm:cxn modelId="{3D5CC968-FE6A-403A-8F5E-448905C28C61}" type="presParOf" srcId="{8BC3AE27-6EFC-451A-AE6C-34B738D5799D}" destId="{E72B4214-22C4-4EE6-A60A-CE8E0E0C5EF2}" srcOrd="0" destOrd="0" presId="urn:microsoft.com/office/officeart/2005/8/layout/venn2"/>
    <dgm:cxn modelId="{27863F85-3AEE-4951-B6D2-24B9906F5901}" type="presParOf" srcId="{8BC3AE27-6EFC-451A-AE6C-34B738D5799D}" destId="{3DD2E4B5-98C1-4EF0-8C23-08B45B12A35C}" srcOrd="1" destOrd="0" presId="urn:microsoft.com/office/officeart/2005/8/layout/venn2"/>
    <dgm:cxn modelId="{6C467A0D-E3B4-4A22-8273-17774A83926C}" type="presParOf" srcId="{2691982C-BA73-4F68-99F1-223D037BE60D}" destId="{D045A04E-AEF5-4B7E-990E-6EB641295BFE}" srcOrd="1" destOrd="0" presId="urn:microsoft.com/office/officeart/2005/8/layout/venn2"/>
    <dgm:cxn modelId="{F146E930-3269-4AE7-B91E-671560C77825}" type="presParOf" srcId="{D045A04E-AEF5-4B7E-990E-6EB641295BFE}" destId="{D535FD65-C64E-435B-9459-7E7B7443A493}" srcOrd="0" destOrd="0" presId="urn:microsoft.com/office/officeart/2005/8/layout/venn2"/>
    <dgm:cxn modelId="{6797ECCE-1AA6-423B-A69C-7A93D8220FEF}" type="presParOf" srcId="{D045A04E-AEF5-4B7E-990E-6EB641295BFE}" destId="{EE95C9D2-DD22-434E-A518-953DFFCACABD}" srcOrd="1" destOrd="0" presId="urn:microsoft.com/office/officeart/2005/8/layout/venn2"/>
    <dgm:cxn modelId="{449E0486-ADF7-4BA5-AD6F-568CDC31B598}" type="presParOf" srcId="{2691982C-BA73-4F68-99F1-223D037BE60D}" destId="{DF584D34-77F3-44AE-BF21-8EECCB4DF5F8}" srcOrd="2" destOrd="0" presId="urn:microsoft.com/office/officeart/2005/8/layout/venn2"/>
    <dgm:cxn modelId="{5A8131A5-BFB3-457E-965B-22E2A6DDD486}" type="presParOf" srcId="{DF584D34-77F3-44AE-BF21-8EECCB4DF5F8}" destId="{BB5DD274-083B-49FD-9B73-2BC892E53D3B}" srcOrd="0" destOrd="0" presId="urn:microsoft.com/office/officeart/2005/8/layout/venn2"/>
    <dgm:cxn modelId="{926A4F9D-701D-4688-927B-1EC2EB941EF1}" type="presParOf" srcId="{DF584D34-77F3-44AE-BF21-8EECCB4DF5F8}" destId="{952E4516-705B-46BD-A281-AFACD4EC2268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534EBC-BB23-4649-9783-08F0B98DB8B7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CE7F8C26-79AE-46E5-877E-3B2C64E5FABF}">
      <dgm:prSet phldrT="[Text]"/>
      <dgm:spPr/>
      <dgm:t>
        <a:bodyPr/>
        <a:lstStyle/>
        <a:p>
          <a:r>
            <a:rPr lang="en-US" dirty="0" smtClean="0"/>
            <a:t>GEMs</a:t>
          </a:r>
          <a:endParaRPr lang="en-US" dirty="0"/>
        </a:p>
      </dgm:t>
    </dgm:pt>
    <dgm:pt modelId="{E5AB6117-490D-41E5-AD5F-3F836E256978}" type="parTrans" cxnId="{22975122-B0C2-4B16-88C3-46ED7B473195}">
      <dgm:prSet/>
      <dgm:spPr/>
      <dgm:t>
        <a:bodyPr/>
        <a:lstStyle/>
        <a:p>
          <a:endParaRPr lang="en-US"/>
        </a:p>
      </dgm:t>
    </dgm:pt>
    <dgm:pt modelId="{2EC09371-F83F-418A-AB0E-BE166A2B1B3E}" type="sibTrans" cxnId="{22975122-B0C2-4B16-88C3-46ED7B473195}">
      <dgm:prSet/>
      <dgm:spPr/>
      <dgm:t>
        <a:bodyPr/>
        <a:lstStyle/>
        <a:p>
          <a:endParaRPr lang="en-US"/>
        </a:p>
      </dgm:t>
    </dgm:pt>
    <dgm:pt modelId="{5145567C-938D-46E0-B013-5B4E3F99085F}">
      <dgm:prSet phldrT="[Text]"/>
      <dgm:spPr/>
      <dgm:t>
        <a:bodyPr/>
        <a:lstStyle/>
        <a:p>
          <a:r>
            <a:rPr lang="en-US" dirty="0" smtClean="0"/>
            <a:t>Webinars</a:t>
          </a:r>
          <a:endParaRPr lang="en-US" dirty="0"/>
        </a:p>
      </dgm:t>
    </dgm:pt>
    <dgm:pt modelId="{86933871-31AF-40A6-9561-2FDE0D9FCA98}" type="parTrans" cxnId="{3D2CA45D-2D5F-4658-BAB3-8E651B2B6F82}">
      <dgm:prSet/>
      <dgm:spPr/>
      <dgm:t>
        <a:bodyPr/>
        <a:lstStyle/>
        <a:p>
          <a:endParaRPr lang="en-US"/>
        </a:p>
      </dgm:t>
    </dgm:pt>
    <dgm:pt modelId="{7CF614CA-5359-4490-B772-363630C09115}" type="sibTrans" cxnId="{3D2CA45D-2D5F-4658-BAB3-8E651B2B6F82}">
      <dgm:prSet/>
      <dgm:spPr/>
      <dgm:t>
        <a:bodyPr/>
        <a:lstStyle/>
        <a:p>
          <a:endParaRPr lang="en-US"/>
        </a:p>
      </dgm:t>
    </dgm:pt>
    <dgm:pt modelId="{B2FDF119-7472-4C4A-A781-14D67F139644}">
      <dgm:prSet phldrT="[Text]"/>
      <dgm:spPr/>
      <dgm:t>
        <a:bodyPr/>
        <a:lstStyle/>
        <a:p>
          <a:r>
            <a:rPr lang="en-US" dirty="0" smtClean="0"/>
            <a:t>Live Courses</a:t>
          </a:r>
          <a:endParaRPr lang="en-US" dirty="0"/>
        </a:p>
      </dgm:t>
    </dgm:pt>
    <dgm:pt modelId="{8B0DD560-4109-490F-A73A-41B8CA232716}" type="parTrans" cxnId="{0D98456C-7549-415A-8235-D18B1B8E654A}">
      <dgm:prSet/>
      <dgm:spPr/>
      <dgm:t>
        <a:bodyPr/>
        <a:lstStyle/>
        <a:p>
          <a:endParaRPr lang="en-US"/>
        </a:p>
      </dgm:t>
    </dgm:pt>
    <dgm:pt modelId="{86B92744-E985-467F-B358-FBBC531465F3}" type="sibTrans" cxnId="{0D98456C-7549-415A-8235-D18B1B8E654A}">
      <dgm:prSet/>
      <dgm:spPr/>
      <dgm:t>
        <a:bodyPr/>
        <a:lstStyle/>
        <a:p>
          <a:endParaRPr lang="en-US"/>
        </a:p>
      </dgm:t>
    </dgm:pt>
    <dgm:pt modelId="{C4186C04-3887-4310-A5D0-41FADD56CBCA}">
      <dgm:prSet phldrT="[Text]"/>
      <dgm:spPr/>
      <dgm:t>
        <a:bodyPr/>
        <a:lstStyle/>
        <a:p>
          <a:r>
            <a:rPr lang="en-US" dirty="0" smtClean="0"/>
            <a:t>PM COP Forums</a:t>
          </a:r>
          <a:endParaRPr lang="en-US" dirty="0"/>
        </a:p>
      </dgm:t>
    </dgm:pt>
    <dgm:pt modelId="{FE65A77E-7BFC-47D6-B916-55C21DE5EB16}" type="parTrans" cxnId="{2A581D72-2F80-447E-BDCB-A53074D2FBEC}">
      <dgm:prSet/>
      <dgm:spPr/>
      <dgm:t>
        <a:bodyPr/>
        <a:lstStyle/>
        <a:p>
          <a:endParaRPr lang="en-US"/>
        </a:p>
      </dgm:t>
    </dgm:pt>
    <dgm:pt modelId="{FE3BB9ED-9E1D-48D7-AFAA-D9190C53D6CA}" type="sibTrans" cxnId="{2A581D72-2F80-447E-BDCB-A53074D2FBEC}">
      <dgm:prSet/>
      <dgm:spPr/>
      <dgm:t>
        <a:bodyPr/>
        <a:lstStyle/>
        <a:p>
          <a:endParaRPr lang="en-US"/>
        </a:p>
      </dgm:t>
    </dgm:pt>
    <dgm:pt modelId="{85F7DDEB-743D-4858-9FE9-1DA9646842B9}">
      <dgm:prSet phldrT="[Text]"/>
      <dgm:spPr/>
      <dgm:t>
        <a:bodyPr/>
        <a:lstStyle/>
        <a:p>
          <a:r>
            <a:rPr lang="en-US" dirty="0" err="1" smtClean="0"/>
            <a:t>SkillPort</a:t>
          </a:r>
          <a:r>
            <a:rPr lang="en-US" dirty="0" smtClean="0"/>
            <a:t>® Courses</a:t>
          </a:r>
          <a:endParaRPr lang="en-US" dirty="0"/>
        </a:p>
      </dgm:t>
    </dgm:pt>
    <dgm:pt modelId="{DB1A6510-912B-4105-AB29-0DFA065CCF3F}" type="parTrans" cxnId="{737EC83C-2AD7-4F6C-BD35-E80C8BB2F2C4}">
      <dgm:prSet/>
      <dgm:spPr/>
      <dgm:t>
        <a:bodyPr/>
        <a:lstStyle/>
        <a:p>
          <a:endParaRPr lang="en-US"/>
        </a:p>
      </dgm:t>
    </dgm:pt>
    <dgm:pt modelId="{6C26DF01-866E-4FEA-9724-E3CFA8AE61DC}" type="sibTrans" cxnId="{737EC83C-2AD7-4F6C-BD35-E80C8BB2F2C4}">
      <dgm:prSet/>
      <dgm:spPr/>
      <dgm:t>
        <a:bodyPr/>
        <a:lstStyle/>
        <a:p>
          <a:endParaRPr lang="en-US"/>
        </a:p>
      </dgm:t>
    </dgm:pt>
    <dgm:pt modelId="{B86F1023-86D0-49C4-8821-9043C5EC7BDD}">
      <dgm:prSet phldrT="[Text]"/>
      <dgm:spPr/>
      <dgm:t>
        <a:bodyPr/>
        <a:lstStyle/>
        <a:p>
          <a:r>
            <a:rPr lang="en-US" dirty="0" smtClean="0"/>
            <a:t>Books 24x7</a:t>
          </a:r>
          <a:endParaRPr lang="en-US" dirty="0"/>
        </a:p>
      </dgm:t>
    </dgm:pt>
    <dgm:pt modelId="{9AA720B9-932C-4756-92BF-C2401F910395}" type="parTrans" cxnId="{AE09A685-4C09-4CF4-A1F3-B51D05A5C253}">
      <dgm:prSet/>
      <dgm:spPr/>
      <dgm:t>
        <a:bodyPr/>
        <a:lstStyle/>
        <a:p>
          <a:endParaRPr lang="en-US"/>
        </a:p>
      </dgm:t>
    </dgm:pt>
    <dgm:pt modelId="{AAF6A0C9-D9D8-4949-983E-B9BE3417F402}" type="sibTrans" cxnId="{AE09A685-4C09-4CF4-A1F3-B51D05A5C253}">
      <dgm:prSet/>
      <dgm:spPr/>
      <dgm:t>
        <a:bodyPr/>
        <a:lstStyle/>
        <a:p>
          <a:endParaRPr lang="en-US"/>
        </a:p>
      </dgm:t>
    </dgm:pt>
    <dgm:pt modelId="{ECCB08BE-9239-4145-9588-FDBF6431FE37}">
      <dgm:prSet phldrT="[Text]"/>
      <dgm:spPr/>
      <dgm:t>
        <a:bodyPr/>
        <a:lstStyle/>
        <a:p>
          <a:r>
            <a:rPr lang="en-US" dirty="0" smtClean="0"/>
            <a:t>Guided Educational Modules (CBT) on many aspects of NTT DATA methodologies</a:t>
          </a:r>
          <a:endParaRPr lang="en-US" dirty="0"/>
        </a:p>
      </dgm:t>
    </dgm:pt>
    <dgm:pt modelId="{6BC24E6D-8611-43D6-B1B9-73305412E753}" type="parTrans" cxnId="{1D4375EA-F73F-4235-8C95-4BDDEB52A0E2}">
      <dgm:prSet/>
      <dgm:spPr/>
      <dgm:t>
        <a:bodyPr/>
        <a:lstStyle/>
        <a:p>
          <a:endParaRPr lang="en-US"/>
        </a:p>
      </dgm:t>
    </dgm:pt>
    <dgm:pt modelId="{1CEAF876-6DD5-42A8-A832-017011832331}" type="sibTrans" cxnId="{1D4375EA-F73F-4235-8C95-4BDDEB52A0E2}">
      <dgm:prSet/>
      <dgm:spPr/>
      <dgm:t>
        <a:bodyPr/>
        <a:lstStyle/>
        <a:p>
          <a:endParaRPr lang="en-US"/>
        </a:p>
      </dgm:t>
    </dgm:pt>
    <dgm:pt modelId="{29B87F3F-EDAC-4023-BB26-EEF4C00F300D}">
      <dgm:prSet/>
      <dgm:spPr/>
      <dgm:t>
        <a:bodyPr/>
        <a:lstStyle/>
        <a:p>
          <a:r>
            <a:rPr lang="en-US" dirty="0" smtClean="0"/>
            <a:t>Live or pre-recorded sessions delivered over the Web</a:t>
          </a:r>
          <a:endParaRPr lang="en-US" dirty="0"/>
        </a:p>
      </dgm:t>
    </dgm:pt>
    <dgm:pt modelId="{59E00465-7BBF-40CB-A2B5-432D6B973C6A}" type="parTrans" cxnId="{B12F1227-D340-48F2-BF6F-350347019BE6}">
      <dgm:prSet/>
      <dgm:spPr/>
      <dgm:t>
        <a:bodyPr/>
        <a:lstStyle/>
        <a:p>
          <a:endParaRPr lang="en-US"/>
        </a:p>
      </dgm:t>
    </dgm:pt>
    <dgm:pt modelId="{75E18D47-2174-4832-9B07-495F07642735}" type="sibTrans" cxnId="{B12F1227-D340-48F2-BF6F-350347019BE6}">
      <dgm:prSet/>
      <dgm:spPr/>
      <dgm:t>
        <a:bodyPr/>
        <a:lstStyle/>
        <a:p>
          <a:endParaRPr lang="en-US"/>
        </a:p>
      </dgm:t>
    </dgm:pt>
    <dgm:pt modelId="{C9F18548-532D-4B03-BD22-81F1460A7200}">
      <dgm:prSet/>
      <dgm:spPr/>
      <dgm:t>
        <a:bodyPr/>
        <a:lstStyle/>
        <a:p>
          <a:r>
            <a:rPr lang="en-US" dirty="0" smtClean="0"/>
            <a:t>Instructor-led training delivered in traditional classroom setting</a:t>
          </a:r>
          <a:endParaRPr lang="en-US" dirty="0"/>
        </a:p>
      </dgm:t>
    </dgm:pt>
    <dgm:pt modelId="{7A9FB885-98DA-47BE-ACF4-1BD457F46A6B}" type="parTrans" cxnId="{E08DC35A-D9E4-4EAF-8E00-3DEC2EF6D579}">
      <dgm:prSet/>
      <dgm:spPr/>
      <dgm:t>
        <a:bodyPr/>
        <a:lstStyle/>
        <a:p>
          <a:endParaRPr lang="en-US"/>
        </a:p>
      </dgm:t>
    </dgm:pt>
    <dgm:pt modelId="{13A85258-AB42-4863-B943-D2451155E04B}" type="sibTrans" cxnId="{E08DC35A-D9E4-4EAF-8E00-3DEC2EF6D579}">
      <dgm:prSet/>
      <dgm:spPr/>
      <dgm:t>
        <a:bodyPr/>
        <a:lstStyle/>
        <a:p>
          <a:endParaRPr lang="en-US"/>
        </a:p>
      </dgm:t>
    </dgm:pt>
    <dgm:pt modelId="{14599BAA-AFE7-4606-B9E1-816B19D644E1}">
      <dgm:prSet/>
      <dgm:spPr/>
      <dgm:t>
        <a:bodyPr/>
        <a:lstStyle/>
        <a:p>
          <a:r>
            <a:rPr lang="en-US" dirty="0" smtClean="0"/>
            <a:t>Topics of interest delivered by PM practitioners</a:t>
          </a:r>
          <a:endParaRPr lang="en-US" dirty="0"/>
        </a:p>
      </dgm:t>
    </dgm:pt>
    <dgm:pt modelId="{301A26B2-B63B-4CC2-B17E-1B73EBA98B70}" type="parTrans" cxnId="{E10BBCCF-1A62-4048-BA7A-C92B093C4497}">
      <dgm:prSet/>
      <dgm:spPr/>
      <dgm:t>
        <a:bodyPr/>
        <a:lstStyle/>
        <a:p>
          <a:endParaRPr lang="en-US"/>
        </a:p>
      </dgm:t>
    </dgm:pt>
    <dgm:pt modelId="{6C38B896-4FFD-4155-A3AA-667DDAB20B21}" type="sibTrans" cxnId="{E10BBCCF-1A62-4048-BA7A-C92B093C4497}">
      <dgm:prSet/>
      <dgm:spPr/>
      <dgm:t>
        <a:bodyPr/>
        <a:lstStyle/>
        <a:p>
          <a:endParaRPr lang="en-US"/>
        </a:p>
      </dgm:t>
    </dgm:pt>
    <dgm:pt modelId="{003A6872-D12D-4481-842E-495C37BFA747}">
      <dgm:prSet/>
      <dgm:spPr/>
      <dgm:t>
        <a:bodyPr/>
        <a:lstStyle/>
        <a:p>
          <a:r>
            <a:rPr lang="en-US" dirty="0" smtClean="0"/>
            <a:t>Learning resources for skills improvement and professional development</a:t>
          </a:r>
          <a:endParaRPr lang="en-US" dirty="0"/>
        </a:p>
      </dgm:t>
    </dgm:pt>
    <dgm:pt modelId="{C09CE554-D3E9-44C8-A42A-48BF48B306C2}" type="parTrans" cxnId="{F3B782CD-2B74-4400-ADAB-806FE30FCA47}">
      <dgm:prSet/>
      <dgm:spPr/>
      <dgm:t>
        <a:bodyPr/>
        <a:lstStyle/>
        <a:p>
          <a:endParaRPr lang="en-US"/>
        </a:p>
      </dgm:t>
    </dgm:pt>
    <dgm:pt modelId="{BDFB2C3B-1822-4550-8B87-682B26DDF15F}" type="sibTrans" cxnId="{F3B782CD-2B74-4400-ADAB-806FE30FCA47}">
      <dgm:prSet/>
      <dgm:spPr/>
      <dgm:t>
        <a:bodyPr/>
        <a:lstStyle/>
        <a:p>
          <a:endParaRPr lang="en-US"/>
        </a:p>
      </dgm:t>
    </dgm:pt>
    <dgm:pt modelId="{4687EED1-210D-469B-8467-EC1365DFBD1A}">
      <dgm:prSet/>
      <dgm:spPr/>
      <dgm:t>
        <a:bodyPr/>
        <a:lstStyle/>
        <a:p>
          <a:r>
            <a:rPr lang="en-US" dirty="0" smtClean="0"/>
            <a:t>Complete text of thousands of online books, book summaries, audiobooks and research reports</a:t>
          </a:r>
          <a:endParaRPr lang="en-US" dirty="0"/>
        </a:p>
      </dgm:t>
    </dgm:pt>
    <dgm:pt modelId="{315DFC2D-DB12-4F1E-A394-C8EACFFFF038}" type="parTrans" cxnId="{34257F8F-E26C-40C1-AD91-DC41CFBA17FE}">
      <dgm:prSet/>
      <dgm:spPr/>
      <dgm:t>
        <a:bodyPr/>
        <a:lstStyle/>
        <a:p>
          <a:endParaRPr lang="en-US"/>
        </a:p>
      </dgm:t>
    </dgm:pt>
    <dgm:pt modelId="{3BBE1A11-37F8-457E-B379-0F78AC980CF7}" type="sibTrans" cxnId="{34257F8F-E26C-40C1-AD91-DC41CFBA17FE}">
      <dgm:prSet/>
      <dgm:spPr/>
      <dgm:t>
        <a:bodyPr/>
        <a:lstStyle/>
        <a:p>
          <a:endParaRPr lang="en-US"/>
        </a:p>
      </dgm:t>
    </dgm:pt>
    <dgm:pt modelId="{D54A827F-F935-42FC-A4A9-C9EBF37E6FE5}" type="pres">
      <dgm:prSet presAssocID="{5D534EBC-BB23-4649-9783-08F0B98DB8B7}" presName="diagram" presStyleCnt="0">
        <dgm:presLayoutVars>
          <dgm:dir/>
          <dgm:animLvl val="lvl"/>
          <dgm:resizeHandles val="exact"/>
        </dgm:presLayoutVars>
      </dgm:prSet>
      <dgm:spPr/>
    </dgm:pt>
    <dgm:pt modelId="{B5F62E7B-BCF3-4F56-95A8-7068FCF0FB3F}" type="pres">
      <dgm:prSet presAssocID="{CE7F8C26-79AE-46E5-877E-3B2C64E5FABF}" presName="compNode" presStyleCnt="0"/>
      <dgm:spPr/>
    </dgm:pt>
    <dgm:pt modelId="{F659BA61-38D0-49AB-86F1-8B5C447E436F}" type="pres">
      <dgm:prSet presAssocID="{CE7F8C26-79AE-46E5-877E-3B2C64E5FABF}" presName="childRec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76BB48-D969-4F2C-880C-4772AA0C109A}" type="pres">
      <dgm:prSet presAssocID="{CE7F8C26-79AE-46E5-877E-3B2C64E5FAB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9B5B7F-CE4F-4C43-812B-D74F3DABAEF6}" type="pres">
      <dgm:prSet presAssocID="{CE7F8C26-79AE-46E5-877E-3B2C64E5FABF}" presName="parentRect" presStyleLbl="alignNode1" presStyleIdx="0" presStyleCnt="6"/>
      <dgm:spPr/>
      <dgm:t>
        <a:bodyPr/>
        <a:lstStyle/>
        <a:p>
          <a:endParaRPr lang="en-US"/>
        </a:p>
      </dgm:t>
    </dgm:pt>
    <dgm:pt modelId="{2AF9CA07-91E6-4B86-9CCA-97CF4FB8519D}" type="pres">
      <dgm:prSet presAssocID="{CE7F8C26-79AE-46E5-877E-3B2C64E5FABF}" presName="adorn" presStyleLbl="fgAccFollowNod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412F0AB-E8C9-4496-8296-3824879B5B69}" type="pres">
      <dgm:prSet presAssocID="{2EC09371-F83F-418A-AB0E-BE166A2B1B3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734782B-D456-44C7-A14A-1E020D828F11}" type="pres">
      <dgm:prSet presAssocID="{5145567C-938D-46E0-B013-5B4E3F99085F}" presName="compNode" presStyleCnt="0"/>
      <dgm:spPr/>
    </dgm:pt>
    <dgm:pt modelId="{87EC5E3D-F3CB-4968-AB3C-97F655DBC28D}" type="pres">
      <dgm:prSet presAssocID="{5145567C-938D-46E0-B013-5B4E3F99085F}" presName="childRec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87C64C-C06F-4260-BF1D-C2E84D0E18BD}" type="pres">
      <dgm:prSet presAssocID="{5145567C-938D-46E0-B013-5B4E3F99085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4CAB46-2FBD-4252-9360-736B6727AC40}" type="pres">
      <dgm:prSet presAssocID="{5145567C-938D-46E0-B013-5B4E3F99085F}" presName="parentRect" presStyleLbl="alignNode1" presStyleIdx="1" presStyleCnt="6"/>
      <dgm:spPr/>
      <dgm:t>
        <a:bodyPr/>
        <a:lstStyle/>
        <a:p>
          <a:endParaRPr lang="en-US"/>
        </a:p>
      </dgm:t>
    </dgm:pt>
    <dgm:pt modelId="{B70008EE-88D3-42E1-B940-C1DC68C9089D}" type="pres">
      <dgm:prSet presAssocID="{5145567C-938D-46E0-B013-5B4E3F99085F}" presName="adorn" presStyleLbl="fgAccFollowNod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E1A0ABF-0350-4295-94B2-07DB67A979E1}" type="pres">
      <dgm:prSet presAssocID="{7CF614CA-5359-4490-B772-363630C0911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97C6DFF-8011-46DC-BA53-F66DDF89571F}" type="pres">
      <dgm:prSet presAssocID="{B2FDF119-7472-4C4A-A781-14D67F139644}" presName="compNode" presStyleCnt="0"/>
      <dgm:spPr/>
    </dgm:pt>
    <dgm:pt modelId="{09172A7D-03F2-41C3-AAD9-DB2A878A5334}" type="pres">
      <dgm:prSet presAssocID="{B2FDF119-7472-4C4A-A781-14D67F139644}" presName="childRec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6822FA-43A3-4779-9C35-93643386DA36}" type="pres">
      <dgm:prSet presAssocID="{B2FDF119-7472-4C4A-A781-14D67F13964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3416B0-CD6A-49A0-A8D9-A8A422D13801}" type="pres">
      <dgm:prSet presAssocID="{B2FDF119-7472-4C4A-A781-14D67F139644}" presName="parentRect" presStyleLbl="alignNode1" presStyleIdx="2" presStyleCnt="6"/>
      <dgm:spPr/>
      <dgm:t>
        <a:bodyPr/>
        <a:lstStyle/>
        <a:p>
          <a:endParaRPr lang="en-US"/>
        </a:p>
      </dgm:t>
    </dgm:pt>
    <dgm:pt modelId="{AFDCC07A-A313-462F-BFD7-378AD1C2B4CA}" type="pres">
      <dgm:prSet presAssocID="{B2FDF119-7472-4C4A-A781-14D67F139644}" presName="adorn" presStyleLbl="fgAccFollowNod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B5C98B5-82A6-4CC9-91CB-E36CF1FEB459}" type="pres">
      <dgm:prSet presAssocID="{86B92744-E985-467F-B358-FBBC531465F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9BFD5E6-9FAA-4763-B8F0-0A3D56B55B7F}" type="pres">
      <dgm:prSet presAssocID="{C4186C04-3887-4310-A5D0-41FADD56CBCA}" presName="compNode" presStyleCnt="0"/>
      <dgm:spPr/>
    </dgm:pt>
    <dgm:pt modelId="{41864CBE-DC68-41A8-9B12-7751C9FA1421}" type="pres">
      <dgm:prSet presAssocID="{C4186C04-3887-4310-A5D0-41FADD56CBCA}" presName="childRec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D7B856-FA26-4E62-B5EB-DF146B87B45A}" type="pres">
      <dgm:prSet presAssocID="{C4186C04-3887-4310-A5D0-41FADD56CBC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B0334-DBFB-46CA-86DB-47FF67262083}" type="pres">
      <dgm:prSet presAssocID="{C4186C04-3887-4310-A5D0-41FADD56CBCA}" presName="parentRect" presStyleLbl="alignNode1" presStyleIdx="3" presStyleCnt="6"/>
      <dgm:spPr/>
      <dgm:t>
        <a:bodyPr/>
        <a:lstStyle/>
        <a:p>
          <a:endParaRPr lang="en-US"/>
        </a:p>
      </dgm:t>
    </dgm:pt>
    <dgm:pt modelId="{1037087D-22D8-4006-9D63-45568E1F85ED}" type="pres">
      <dgm:prSet presAssocID="{C4186C04-3887-4310-A5D0-41FADD56CBCA}" presName="adorn" presStyleLbl="fgAccFollowNod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614E9613-8202-478A-AC97-263872FCA5CF}" type="pres">
      <dgm:prSet presAssocID="{FE3BB9ED-9E1D-48D7-AFAA-D9190C53D6C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00389E9-24F4-4BD2-B669-0061B96A1A8E}" type="pres">
      <dgm:prSet presAssocID="{85F7DDEB-743D-4858-9FE9-1DA9646842B9}" presName="compNode" presStyleCnt="0"/>
      <dgm:spPr/>
    </dgm:pt>
    <dgm:pt modelId="{A02B909E-1F58-44A1-88CB-4F920CED4000}" type="pres">
      <dgm:prSet presAssocID="{85F7DDEB-743D-4858-9FE9-1DA9646842B9}" presName="childRec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E4308A-D14D-493C-8126-183F06A1F23A}" type="pres">
      <dgm:prSet presAssocID="{85F7DDEB-743D-4858-9FE9-1DA9646842B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F162A7-939A-4FFD-87C0-B10D05DD43AB}" type="pres">
      <dgm:prSet presAssocID="{85F7DDEB-743D-4858-9FE9-1DA9646842B9}" presName="parentRect" presStyleLbl="alignNode1" presStyleIdx="4" presStyleCnt="6"/>
      <dgm:spPr/>
      <dgm:t>
        <a:bodyPr/>
        <a:lstStyle/>
        <a:p>
          <a:endParaRPr lang="en-US"/>
        </a:p>
      </dgm:t>
    </dgm:pt>
    <dgm:pt modelId="{7753B36D-9DEE-4859-9D19-4AA9030CC99C}" type="pres">
      <dgm:prSet presAssocID="{85F7DDEB-743D-4858-9FE9-1DA9646842B9}" presName="adorn" presStyleLbl="fgAccFollowNod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B5F8962F-F40A-4D0B-8888-114568F9D5DD}" type="pres">
      <dgm:prSet presAssocID="{6C26DF01-866E-4FEA-9724-E3CFA8AE61D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5D55392-9E4A-4BF9-AE66-20ADA82472F6}" type="pres">
      <dgm:prSet presAssocID="{B86F1023-86D0-49C4-8821-9043C5EC7BDD}" presName="compNode" presStyleCnt="0"/>
      <dgm:spPr/>
    </dgm:pt>
    <dgm:pt modelId="{96BA97E6-D480-4278-AE99-8C60A3D1FF61}" type="pres">
      <dgm:prSet presAssocID="{B86F1023-86D0-49C4-8821-9043C5EC7BDD}" presName="childRec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7B345E-0034-4B41-B32A-9E500838C0CD}" type="pres">
      <dgm:prSet presAssocID="{B86F1023-86D0-49C4-8821-9043C5EC7BD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5C34C2-EBA6-4C72-9260-7C672007D087}" type="pres">
      <dgm:prSet presAssocID="{B86F1023-86D0-49C4-8821-9043C5EC7BDD}" presName="parentRect" presStyleLbl="alignNode1" presStyleIdx="5" presStyleCnt="6"/>
      <dgm:spPr/>
      <dgm:t>
        <a:bodyPr/>
        <a:lstStyle/>
        <a:p>
          <a:endParaRPr lang="en-US"/>
        </a:p>
      </dgm:t>
    </dgm:pt>
    <dgm:pt modelId="{A6ADD3CC-6A29-485D-A343-4F3A7F48A577}" type="pres">
      <dgm:prSet presAssocID="{B86F1023-86D0-49C4-8821-9043C5EC7BDD}" presName="adorn" presStyleLbl="fgAccFollowNod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3D2CA45D-2D5F-4658-BAB3-8E651B2B6F82}" srcId="{5D534EBC-BB23-4649-9783-08F0B98DB8B7}" destId="{5145567C-938D-46E0-B013-5B4E3F99085F}" srcOrd="1" destOrd="0" parTransId="{86933871-31AF-40A6-9561-2FDE0D9FCA98}" sibTransId="{7CF614CA-5359-4490-B772-363630C09115}"/>
    <dgm:cxn modelId="{F6AB2539-9E7E-4063-989A-6AFFD969D595}" type="presOf" srcId="{B86F1023-86D0-49C4-8821-9043C5EC7BDD}" destId="{457B345E-0034-4B41-B32A-9E500838C0CD}" srcOrd="0" destOrd="0" presId="urn:microsoft.com/office/officeart/2005/8/layout/bList2"/>
    <dgm:cxn modelId="{737EC83C-2AD7-4F6C-BD35-E80C8BB2F2C4}" srcId="{5D534EBC-BB23-4649-9783-08F0B98DB8B7}" destId="{85F7DDEB-743D-4858-9FE9-1DA9646842B9}" srcOrd="4" destOrd="0" parTransId="{DB1A6510-912B-4105-AB29-0DFA065CCF3F}" sibTransId="{6C26DF01-866E-4FEA-9724-E3CFA8AE61DC}"/>
    <dgm:cxn modelId="{8B700360-1C51-4D76-9342-5373F5D618DC}" type="presOf" srcId="{85F7DDEB-743D-4858-9FE9-1DA9646842B9}" destId="{2CF162A7-939A-4FFD-87C0-B10D05DD43AB}" srcOrd="1" destOrd="0" presId="urn:microsoft.com/office/officeart/2005/8/layout/bList2"/>
    <dgm:cxn modelId="{0D98456C-7549-415A-8235-D18B1B8E654A}" srcId="{5D534EBC-BB23-4649-9783-08F0B98DB8B7}" destId="{B2FDF119-7472-4C4A-A781-14D67F139644}" srcOrd="2" destOrd="0" parTransId="{8B0DD560-4109-490F-A73A-41B8CA232716}" sibTransId="{86B92744-E985-467F-B358-FBBC531465F3}"/>
    <dgm:cxn modelId="{563BC913-99BC-47F5-9AD9-893941CE4733}" type="presOf" srcId="{2EC09371-F83F-418A-AB0E-BE166A2B1B3E}" destId="{D412F0AB-E8C9-4496-8296-3824879B5B69}" srcOrd="0" destOrd="0" presId="urn:microsoft.com/office/officeart/2005/8/layout/bList2"/>
    <dgm:cxn modelId="{AE09A685-4C09-4CF4-A1F3-B51D05A5C253}" srcId="{5D534EBC-BB23-4649-9783-08F0B98DB8B7}" destId="{B86F1023-86D0-49C4-8821-9043C5EC7BDD}" srcOrd="5" destOrd="0" parTransId="{9AA720B9-932C-4756-92BF-C2401F910395}" sibTransId="{AAF6A0C9-D9D8-4949-983E-B9BE3417F402}"/>
    <dgm:cxn modelId="{6ED34BB5-ED1C-46CE-B685-3AF6B3737E0B}" type="presOf" srcId="{6C26DF01-866E-4FEA-9724-E3CFA8AE61DC}" destId="{B5F8962F-F40A-4D0B-8888-114568F9D5DD}" srcOrd="0" destOrd="0" presId="urn:microsoft.com/office/officeart/2005/8/layout/bList2"/>
    <dgm:cxn modelId="{3BE5274B-57AB-4F0B-8777-BA99A7199C3B}" type="presOf" srcId="{B86F1023-86D0-49C4-8821-9043C5EC7BDD}" destId="{5A5C34C2-EBA6-4C72-9260-7C672007D087}" srcOrd="1" destOrd="0" presId="urn:microsoft.com/office/officeart/2005/8/layout/bList2"/>
    <dgm:cxn modelId="{59E0B8D5-06ED-487E-9C27-D71423FE0A95}" type="presOf" srcId="{FE3BB9ED-9E1D-48D7-AFAA-D9190C53D6CA}" destId="{614E9613-8202-478A-AC97-263872FCA5CF}" srcOrd="0" destOrd="0" presId="urn:microsoft.com/office/officeart/2005/8/layout/bList2"/>
    <dgm:cxn modelId="{22975122-B0C2-4B16-88C3-46ED7B473195}" srcId="{5D534EBC-BB23-4649-9783-08F0B98DB8B7}" destId="{CE7F8C26-79AE-46E5-877E-3B2C64E5FABF}" srcOrd="0" destOrd="0" parTransId="{E5AB6117-490D-41E5-AD5F-3F836E256978}" sibTransId="{2EC09371-F83F-418A-AB0E-BE166A2B1B3E}"/>
    <dgm:cxn modelId="{E10BBCCF-1A62-4048-BA7A-C92B093C4497}" srcId="{C4186C04-3887-4310-A5D0-41FADD56CBCA}" destId="{14599BAA-AFE7-4606-B9E1-816B19D644E1}" srcOrd="0" destOrd="0" parTransId="{301A26B2-B63B-4CC2-B17E-1B73EBA98B70}" sibTransId="{6C38B896-4FFD-4155-A3AA-667DDAB20B21}"/>
    <dgm:cxn modelId="{3083D221-D900-4812-982A-D430F7CECE66}" type="presOf" srcId="{C9F18548-532D-4B03-BD22-81F1460A7200}" destId="{09172A7D-03F2-41C3-AAD9-DB2A878A5334}" srcOrd="0" destOrd="0" presId="urn:microsoft.com/office/officeart/2005/8/layout/bList2"/>
    <dgm:cxn modelId="{34257F8F-E26C-40C1-AD91-DC41CFBA17FE}" srcId="{B86F1023-86D0-49C4-8821-9043C5EC7BDD}" destId="{4687EED1-210D-469B-8467-EC1365DFBD1A}" srcOrd="0" destOrd="0" parTransId="{315DFC2D-DB12-4F1E-A394-C8EACFFFF038}" sibTransId="{3BBE1A11-37F8-457E-B379-0F78AC980CF7}"/>
    <dgm:cxn modelId="{B12F1227-D340-48F2-BF6F-350347019BE6}" srcId="{5145567C-938D-46E0-B013-5B4E3F99085F}" destId="{29B87F3F-EDAC-4023-BB26-EEF4C00F300D}" srcOrd="0" destOrd="0" parTransId="{59E00465-7BBF-40CB-A2B5-432D6B973C6A}" sibTransId="{75E18D47-2174-4832-9B07-495F07642735}"/>
    <dgm:cxn modelId="{8CAB1B08-8D23-4E34-A74A-DD0E4E371FDC}" type="presOf" srcId="{003A6872-D12D-4481-842E-495C37BFA747}" destId="{A02B909E-1F58-44A1-88CB-4F920CED4000}" srcOrd="0" destOrd="0" presId="urn:microsoft.com/office/officeart/2005/8/layout/bList2"/>
    <dgm:cxn modelId="{5C9AA39D-C706-4F86-B2E1-F6AC24A7B787}" type="presOf" srcId="{B2FDF119-7472-4C4A-A781-14D67F139644}" destId="{A66822FA-43A3-4779-9C35-93643386DA36}" srcOrd="0" destOrd="0" presId="urn:microsoft.com/office/officeart/2005/8/layout/bList2"/>
    <dgm:cxn modelId="{416F99D2-5798-4D8C-AF13-6EAEF82BA7D4}" type="presOf" srcId="{CE7F8C26-79AE-46E5-877E-3B2C64E5FABF}" destId="{0E76BB48-D969-4F2C-880C-4772AA0C109A}" srcOrd="0" destOrd="0" presId="urn:microsoft.com/office/officeart/2005/8/layout/bList2"/>
    <dgm:cxn modelId="{94DC5101-D522-4088-9073-2B499160EAF9}" type="presOf" srcId="{29B87F3F-EDAC-4023-BB26-EEF4C00F300D}" destId="{87EC5E3D-F3CB-4968-AB3C-97F655DBC28D}" srcOrd="0" destOrd="0" presId="urn:microsoft.com/office/officeart/2005/8/layout/bList2"/>
    <dgm:cxn modelId="{A8D5F05A-F724-4778-8702-E96B83186824}" type="presOf" srcId="{ECCB08BE-9239-4145-9588-FDBF6431FE37}" destId="{F659BA61-38D0-49AB-86F1-8B5C447E436F}" srcOrd="0" destOrd="0" presId="urn:microsoft.com/office/officeart/2005/8/layout/bList2"/>
    <dgm:cxn modelId="{3675B892-3F00-4A86-A41E-E6C2A858C795}" type="presOf" srcId="{5D534EBC-BB23-4649-9783-08F0B98DB8B7}" destId="{D54A827F-F935-42FC-A4A9-C9EBF37E6FE5}" srcOrd="0" destOrd="0" presId="urn:microsoft.com/office/officeart/2005/8/layout/bList2"/>
    <dgm:cxn modelId="{D6B75956-6207-4D4F-856F-DF45490866C7}" type="presOf" srcId="{7CF614CA-5359-4490-B772-363630C09115}" destId="{8E1A0ABF-0350-4295-94B2-07DB67A979E1}" srcOrd="0" destOrd="0" presId="urn:microsoft.com/office/officeart/2005/8/layout/bList2"/>
    <dgm:cxn modelId="{1C1447FE-6C5A-40A9-AEE2-5F2E40E66470}" type="presOf" srcId="{B2FDF119-7472-4C4A-A781-14D67F139644}" destId="{603416B0-CD6A-49A0-A8D9-A8A422D13801}" srcOrd="1" destOrd="0" presId="urn:microsoft.com/office/officeart/2005/8/layout/bList2"/>
    <dgm:cxn modelId="{E08DC35A-D9E4-4EAF-8E00-3DEC2EF6D579}" srcId="{B2FDF119-7472-4C4A-A781-14D67F139644}" destId="{C9F18548-532D-4B03-BD22-81F1460A7200}" srcOrd="0" destOrd="0" parTransId="{7A9FB885-98DA-47BE-ACF4-1BD457F46A6B}" sibTransId="{13A85258-AB42-4863-B943-D2451155E04B}"/>
    <dgm:cxn modelId="{94B78183-3B8E-4EA2-8E4B-569CC8E91F90}" type="presOf" srcId="{5145567C-938D-46E0-B013-5B4E3F99085F}" destId="{974CAB46-2FBD-4252-9360-736B6727AC40}" srcOrd="1" destOrd="0" presId="urn:microsoft.com/office/officeart/2005/8/layout/bList2"/>
    <dgm:cxn modelId="{A2C46418-9724-4378-B51F-7D25D5B893A2}" type="presOf" srcId="{86B92744-E985-467F-B358-FBBC531465F3}" destId="{CB5C98B5-82A6-4CC9-91CB-E36CF1FEB459}" srcOrd="0" destOrd="0" presId="urn:microsoft.com/office/officeart/2005/8/layout/bList2"/>
    <dgm:cxn modelId="{F3B782CD-2B74-4400-ADAB-806FE30FCA47}" srcId="{85F7DDEB-743D-4858-9FE9-1DA9646842B9}" destId="{003A6872-D12D-4481-842E-495C37BFA747}" srcOrd="0" destOrd="0" parTransId="{C09CE554-D3E9-44C8-A42A-48BF48B306C2}" sibTransId="{BDFB2C3B-1822-4550-8B87-682B26DDF15F}"/>
    <dgm:cxn modelId="{7768A3B3-C9B9-4CCF-BEAA-FBD4424C4B34}" type="presOf" srcId="{85F7DDEB-743D-4858-9FE9-1DA9646842B9}" destId="{9CE4308A-D14D-493C-8126-183F06A1F23A}" srcOrd="0" destOrd="0" presId="urn:microsoft.com/office/officeart/2005/8/layout/bList2"/>
    <dgm:cxn modelId="{A90DD982-5934-4808-A142-5C807329FF0D}" type="presOf" srcId="{C4186C04-3887-4310-A5D0-41FADD56CBCA}" destId="{29D7B856-FA26-4E62-B5EB-DF146B87B45A}" srcOrd="0" destOrd="0" presId="urn:microsoft.com/office/officeart/2005/8/layout/bList2"/>
    <dgm:cxn modelId="{6D8FB543-82AB-4F89-A301-2DC39D2C0934}" type="presOf" srcId="{C4186C04-3887-4310-A5D0-41FADD56CBCA}" destId="{E8BB0334-DBFB-46CA-86DB-47FF67262083}" srcOrd="1" destOrd="0" presId="urn:microsoft.com/office/officeart/2005/8/layout/bList2"/>
    <dgm:cxn modelId="{7DDF34C0-C807-4595-B051-38B425DA7F79}" type="presOf" srcId="{CE7F8C26-79AE-46E5-877E-3B2C64E5FABF}" destId="{419B5B7F-CE4F-4C43-812B-D74F3DABAEF6}" srcOrd="1" destOrd="0" presId="urn:microsoft.com/office/officeart/2005/8/layout/bList2"/>
    <dgm:cxn modelId="{0F073E43-8392-4D90-A1F4-3B88FE722A8E}" type="presOf" srcId="{5145567C-938D-46E0-B013-5B4E3F99085F}" destId="{6087C64C-C06F-4260-BF1D-C2E84D0E18BD}" srcOrd="0" destOrd="0" presId="urn:microsoft.com/office/officeart/2005/8/layout/bList2"/>
    <dgm:cxn modelId="{EFE44FCB-2E72-43C5-B985-9C705944992E}" type="presOf" srcId="{4687EED1-210D-469B-8467-EC1365DFBD1A}" destId="{96BA97E6-D480-4278-AE99-8C60A3D1FF61}" srcOrd="0" destOrd="0" presId="urn:microsoft.com/office/officeart/2005/8/layout/bList2"/>
    <dgm:cxn modelId="{4E70216A-7456-40DA-82BF-B6AFA02820E7}" type="presOf" srcId="{14599BAA-AFE7-4606-B9E1-816B19D644E1}" destId="{41864CBE-DC68-41A8-9B12-7751C9FA1421}" srcOrd="0" destOrd="0" presId="urn:microsoft.com/office/officeart/2005/8/layout/bList2"/>
    <dgm:cxn modelId="{1D4375EA-F73F-4235-8C95-4BDDEB52A0E2}" srcId="{CE7F8C26-79AE-46E5-877E-3B2C64E5FABF}" destId="{ECCB08BE-9239-4145-9588-FDBF6431FE37}" srcOrd="0" destOrd="0" parTransId="{6BC24E6D-8611-43D6-B1B9-73305412E753}" sibTransId="{1CEAF876-6DD5-42A8-A832-017011832331}"/>
    <dgm:cxn modelId="{2A581D72-2F80-447E-BDCB-A53074D2FBEC}" srcId="{5D534EBC-BB23-4649-9783-08F0B98DB8B7}" destId="{C4186C04-3887-4310-A5D0-41FADD56CBCA}" srcOrd="3" destOrd="0" parTransId="{FE65A77E-7BFC-47D6-B916-55C21DE5EB16}" sibTransId="{FE3BB9ED-9E1D-48D7-AFAA-D9190C53D6CA}"/>
    <dgm:cxn modelId="{0464100B-52CF-4636-851A-C09B2C5ABCA5}" type="presParOf" srcId="{D54A827F-F935-42FC-A4A9-C9EBF37E6FE5}" destId="{B5F62E7B-BCF3-4F56-95A8-7068FCF0FB3F}" srcOrd="0" destOrd="0" presId="urn:microsoft.com/office/officeart/2005/8/layout/bList2"/>
    <dgm:cxn modelId="{FD2597FF-96BD-4883-82BA-C496F848C854}" type="presParOf" srcId="{B5F62E7B-BCF3-4F56-95A8-7068FCF0FB3F}" destId="{F659BA61-38D0-49AB-86F1-8B5C447E436F}" srcOrd="0" destOrd="0" presId="urn:microsoft.com/office/officeart/2005/8/layout/bList2"/>
    <dgm:cxn modelId="{2C898053-324E-40AC-87BE-7BB7A19B5AED}" type="presParOf" srcId="{B5F62E7B-BCF3-4F56-95A8-7068FCF0FB3F}" destId="{0E76BB48-D969-4F2C-880C-4772AA0C109A}" srcOrd="1" destOrd="0" presId="urn:microsoft.com/office/officeart/2005/8/layout/bList2"/>
    <dgm:cxn modelId="{7FC6E6F5-99F1-42B7-989D-892E9B59FC10}" type="presParOf" srcId="{B5F62E7B-BCF3-4F56-95A8-7068FCF0FB3F}" destId="{419B5B7F-CE4F-4C43-812B-D74F3DABAEF6}" srcOrd="2" destOrd="0" presId="urn:microsoft.com/office/officeart/2005/8/layout/bList2"/>
    <dgm:cxn modelId="{B7B31932-368D-4E50-A945-E8661B899C58}" type="presParOf" srcId="{B5F62E7B-BCF3-4F56-95A8-7068FCF0FB3F}" destId="{2AF9CA07-91E6-4B86-9CCA-97CF4FB8519D}" srcOrd="3" destOrd="0" presId="urn:microsoft.com/office/officeart/2005/8/layout/bList2"/>
    <dgm:cxn modelId="{7CEB03C9-E243-415B-84A8-B445FEDF64EC}" type="presParOf" srcId="{D54A827F-F935-42FC-A4A9-C9EBF37E6FE5}" destId="{D412F0AB-E8C9-4496-8296-3824879B5B69}" srcOrd="1" destOrd="0" presId="urn:microsoft.com/office/officeart/2005/8/layout/bList2"/>
    <dgm:cxn modelId="{9283CAEA-720E-4B4D-AF70-BF283C5DF47E}" type="presParOf" srcId="{D54A827F-F935-42FC-A4A9-C9EBF37E6FE5}" destId="{A734782B-D456-44C7-A14A-1E020D828F11}" srcOrd="2" destOrd="0" presId="urn:microsoft.com/office/officeart/2005/8/layout/bList2"/>
    <dgm:cxn modelId="{74729B64-FC88-43A3-B55E-D8E42FA11594}" type="presParOf" srcId="{A734782B-D456-44C7-A14A-1E020D828F11}" destId="{87EC5E3D-F3CB-4968-AB3C-97F655DBC28D}" srcOrd="0" destOrd="0" presId="urn:microsoft.com/office/officeart/2005/8/layout/bList2"/>
    <dgm:cxn modelId="{B97DBB13-693C-4283-943D-7CA3484BF099}" type="presParOf" srcId="{A734782B-D456-44C7-A14A-1E020D828F11}" destId="{6087C64C-C06F-4260-BF1D-C2E84D0E18BD}" srcOrd="1" destOrd="0" presId="urn:microsoft.com/office/officeart/2005/8/layout/bList2"/>
    <dgm:cxn modelId="{609DE1C8-472C-4198-8844-6768D7E54F14}" type="presParOf" srcId="{A734782B-D456-44C7-A14A-1E020D828F11}" destId="{974CAB46-2FBD-4252-9360-736B6727AC40}" srcOrd="2" destOrd="0" presId="urn:microsoft.com/office/officeart/2005/8/layout/bList2"/>
    <dgm:cxn modelId="{F74804E2-FAAA-4C35-BA39-0D9E2098FFF6}" type="presParOf" srcId="{A734782B-D456-44C7-A14A-1E020D828F11}" destId="{B70008EE-88D3-42E1-B940-C1DC68C9089D}" srcOrd="3" destOrd="0" presId="urn:microsoft.com/office/officeart/2005/8/layout/bList2"/>
    <dgm:cxn modelId="{50A97B32-7DAC-45C1-B7A5-ACB6440A05C7}" type="presParOf" srcId="{D54A827F-F935-42FC-A4A9-C9EBF37E6FE5}" destId="{8E1A0ABF-0350-4295-94B2-07DB67A979E1}" srcOrd="3" destOrd="0" presId="urn:microsoft.com/office/officeart/2005/8/layout/bList2"/>
    <dgm:cxn modelId="{D6045884-6A8F-47F9-9848-AD616D132876}" type="presParOf" srcId="{D54A827F-F935-42FC-A4A9-C9EBF37E6FE5}" destId="{F97C6DFF-8011-46DC-BA53-F66DDF89571F}" srcOrd="4" destOrd="0" presId="urn:microsoft.com/office/officeart/2005/8/layout/bList2"/>
    <dgm:cxn modelId="{BAC33BB1-5907-4AAE-A960-024BF18D42FE}" type="presParOf" srcId="{F97C6DFF-8011-46DC-BA53-F66DDF89571F}" destId="{09172A7D-03F2-41C3-AAD9-DB2A878A5334}" srcOrd="0" destOrd="0" presId="urn:microsoft.com/office/officeart/2005/8/layout/bList2"/>
    <dgm:cxn modelId="{5B4943D0-7E37-4C0B-894C-2B6A28576C30}" type="presParOf" srcId="{F97C6DFF-8011-46DC-BA53-F66DDF89571F}" destId="{A66822FA-43A3-4779-9C35-93643386DA36}" srcOrd="1" destOrd="0" presId="urn:microsoft.com/office/officeart/2005/8/layout/bList2"/>
    <dgm:cxn modelId="{D92BC6B3-6992-4400-9BDD-2507D132DFC0}" type="presParOf" srcId="{F97C6DFF-8011-46DC-BA53-F66DDF89571F}" destId="{603416B0-CD6A-49A0-A8D9-A8A422D13801}" srcOrd="2" destOrd="0" presId="urn:microsoft.com/office/officeart/2005/8/layout/bList2"/>
    <dgm:cxn modelId="{7DA1EE41-4607-438D-B476-BA25106FE94A}" type="presParOf" srcId="{F97C6DFF-8011-46DC-BA53-F66DDF89571F}" destId="{AFDCC07A-A313-462F-BFD7-378AD1C2B4CA}" srcOrd="3" destOrd="0" presId="urn:microsoft.com/office/officeart/2005/8/layout/bList2"/>
    <dgm:cxn modelId="{D799335C-F408-464E-97FE-3D8858A60D78}" type="presParOf" srcId="{D54A827F-F935-42FC-A4A9-C9EBF37E6FE5}" destId="{CB5C98B5-82A6-4CC9-91CB-E36CF1FEB459}" srcOrd="5" destOrd="0" presId="urn:microsoft.com/office/officeart/2005/8/layout/bList2"/>
    <dgm:cxn modelId="{9526798A-1683-4776-847C-2842C3273EB8}" type="presParOf" srcId="{D54A827F-F935-42FC-A4A9-C9EBF37E6FE5}" destId="{39BFD5E6-9FAA-4763-B8F0-0A3D56B55B7F}" srcOrd="6" destOrd="0" presId="urn:microsoft.com/office/officeart/2005/8/layout/bList2"/>
    <dgm:cxn modelId="{A0F75764-88BB-4233-B858-F3F5F63D5EF7}" type="presParOf" srcId="{39BFD5E6-9FAA-4763-B8F0-0A3D56B55B7F}" destId="{41864CBE-DC68-41A8-9B12-7751C9FA1421}" srcOrd="0" destOrd="0" presId="urn:microsoft.com/office/officeart/2005/8/layout/bList2"/>
    <dgm:cxn modelId="{C4227EA5-6CDC-4B6E-9E0E-2971DA9770AB}" type="presParOf" srcId="{39BFD5E6-9FAA-4763-B8F0-0A3D56B55B7F}" destId="{29D7B856-FA26-4E62-B5EB-DF146B87B45A}" srcOrd="1" destOrd="0" presId="urn:microsoft.com/office/officeart/2005/8/layout/bList2"/>
    <dgm:cxn modelId="{1D27E383-2329-46BF-BB60-BD427D2E3768}" type="presParOf" srcId="{39BFD5E6-9FAA-4763-B8F0-0A3D56B55B7F}" destId="{E8BB0334-DBFB-46CA-86DB-47FF67262083}" srcOrd="2" destOrd="0" presId="urn:microsoft.com/office/officeart/2005/8/layout/bList2"/>
    <dgm:cxn modelId="{99EFEBA7-E890-45AA-93CA-46F59F0047B6}" type="presParOf" srcId="{39BFD5E6-9FAA-4763-B8F0-0A3D56B55B7F}" destId="{1037087D-22D8-4006-9D63-45568E1F85ED}" srcOrd="3" destOrd="0" presId="urn:microsoft.com/office/officeart/2005/8/layout/bList2"/>
    <dgm:cxn modelId="{0D56FBA5-4ABB-49DD-ACCA-FA644859075F}" type="presParOf" srcId="{D54A827F-F935-42FC-A4A9-C9EBF37E6FE5}" destId="{614E9613-8202-478A-AC97-263872FCA5CF}" srcOrd="7" destOrd="0" presId="urn:microsoft.com/office/officeart/2005/8/layout/bList2"/>
    <dgm:cxn modelId="{0B20F08F-0BAB-4704-8E0B-F8D57013AF26}" type="presParOf" srcId="{D54A827F-F935-42FC-A4A9-C9EBF37E6FE5}" destId="{400389E9-24F4-4BD2-B669-0061B96A1A8E}" srcOrd="8" destOrd="0" presId="urn:microsoft.com/office/officeart/2005/8/layout/bList2"/>
    <dgm:cxn modelId="{5977BE70-92BE-48EC-8118-D2095A83D3D7}" type="presParOf" srcId="{400389E9-24F4-4BD2-B669-0061B96A1A8E}" destId="{A02B909E-1F58-44A1-88CB-4F920CED4000}" srcOrd="0" destOrd="0" presId="urn:microsoft.com/office/officeart/2005/8/layout/bList2"/>
    <dgm:cxn modelId="{31B53DEC-3A01-423F-82C2-004587A5F312}" type="presParOf" srcId="{400389E9-24F4-4BD2-B669-0061B96A1A8E}" destId="{9CE4308A-D14D-493C-8126-183F06A1F23A}" srcOrd="1" destOrd="0" presId="urn:microsoft.com/office/officeart/2005/8/layout/bList2"/>
    <dgm:cxn modelId="{74CDE92B-7E19-4C90-9E4E-79E1389538BF}" type="presParOf" srcId="{400389E9-24F4-4BD2-B669-0061B96A1A8E}" destId="{2CF162A7-939A-4FFD-87C0-B10D05DD43AB}" srcOrd="2" destOrd="0" presId="urn:microsoft.com/office/officeart/2005/8/layout/bList2"/>
    <dgm:cxn modelId="{25B09237-2514-4403-8C80-1C9213EB8E2A}" type="presParOf" srcId="{400389E9-24F4-4BD2-B669-0061B96A1A8E}" destId="{7753B36D-9DEE-4859-9D19-4AA9030CC99C}" srcOrd="3" destOrd="0" presId="urn:microsoft.com/office/officeart/2005/8/layout/bList2"/>
    <dgm:cxn modelId="{847C0E41-697C-4861-A847-1A82613BB9D9}" type="presParOf" srcId="{D54A827F-F935-42FC-A4A9-C9EBF37E6FE5}" destId="{B5F8962F-F40A-4D0B-8888-114568F9D5DD}" srcOrd="9" destOrd="0" presId="urn:microsoft.com/office/officeart/2005/8/layout/bList2"/>
    <dgm:cxn modelId="{4A8DCD21-DA5B-40F5-9702-0F38BC215B4C}" type="presParOf" srcId="{D54A827F-F935-42FC-A4A9-C9EBF37E6FE5}" destId="{65D55392-9E4A-4BF9-AE66-20ADA82472F6}" srcOrd="10" destOrd="0" presId="urn:microsoft.com/office/officeart/2005/8/layout/bList2"/>
    <dgm:cxn modelId="{82599F60-B7C8-4CA8-9DAD-F8F8379C7A43}" type="presParOf" srcId="{65D55392-9E4A-4BF9-AE66-20ADA82472F6}" destId="{96BA97E6-D480-4278-AE99-8C60A3D1FF61}" srcOrd="0" destOrd="0" presId="urn:microsoft.com/office/officeart/2005/8/layout/bList2"/>
    <dgm:cxn modelId="{6CE15C9E-59D2-4B65-8D88-2CA1395D87FA}" type="presParOf" srcId="{65D55392-9E4A-4BF9-AE66-20ADA82472F6}" destId="{457B345E-0034-4B41-B32A-9E500838C0CD}" srcOrd="1" destOrd="0" presId="urn:microsoft.com/office/officeart/2005/8/layout/bList2"/>
    <dgm:cxn modelId="{2D6B3339-1464-4546-B469-797AF95DE063}" type="presParOf" srcId="{65D55392-9E4A-4BF9-AE66-20ADA82472F6}" destId="{5A5C34C2-EBA6-4C72-9260-7C672007D087}" srcOrd="2" destOrd="0" presId="urn:microsoft.com/office/officeart/2005/8/layout/bList2"/>
    <dgm:cxn modelId="{12F63C83-CAD4-46FB-822D-9E5E998C36AD}" type="presParOf" srcId="{65D55392-9E4A-4BF9-AE66-20ADA82472F6}" destId="{A6ADD3CC-6A29-485D-A343-4F3A7F48A57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038D0F-9363-4150-B471-91B25201B58F}" type="doc">
      <dgm:prSet loTypeId="urn:microsoft.com/office/officeart/2005/8/layout/radial5" loCatId="relationship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E500466-EA6B-4019-A710-6B1D4AA1A08E}">
      <dgm:prSet phldrT="[Text]"/>
      <dgm:spPr>
        <a:xfrm>
          <a:off x="3716496" y="2109153"/>
          <a:ext cx="1409381" cy="1409381"/>
        </a:xfrm>
        <a:solidFill>
          <a:srgbClr val="33669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b="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PM</a:t>
          </a:r>
          <a:endParaRPr lang="en-US" b="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F9CA607B-9585-4753-8780-1BA0F6997E42}" type="parTrans" cxnId="{D1900AC0-99E1-46CA-A5FC-C911FBD2F91D}">
      <dgm:prSet/>
      <dgm:spPr/>
      <dgm:t>
        <a:bodyPr/>
        <a:lstStyle/>
        <a:p>
          <a:endParaRPr lang="en-US" b="0"/>
        </a:p>
      </dgm:t>
    </dgm:pt>
    <dgm:pt modelId="{868701AB-AC72-4078-B4E7-4E9485F98548}" type="sibTrans" cxnId="{D1900AC0-99E1-46CA-A5FC-C911FBD2F91D}">
      <dgm:prSet/>
      <dgm:spPr/>
      <dgm:t>
        <a:bodyPr/>
        <a:lstStyle/>
        <a:p>
          <a:endParaRPr lang="en-US" b="0"/>
        </a:p>
      </dgm:t>
    </dgm:pt>
    <dgm:pt modelId="{F8C7FE2C-EA89-4C84-8C6A-AFFCB6EE8019}">
      <dgm:prSet phldrT="[Text]" custT="1"/>
      <dgm:spPr>
        <a:xfrm>
          <a:off x="3786965" y="21961"/>
          <a:ext cx="1268443" cy="1268443"/>
        </a:xfrm>
        <a:solidFill>
          <a:srgbClr val="65B8C4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lIns="0" tIns="0" rIns="0" bIns="0"/>
        <a:lstStyle/>
        <a:p>
          <a:r>
            <a:rPr lang="en-US" sz="1200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Project Performance Dashboard</a:t>
          </a:r>
        </a:p>
        <a:p>
          <a:r>
            <a:rPr lang="en-US" sz="1200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(demands   good PM practices)</a:t>
          </a:r>
          <a:endParaRPr lang="en-US" sz="1200" b="1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00526FF6-818D-47AF-8B18-EF3A9A861B6B}" type="parTrans" cxnId="{7A49539F-70B5-4E87-8672-541FAD08D75F}">
      <dgm:prSet/>
      <dgm:spPr>
        <a:xfrm rot="5400000" flipV="1">
          <a:off x="4204219" y="1472465"/>
          <a:ext cx="433936" cy="479189"/>
        </a:xfrm>
        <a:solidFill>
          <a:srgbClr val="65B8C4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en-US" b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9EC885E6-74B3-4879-B364-3E68F56E95C0}" type="sibTrans" cxnId="{7A49539F-70B5-4E87-8672-541FAD08D75F}">
      <dgm:prSet/>
      <dgm:spPr/>
      <dgm:t>
        <a:bodyPr/>
        <a:lstStyle/>
        <a:p>
          <a:endParaRPr lang="en-US" b="0"/>
        </a:p>
      </dgm:t>
    </dgm:pt>
    <dgm:pt modelId="{DEAE1981-163A-4872-8BE3-DAA28AEB1360}">
      <dgm:prSet phldrT="[Text]" custT="1"/>
      <dgm:spPr>
        <a:xfrm>
          <a:off x="2261269" y="3705318"/>
          <a:ext cx="1268443" cy="1268443"/>
        </a:xfrm>
        <a:solidFill>
          <a:srgbClr val="65B8C4">
            <a:hueOff val="-8039098"/>
            <a:satOff val="-31857"/>
            <a:lumOff val="-29834"/>
            <a:alphaOff val="0"/>
          </a:srgb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lIns="0" tIns="0" rIns="0" bIns="0"/>
        <a:lstStyle/>
        <a:p>
          <a:r>
            <a:rPr lang="en-US" sz="1200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PM Training</a:t>
          </a:r>
        </a:p>
        <a:p>
          <a:r>
            <a:rPr lang="en-US" sz="1200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(</a:t>
          </a:r>
          <a:r>
            <a:rPr lang="en-US" sz="1200" b="1" smtClean="0">
              <a:solidFill>
                <a:srgbClr val="FFFFFF"/>
              </a:solidFill>
              <a:latin typeface="Arial"/>
              <a:ea typeface="+mn-ea"/>
              <a:cs typeface="+mn-cs"/>
            </a:rPr>
            <a:t>available through LMS)</a:t>
          </a:r>
          <a:endParaRPr lang="en-US" sz="1200" b="1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CEAB76EF-606F-412D-8A30-6A7D74BB915B}" type="parTrans" cxnId="{1E012230-EBAC-4A79-97E3-9826D41837EC}">
      <dgm:prSet/>
      <dgm:spPr>
        <a:xfrm rot="18662162" flipV="1">
          <a:off x="3425140" y="3353327"/>
          <a:ext cx="433936" cy="479189"/>
        </a:xfrm>
        <a:solidFill>
          <a:srgbClr val="65B8C4">
            <a:hueOff val="-8039098"/>
            <a:satOff val="-31857"/>
            <a:lumOff val="-29834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en-US" b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D64A4CCB-BA7D-4BE6-8C9B-116CB3B1979C}" type="sibTrans" cxnId="{1E012230-EBAC-4A79-97E3-9826D41837EC}">
      <dgm:prSet/>
      <dgm:spPr/>
      <dgm:t>
        <a:bodyPr/>
        <a:lstStyle/>
        <a:p>
          <a:endParaRPr lang="en-US" b="0"/>
        </a:p>
      </dgm:t>
    </dgm:pt>
    <dgm:pt modelId="{D71B5AC2-9151-44C1-9686-2B8593B2B4F3}">
      <dgm:prSet phldrT="[Text]" custT="1"/>
      <dgm:spPr>
        <a:xfrm>
          <a:off x="1629305" y="2179622"/>
          <a:ext cx="1268443" cy="1268443"/>
        </a:xfrm>
        <a:solidFill>
          <a:srgbClr val="65B8C4">
            <a:hueOff val="-9646918"/>
            <a:satOff val="-38229"/>
            <a:lumOff val="-35800"/>
            <a:alphaOff val="0"/>
          </a:srgb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lIns="0" tIns="0" rIns="0" bIns="0"/>
        <a:lstStyle/>
        <a:p>
          <a:r>
            <a:rPr lang="en-US" sz="1200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GPMO Outreach</a:t>
          </a:r>
        </a:p>
        <a:p>
          <a:r>
            <a:rPr lang="en-US" sz="1200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(explain, clarify, encourage)</a:t>
          </a:r>
          <a:endParaRPr lang="en-US" sz="1200" b="1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8607C7B5-EAC6-468E-BCF6-6F8E2681AF38}" type="parTrans" cxnId="{F29B1286-BFB6-405C-8B74-59E75151F951}">
      <dgm:prSet/>
      <dgm:spPr>
        <a:xfrm flipV="1">
          <a:off x="3102435" y="2574249"/>
          <a:ext cx="433936" cy="479189"/>
        </a:xfrm>
        <a:solidFill>
          <a:srgbClr val="65B8C4">
            <a:hueOff val="-9646918"/>
            <a:satOff val="-38229"/>
            <a:lumOff val="-358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en-US" b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FDB31D13-F572-431B-BD96-CFAE2A2D6866}" type="sibTrans" cxnId="{F29B1286-BFB6-405C-8B74-59E75151F951}">
      <dgm:prSet/>
      <dgm:spPr/>
      <dgm:t>
        <a:bodyPr/>
        <a:lstStyle/>
        <a:p>
          <a:endParaRPr lang="en-US" b="0"/>
        </a:p>
      </dgm:t>
    </dgm:pt>
    <dgm:pt modelId="{48FF641E-531F-44F0-88C4-19550CBED8B7}">
      <dgm:prSet phldrT="[Text]" custT="1"/>
      <dgm:spPr>
        <a:xfrm>
          <a:off x="5312662" y="653925"/>
          <a:ext cx="1268443" cy="1268443"/>
        </a:xfrm>
        <a:solidFill>
          <a:srgbClr val="65B8C4">
            <a:hueOff val="-1607820"/>
            <a:satOff val="-6371"/>
            <a:lumOff val="-5967"/>
            <a:alphaOff val="0"/>
          </a:srgb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lIns="0" tIns="0" rIns="0" bIns="0"/>
        <a:lstStyle/>
        <a:p>
          <a:r>
            <a:rPr lang="en-US" sz="1200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Project Quality Audits</a:t>
          </a:r>
        </a:p>
        <a:p>
          <a:r>
            <a:rPr lang="en-US" sz="1200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(demand methodology compliance)</a:t>
          </a:r>
          <a:endParaRPr lang="en-US" sz="1200" b="1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9D46EEE6-48CD-4DCE-AD19-DA84F013F0DD}" type="parTrans" cxnId="{CAA856B9-1618-4608-AD4D-F5EE93AEAB8A}">
      <dgm:prSet/>
      <dgm:spPr>
        <a:xfrm rot="8470100" flipV="1">
          <a:off x="4983297" y="1795170"/>
          <a:ext cx="433936" cy="479189"/>
        </a:xfrm>
        <a:solidFill>
          <a:srgbClr val="65B8C4">
            <a:hueOff val="-1607820"/>
            <a:satOff val="-6371"/>
            <a:lumOff val="-5967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en-US" b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3B0783BA-B894-4883-894A-7753507C3821}" type="sibTrans" cxnId="{CAA856B9-1618-4608-AD4D-F5EE93AEAB8A}">
      <dgm:prSet/>
      <dgm:spPr/>
      <dgm:t>
        <a:bodyPr/>
        <a:lstStyle/>
        <a:p>
          <a:endParaRPr lang="en-US" b="0"/>
        </a:p>
      </dgm:t>
    </dgm:pt>
    <dgm:pt modelId="{F3E03745-73CB-434D-8DAB-2160F9A3038F}">
      <dgm:prSet phldrT="[Text]" custT="1"/>
      <dgm:spPr>
        <a:xfrm>
          <a:off x="5312662" y="3705318"/>
          <a:ext cx="1268443" cy="1268443"/>
        </a:xfrm>
        <a:solidFill>
          <a:srgbClr val="65B8C4">
            <a:hueOff val="-4823459"/>
            <a:satOff val="-19114"/>
            <a:lumOff val="-17900"/>
            <a:alphaOff val="0"/>
          </a:srgb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lIns="0" tIns="0" rIns="0" bIns="0"/>
        <a:lstStyle/>
        <a:p>
          <a:r>
            <a:rPr lang="en-US" sz="1200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Project Reviews</a:t>
          </a:r>
        </a:p>
        <a:p>
          <a:r>
            <a:rPr lang="en-US" sz="1200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(exert peer pressure to improve)</a:t>
          </a:r>
          <a:endParaRPr lang="en-US" sz="1200" b="1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FFE1259B-14DF-422F-8884-2B499B14A547}" type="parTrans" cxnId="{FA0A569A-7AFE-4347-8FCA-01951E3B497A}">
      <dgm:prSet/>
      <dgm:spPr>
        <a:xfrm rot="12913708" flipV="1">
          <a:off x="4983297" y="3353327"/>
          <a:ext cx="433936" cy="479189"/>
        </a:xfrm>
        <a:solidFill>
          <a:srgbClr val="65B8C4">
            <a:hueOff val="-4823459"/>
            <a:satOff val="-19114"/>
            <a:lumOff val="-179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en-US" b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3A600276-6D58-4BA7-A762-DA7B50872DA5}" type="sibTrans" cxnId="{FA0A569A-7AFE-4347-8FCA-01951E3B497A}">
      <dgm:prSet/>
      <dgm:spPr/>
      <dgm:t>
        <a:bodyPr/>
        <a:lstStyle/>
        <a:p>
          <a:endParaRPr lang="en-US" b="0"/>
        </a:p>
      </dgm:t>
    </dgm:pt>
    <dgm:pt modelId="{58C754A2-9FB4-40B7-B96C-2945D3B8044A}">
      <dgm:prSet phldrT="[Text]" custT="1"/>
      <dgm:spPr>
        <a:xfrm>
          <a:off x="3786965" y="4337282"/>
          <a:ext cx="1268443" cy="1268443"/>
        </a:xfrm>
        <a:solidFill>
          <a:srgbClr val="65B8C4">
            <a:hueOff val="-6431279"/>
            <a:satOff val="-25486"/>
            <a:lumOff val="-23867"/>
            <a:alphaOff val="0"/>
          </a:srgb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lIns="0" tIns="0" rIns="0" bIns="0"/>
        <a:lstStyle/>
        <a:p>
          <a:r>
            <a:rPr lang="en-US" sz="1200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Project Assistance</a:t>
          </a:r>
        </a:p>
        <a:p>
          <a:r>
            <a:rPr lang="en-US" sz="1200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(guides into using PMM)</a:t>
          </a:r>
          <a:endParaRPr lang="en-US" sz="1200" b="1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73E4B428-3FB6-4724-92F8-5202BEAE0898}" type="parTrans" cxnId="{5313843F-A321-47FE-91EA-2621AA2BB0A7}">
      <dgm:prSet/>
      <dgm:spPr>
        <a:xfrm rot="16200000" flipV="1">
          <a:off x="4204219" y="3676032"/>
          <a:ext cx="433936" cy="479189"/>
        </a:xfrm>
        <a:solidFill>
          <a:srgbClr val="65B8C4">
            <a:hueOff val="-6431279"/>
            <a:satOff val="-25486"/>
            <a:lumOff val="-23867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en-US" b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EEE5DBC3-C7C3-43CE-83CC-72C3E4F7E4A9}" type="sibTrans" cxnId="{5313843F-A321-47FE-91EA-2621AA2BB0A7}">
      <dgm:prSet/>
      <dgm:spPr/>
      <dgm:t>
        <a:bodyPr/>
        <a:lstStyle/>
        <a:p>
          <a:endParaRPr lang="en-US" b="0"/>
        </a:p>
      </dgm:t>
    </dgm:pt>
    <dgm:pt modelId="{AD54BB96-63B6-4DE6-A42B-01AD47F4C584}">
      <dgm:prSet phldrT="[Text]" custT="1"/>
      <dgm:spPr>
        <a:xfrm>
          <a:off x="5944626" y="2179622"/>
          <a:ext cx="1268443" cy="1268443"/>
        </a:xfrm>
        <a:solidFill>
          <a:srgbClr val="65B8C4">
            <a:hueOff val="-3215639"/>
            <a:satOff val="-12743"/>
            <a:lumOff val="-11933"/>
            <a:alphaOff val="0"/>
          </a:srgb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lIns="0" tIns="0" rIns="0" bIns="0"/>
        <a:lstStyle/>
        <a:p>
          <a:r>
            <a:rPr lang="en-US" sz="1200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PM Certifications</a:t>
          </a:r>
        </a:p>
        <a:p>
          <a:r>
            <a:rPr lang="en-US" sz="1200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(require Methodology training)</a:t>
          </a:r>
          <a:endParaRPr lang="en-US" sz="1200" b="1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BA780BBB-A0D7-49CB-B27D-E0E82B1DAD9D}" type="parTrans" cxnId="{61A0095E-BCEE-4834-AAB8-76B0768896D9}">
      <dgm:prSet/>
      <dgm:spPr>
        <a:xfrm rot="10855307">
          <a:off x="5306002" y="2574249"/>
          <a:ext cx="433936" cy="479189"/>
        </a:xfrm>
        <a:solidFill>
          <a:srgbClr val="65B8C4">
            <a:hueOff val="-3215639"/>
            <a:satOff val="-12743"/>
            <a:lumOff val="-11933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en-US" b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7BC22BCC-D3ED-4AEC-AC97-60742B9F232E}" type="sibTrans" cxnId="{61A0095E-BCEE-4834-AAB8-76B0768896D9}">
      <dgm:prSet/>
      <dgm:spPr/>
      <dgm:t>
        <a:bodyPr/>
        <a:lstStyle/>
        <a:p>
          <a:endParaRPr lang="en-US" b="0"/>
        </a:p>
      </dgm:t>
    </dgm:pt>
    <dgm:pt modelId="{1F8934D5-FD8D-4FDD-B9D5-BD16B4A187C7}">
      <dgm:prSet phldrT="[Text]" custT="1"/>
      <dgm:spPr>
        <a:xfrm>
          <a:off x="2261269" y="653925"/>
          <a:ext cx="1268443" cy="1268443"/>
        </a:xfrm>
        <a:solidFill>
          <a:srgbClr val="65B8C4">
            <a:hueOff val="-11254738"/>
            <a:satOff val="-44600"/>
            <a:lumOff val="-41767"/>
            <a:alphaOff val="0"/>
          </a:srgb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lIns="0" tIns="0" rIns="0" bIns="0"/>
        <a:lstStyle/>
        <a:p>
          <a:r>
            <a:rPr lang="en-US" sz="1200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Performance Expectations</a:t>
          </a:r>
        </a:p>
        <a:p>
          <a:r>
            <a:rPr lang="en-US" sz="1200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 (Delivery Discipline)</a:t>
          </a:r>
          <a:endParaRPr lang="en-US" sz="1200" b="1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2AD5C14B-E92F-48A6-904A-D6025CBA4161}" type="sibTrans" cxnId="{19B56A48-073C-44E5-8441-7DD5E82AFC88}">
      <dgm:prSet/>
      <dgm:spPr/>
      <dgm:t>
        <a:bodyPr/>
        <a:lstStyle/>
        <a:p>
          <a:endParaRPr lang="en-US" b="0"/>
        </a:p>
      </dgm:t>
    </dgm:pt>
    <dgm:pt modelId="{545F9A01-BA0D-40E4-BD44-036A4EBEA6D8}" type="parTrans" cxnId="{19B56A48-073C-44E5-8441-7DD5E82AFC88}">
      <dgm:prSet/>
      <dgm:spPr>
        <a:xfrm rot="2223818">
          <a:off x="3425140" y="1795170"/>
          <a:ext cx="433936" cy="479189"/>
        </a:xfrm>
        <a:solidFill>
          <a:srgbClr val="65B8C4">
            <a:hueOff val="-11254738"/>
            <a:satOff val="-44600"/>
            <a:lumOff val="-41767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en-US" b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8646BC43-356A-4C22-9AC6-8B02CF340706}" type="pres">
      <dgm:prSet presAssocID="{67038D0F-9363-4150-B471-91B25201B58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4C7F3C-AF06-46EB-9B51-C3672EFD892A}" type="pres">
      <dgm:prSet presAssocID="{7E500466-EA6B-4019-A710-6B1D4AA1A08E}" presName="centerShape" presStyleLbl="node0" presStyleIdx="0" presStyleCnt="1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1EF3782-06E1-472B-9B32-398176983D75}" type="pres">
      <dgm:prSet presAssocID="{00526FF6-818D-47AF-8B18-EF3A9A861B6B}" presName="parTrans" presStyleLbl="sibTrans2D1" presStyleIdx="0" presStyleCnt="8" custFlipVert="1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8E811683-4B7F-4797-AED5-7D9C155723B3}" type="pres">
      <dgm:prSet presAssocID="{00526FF6-818D-47AF-8B18-EF3A9A861B6B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82731FBF-9063-4CD3-807F-A25FF4F1DDDD}" type="pres">
      <dgm:prSet presAssocID="{F8C7FE2C-EA89-4C84-8C6A-AFFCB6EE8019}" presName="node" presStyleLbl="node1" presStyleIdx="0" presStyleCnt="8" custScaleX="112476" custScaleY="10773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80056C56-4455-48A2-B57F-BCA270967088}" type="pres">
      <dgm:prSet presAssocID="{9D46EEE6-48CD-4DCE-AD19-DA84F013F0DD}" presName="parTrans" presStyleLbl="sibTrans2D1" presStyleIdx="1" presStyleCnt="8" custAng="15829900" custFlipVert="1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89512695-C36C-4A63-BDAA-C7270830E60E}" type="pres">
      <dgm:prSet presAssocID="{9D46EEE6-48CD-4DCE-AD19-DA84F013F0DD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FAECFBE4-37B7-4C45-BE45-7F2611EFE4B8}" type="pres">
      <dgm:prSet presAssocID="{48FF641E-531F-44F0-88C4-19550CBED8B7}" presName="node" presStyleLbl="node1" presStyleIdx="1" presStyleCnt="8" custScaleX="112476" custScaleY="10773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2C515DA-A5F6-4619-A8C5-34FAD2C9E2DC}" type="pres">
      <dgm:prSet presAssocID="{BA780BBB-A0D7-49CB-B27D-E0E82B1DAD9D}" presName="parTrans" presStyleLbl="sibTrans2D1" presStyleIdx="2" presStyleCnt="8" custAng="10855307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8AF1FE1F-AE2B-4AF3-AAC2-B278140C6ABA}" type="pres">
      <dgm:prSet presAssocID="{BA780BBB-A0D7-49CB-B27D-E0E82B1DAD9D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7D26D4BC-D2D2-4578-96E6-B7109C83C98C}" type="pres">
      <dgm:prSet presAssocID="{AD54BB96-63B6-4DE6-A42B-01AD47F4C584}" presName="node" presStyleLbl="node1" presStyleIdx="2" presStyleCnt="8" custScaleX="112476" custScaleY="10773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8F3EB1CD-1BD4-4D4F-9507-2885B3A9304C}" type="pres">
      <dgm:prSet presAssocID="{FFE1259B-14DF-422F-8884-2B499B14A547}" presName="parTrans" presStyleLbl="sibTrans2D1" presStyleIdx="3" presStyleCnt="8" custAng="5986292" custFlipVert="1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F4319714-FAA4-4970-A4B5-A312A005CAC4}" type="pres">
      <dgm:prSet presAssocID="{FFE1259B-14DF-422F-8884-2B499B14A547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6AB4994F-73F0-4263-9827-A35A40666524}" type="pres">
      <dgm:prSet presAssocID="{F3E03745-73CB-434D-8DAB-2160F9A3038F}" presName="node" presStyleLbl="node1" presStyleIdx="3" presStyleCnt="8" custScaleX="112476" custScaleY="10773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62EB1380-5424-4744-80FA-799FD0F3B568}" type="pres">
      <dgm:prSet presAssocID="{73E4B428-3FB6-4724-92F8-5202BEAE0898}" presName="parTrans" presStyleLbl="sibTrans2D1" presStyleIdx="4" presStyleCnt="8" custAng="0" custFlipVert="1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9D7DC183-1302-4689-BB19-722E023427FB}" type="pres">
      <dgm:prSet presAssocID="{73E4B428-3FB6-4724-92F8-5202BEAE0898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A371EE79-972E-48CE-8F61-E93DC9A25BA2}" type="pres">
      <dgm:prSet presAssocID="{58C754A2-9FB4-40B7-B96C-2945D3B8044A}" presName="node" presStyleLbl="node1" presStyleIdx="4" presStyleCnt="8" custScaleX="112476" custScaleY="10773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D3DBDCC-38AA-4EF3-A8AE-5A4E7CEBCA4A}" type="pres">
      <dgm:prSet presAssocID="{CEAB76EF-606F-412D-8A30-6A7D74BB915B}" presName="parTrans" presStyleLbl="sibTrans2D1" presStyleIdx="5" presStyleCnt="8" custAng="16437838" custFlipVert="1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FF22E69E-741D-44DD-8F34-AD76E4AE0406}" type="pres">
      <dgm:prSet presAssocID="{CEAB76EF-606F-412D-8A30-6A7D74BB915B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F2AFC11F-A1F6-4D85-8EB4-750FB1B50110}" type="pres">
      <dgm:prSet presAssocID="{DEAE1981-163A-4872-8BE3-DAA28AEB1360}" presName="node" presStyleLbl="node1" presStyleIdx="5" presStyleCnt="8" custScaleX="112476" custScaleY="10773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7D05E0F-5407-4EF1-902B-5FF8436351E4}" type="pres">
      <dgm:prSet presAssocID="{8607C7B5-EAC6-468E-BCF6-6F8E2681AF38}" presName="parTrans" presStyleLbl="sibTrans2D1" presStyleIdx="6" presStyleCnt="8" custAng="10800000" custFlipVert="1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937B2353-F5C5-485F-AACA-C3C38DF38904}" type="pres">
      <dgm:prSet presAssocID="{8607C7B5-EAC6-468E-BCF6-6F8E2681AF38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FA5FDE6C-9374-4E77-983C-1A60807604CB}" type="pres">
      <dgm:prSet presAssocID="{D71B5AC2-9151-44C1-9686-2B8593B2B4F3}" presName="node" presStyleLbl="node1" presStyleIdx="6" presStyleCnt="8" custScaleX="112476" custScaleY="10773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6468887A-CFBA-4D0E-9DB8-4975657E6D3F}" type="pres">
      <dgm:prSet presAssocID="{545F9A01-BA0D-40E4-BD44-036A4EBEA6D8}" presName="parTrans" presStyleLbl="sibTrans2D1" presStyleIdx="7" presStyleCnt="8" custAng="10323818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0E65316E-1608-42C5-A36F-F43E2D36900A}" type="pres">
      <dgm:prSet presAssocID="{545F9A01-BA0D-40E4-BD44-036A4EBEA6D8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25FB14C6-E78F-4AF2-A6C1-97E0E92886B8}" type="pres">
      <dgm:prSet presAssocID="{1F8934D5-FD8D-4FDD-B9D5-BD16B4A187C7}" presName="node" presStyleLbl="node1" presStyleIdx="7" presStyleCnt="8" custScaleX="112476" custScaleY="10773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7F3D8EBF-A2CE-4356-9B42-B5D045C32CB8}" type="presOf" srcId="{00526FF6-818D-47AF-8B18-EF3A9A861B6B}" destId="{51EF3782-06E1-472B-9B32-398176983D75}" srcOrd="0" destOrd="0" presId="urn:microsoft.com/office/officeart/2005/8/layout/radial5"/>
    <dgm:cxn modelId="{F29B1286-BFB6-405C-8B74-59E75151F951}" srcId="{7E500466-EA6B-4019-A710-6B1D4AA1A08E}" destId="{D71B5AC2-9151-44C1-9686-2B8593B2B4F3}" srcOrd="6" destOrd="0" parTransId="{8607C7B5-EAC6-468E-BCF6-6F8E2681AF38}" sibTransId="{FDB31D13-F572-431B-BD96-CFAE2A2D6866}"/>
    <dgm:cxn modelId="{4CA0AF0F-DC00-4A49-9BBB-3FB5D2707A49}" type="presOf" srcId="{545F9A01-BA0D-40E4-BD44-036A4EBEA6D8}" destId="{0E65316E-1608-42C5-A36F-F43E2D36900A}" srcOrd="1" destOrd="0" presId="urn:microsoft.com/office/officeart/2005/8/layout/radial5"/>
    <dgm:cxn modelId="{6270ACDD-FD1C-4DA8-B923-8927AB3FA461}" type="presOf" srcId="{DEAE1981-163A-4872-8BE3-DAA28AEB1360}" destId="{F2AFC11F-A1F6-4D85-8EB4-750FB1B50110}" srcOrd="0" destOrd="0" presId="urn:microsoft.com/office/officeart/2005/8/layout/radial5"/>
    <dgm:cxn modelId="{074144AD-0E3D-4596-926F-004518B0010B}" type="presOf" srcId="{58C754A2-9FB4-40B7-B96C-2945D3B8044A}" destId="{A371EE79-972E-48CE-8F61-E93DC9A25BA2}" srcOrd="0" destOrd="0" presId="urn:microsoft.com/office/officeart/2005/8/layout/radial5"/>
    <dgm:cxn modelId="{95C1B71F-4EE1-45A4-B03B-61687D2C36A8}" type="presOf" srcId="{73E4B428-3FB6-4724-92F8-5202BEAE0898}" destId="{62EB1380-5424-4744-80FA-799FD0F3B568}" srcOrd="0" destOrd="0" presId="urn:microsoft.com/office/officeart/2005/8/layout/radial5"/>
    <dgm:cxn modelId="{D0FA6D2E-EE0A-44C0-8E4D-F1C0499760AC}" type="presOf" srcId="{00526FF6-818D-47AF-8B18-EF3A9A861B6B}" destId="{8E811683-4B7F-4797-AED5-7D9C155723B3}" srcOrd="1" destOrd="0" presId="urn:microsoft.com/office/officeart/2005/8/layout/radial5"/>
    <dgm:cxn modelId="{59520549-4761-41B3-ACA8-EC1E6D13B2FE}" type="presOf" srcId="{7E500466-EA6B-4019-A710-6B1D4AA1A08E}" destId="{144C7F3C-AF06-46EB-9B51-C3672EFD892A}" srcOrd="0" destOrd="0" presId="urn:microsoft.com/office/officeart/2005/8/layout/radial5"/>
    <dgm:cxn modelId="{7A49539F-70B5-4E87-8672-541FAD08D75F}" srcId="{7E500466-EA6B-4019-A710-6B1D4AA1A08E}" destId="{F8C7FE2C-EA89-4C84-8C6A-AFFCB6EE8019}" srcOrd="0" destOrd="0" parTransId="{00526FF6-818D-47AF-8B18-EF3A9A861B6B}" sibTransId="{9EC885E6-74B3-4879-B364-3E68F56E95C0}"/>
    <dgm:cxn modelId="{908CD3D0-844F-49D9-BDE0-714F26A0072A}" type="presOf" srcId="{73E4B428-3FB6-4724-92F8-5202BEAE0898}" destId="{9D7DC183-1302-4689-BB19-722E023427FB}" srcOrd="1" destOrd="0" presId="urn:microsoft.com/office/officeart/2005/8/layout/radial5"/>
    <dgm:cxn modelId="{19B56A48-073C-44E5-8441-7DD5E82AFC88}" srcId="{7E500466-EA6B-4019-A710-6B1D4AA1A08E}" destId="{1F8934D5-FD8D-4FDD-B9D5-BD16B4A187C7}" srcOrd="7" destOrd="0" parTransId="{545F9A01-BA0D-40E4-BD44-036A4EBEA6D8}" sibTransId="{2AD5C14B-E92F-48A6-904A-D6025CBA4161}"/>
    <dgm:cxn modelId="{46802DF7-049E-4343-949A-28232CDDA316}" type="presOf" srcId="{67038D0F-9363-4150-B471-91B25201B58F}" destId="{8646BC43-356A-4C22-9AC6-8B02CF340706}" srcOrd="0" destOrd="0" presId="urn:microsoft.com/office/officeart/2005/8/layout/radial5"/>
    <dgm:cxn modelId="{6EFC730C-A155-4FC8-B3EC-AACFB875D5EE}" type="presOf" srcId="{48FF641E-531F-44F0-88C4-19550CBED8B7}" destId="{FAECFBE4-37B7-4C45-BE45-7F2611EFE4B8}" srcOrd="0" destOrd="0" presId="urn:microsoft.com/office/officeart/2005/8/layout/radial5"/>
    <dgm:cxn modelId="{59606F1B-6C4A-4B94-9F6F-BC4F31AF1EC4}" type="presOf" srcId="{9D46EEE6-48CD-4DCE-AD19-DA84F013F0DD}" destId="{89512695-C36C-4A63-BDAA-C7270830E60E}" srcOrd="1" destOrd="0" presId="urn:microsoft.com/office/officeart/2005/8/layout/radial5"/>
    <dgm:cxn modelId="{05B5DF71-A50D-4E90-B7F9-929153333FDF}" type="presOf" srcId="{CEAB76EF-606F-412D-8A30-6A7D74BB915B}" destId="{BD3DBDCC-38AA-4EF3-A8AE-5A4E7CEBCA4A}" srcOrd="0" destOrd="0" presId="urn:microsoft.com/office/officeart/2005/8/layout/radial5"/>
    <dgm:cxn modelId="{27515AB9-CC7A-4639-B700-CC2A83788442}" type="presOf" srcId="{BA780BBB-A0D7-49CB-B27D-E0E82B1DAD9D}" destId="{22C515DA-A5F6-4619-A8C5-34FAD2C9E2DC}" srcOrd="0" destOrd="0" presId="urn:microsoft.com/office/officeart/2005/8/layout/radial5"/>
    <dgm:cxn modelId="{5313843F-A321-47FE-91EA-2621AA2BB0A7}" srcId="{7E500466-EA6B-4019-A710-6B1D4AA1A08E}" destId="{58C754A2-9FB4-40B7-B96C-2945D3B8044A}" srcOrd="4" destOrd="0" parTransId="{73E4B428-3FB6-4724-92F8-5202BEAE0898}" sibTransId="{EEE5DBC3-C7C3-43CE-83CC-72C3E4F7E4A9}"/>
    <dgm:cxn modelId="{85A75F9D-BB09-4F01-965C-254E2345FA1C}" type="presOf" srcId="{BA780BBB-A0D7-49CB-B27D-E0E82B1DAD9D}" destId="{8AF1FE1F-AE2B-4AF3-AAC2-B278140C6ABA}" srcOrd="1" destOrd="0" presId="urn:microsoft.com/office/officeart/2005/8/layout/radial5"/>
    <dgm:cxn modelId="{F2D8AC6D-E736-4396-AB2C-87EE4082C5CE}" type="presOf" srcId="{545F9A01-BA0D-40E4-BD44-036A4EBEA6D8}" destId="{6468887A-CFBA-4D0E-9DB8-4975657E6D3F}" srcOrd="0" destOrd="0" presId="urn:microsoft.com/office/officeart/2005/8/layout/radial5"/>
    <dgm:cxn modelId="{102AD606-64DF-47C7-9B62-6FB2E556C421}" type="presOf" srcId="{CEAB76EF-606F-412D-8A30-6A7D74BB915B}" destId="{FF22E69E-741D-44DD-8F34-AD76E4AE0406}" srcOrd="1" destOrd="0" presId="urn:microsoft.com/office/officeart/2005/8/layout/radial5"/>
    <dgm:cxn modelId="{5D1F82FB-576B-4416-9C08-7FB97C63D36F}" type="presOf" srcId="{9D46EEE6-48CD-4DCE-AD19-DA84F013F0DD}" destId="{80056C56-4455-48A2-B57F-BCA270967088}" srcOrd="0" destOrd="0" presId="urn:microsoft.com/office/officeart/2005/8/layout/radial5"/>
    <dgm:cxn modelId="{D1900AC0-99E1-46CA-A5FC-C911FBD2F91D}" srcId="{67038D0F-9363-4150-B471-91B25201B58F}" destId="{7E500466-EA6B-4019-A710-6B1D4AA1A08E}" srcOrd="0" destOrd="0" parTransId="{F9CA607B-9585-4753-8780-1BA0F6997E42}" sibTransId="{868701AB-AC72-4078-B4E7-4E9485F98548}"/>
    <dgm:cxn modelId="{6A94DCF8-AFBF-409E-B56C-A1503FB067F3}" type="presOf" srcId="{FFE1259B-14DF-422F-8884-2B499B14A547}" destId="{8F3EB1CD-1BD4-4D4F-9507-2885B3A9304C}" srcOrd="0" destOrd="0" presId="urn:microsoft.com/office/officeart/2005/8/layout/radial5"/>
    <dgm:cxn modelId="{83678032-074F-41AF-AE62-ECC8B26FFBDD}" type="presOf" srcId="{FFE1259B-14DF-422F-8884-2B499B14A547}" destId="{F4319714-FAA4-4970-A4B5-A312A005CAC4}" srcOrd="1" destOrd="0" presId="urn:microsoft.com/office/officeart/2005/8/layout/radial5"/>
    <dgm:cxn modelId="{11F709CD-B5CA-455C-96D0-3E796120DC3C}" type="presOf" srcId="{8607C7B5-EAC6-468E-BCF6-6F8E2681AF38}" destId="{57D05E0F-5407-4EF1-902B-5FF8436351E4}" srcOrd="0" destOrd="0" presId="urn:microsoft.com/office/officeart/2005/8/layout/radial5"/>
    <dgm:cxn modelId="{B951245D-DB8E-4D61-8509-338A575429B9}" type="presOf" srcId="{8607C7B5-EAC6-468E-BCF6-6F8E2681AF38}" destId="{937B2353-F5C5-485F-AACA-C3C38DF38904}" srcOrd="1" destOrd="0" presId="urn:microsoft.com/office/officeart/2005/8/layout/radial5"/>
    <dgm:cxn modelId="{06EF7CB9-BE91-493C-81B4-82275F6BFD46}" type="presOf" srcId="{AD54BB96-63B6-4DE6-A42B-01AD47F4C584}" destId="{7D26D4BC-D2D2-4578-96E6-B7109C83C98C}" srcOrd="0" destOrd="0" presId="urn:microsoft.com/office/officeart/2005/8/layout/radial5"/>
    <dgm:cxn modelId="{BAD860F8-695E-42DF-89D0-DEAE856A195B}" type="presOf" srcId="{D71B5AC2-9151-44C1-9686-2B8593B2B4F3}" destId="{FA5FDE6C-9374-4E77-983C-1A60807604CB}" srcOrd="0" destOrd="0" presId="urn:microsoft.com/office/officeart/2005/8/layout/radial5"/>
    <dgm:cxn modelId="{1FBBF7D2-599F-4432-926A-1230DE17878B}" type="presOf" srcId="{1F8934D5-FD8D-4FDD-B9D5-BD16B4A187C7}" destId="{25FB14C6-E78F-4AF2-A6C1-97E0E92886B8}" srcOrd="0" destOrd="0" presId="urn:microsoft.com/office/officeart/2005/8/layout/radial5"/>
    <dgm:cxn modelId="{61A0095E-BCEE-4834-AAB8-76B0768896D9}" srcId="{7E500466-EA6B-4019-A710-6B1D4AA1A08E}" destId="{AD54BB96-63B6-4DE6-A42B-01AD47F4C584}" srcOrd="2" destOrd="0" parTransId="{BA780BBB-A0D7-49CB-B27D-E0E82B1DAD9D}" sibTransId="{7BC22BCC-D3ED-4AEC-AC97-60742B9F232E}"/>
    <dgm:cxn modelId="{CAA856B9-1618-4608-AD4D-F5EE93AEAB8A}" srcId="{7E500466-EA6B-4019-A710-6B1D4AA1A08E}" destId="{48FF641E-531F-44F0-88C4-19550CBED8B7}" srcOrd="1" destOrd="0" parTransId="{9D46EEE6-48CD-4DCE-AD19-DA84F013F0DD}" sibTransId="{3B0783BA-B894-4883-894A-7753507C3821}"/>
    <dgm:cxn modelId="{1E012230-EBAC-4A79-97E3-9826D41837EC}" srcId="{7E500466-EA6B-4019-A710-6B1D4AA1A08E}" destId="{DEAE1981-163A-4872-8BE3-DAA28AEB1360}" srcOrd="5" destOrd="0" parTransId="{CEAB76EF-606F-412D-8A30-6A7D74BB915B}" sibTransId="{D64A4CCB-BA7D-4BE6-8C9B-116CB3B1979C}"/>
    <dgm:cxn modelId="{B36B1490-D8E4-4B35-B68B-AA39949BB6AF}" type="presOf" srcId="{F8C7FE2C-EA89-4C84-8C6A-AFFCB6EE8019}" destId="{82731FBF-9063-4CD3-807F-A25FF4F1DDDD}" srcOrd="0" destOrd="0" presId="urn:microsoft.com/office/officeart/2005/8/layout/radial5"/>
    <dgm:cxn modelId="{FA0A569A-7AFE-4347-8FCA-01951E3B497A}" srcId="{7E500466-EA6B-4019-A710-6B1D4AA1A08E}" destId="{F3E03745-73CB-434D-8DAB-2160F9A3038F}" srcOrd="3" destOrd="0" parTransId="{FFE1259B-14DF-422F-8884-2B499B14A547}" sibTransId="{3A600276-6D58-4BA7-A762-DA7B50872DA5}"/>
    <dgm:cxn modelId="{4989332A-B55B-4B7B-B764-68321F1330E3}" type="presOf" srcId="{F3E03745-73CB-434D-8DAB-2160F9A3038F}" destId="{6AB4994F-73F0-4263-9827-A35A40666524}" srcOrd="0" destOrd="0" presId="urn:microsoft.com/office/officeart/2005/8/layout/radial5"/>
    <dgm:cxn modelId="{EE9F5924-65E3-4FCC-A2C8-5160D20A90D1}" type="presParOf" srcId="{8646BC43-356A-4C22-9AC6-8B02CF340706}" destId="{144C7F3C-AF06-46EB-9B51-C3672EFD892A}" srcOrd="0" destOrd="0" presId="urn:microsoft.com/office/officeart/2005/8/layout/radial5"/>
    <dgm:cxn modelId="{A2D86067-596B-4857-99C4-1AA6A1B84459}" type="presParOf" srcId="{8646BC43-356A-4C22-9AC6-8B02CF340706}" destId="{51EF3782-06E1-472B-9B32-398176983D75}" srcOrd="1" destOrd="0" presId="urn:microsoft.com/office/officeart/2005/8/layout/radial5"/>
    <dgm:cxn modelId="{49778D15-313E-4A44-9CD2-7AAD300D156C}" type="presParOf" srcId="{51EF3782-06E1-472B-9B32-398176983D75}" destId="{8E811683-4B7F-4797-AED5-7D9C155723B3}" srcOrd="0" destOrd="0" presId="urn:microsoft.com/office/officeart/2005/8/layout/radial5"/>
    <dgm:cxn modelId="{AD48AF80-9FE3-45F3-9D58-43A04F66E7CB}" type="presParOf" srcId="{8646BC43-356A-4C22-9AC6-8B02CF340706}" destId="{82731FBF-9063-4CD3-807F-A25FF4F1DDDD}" srcOrd="2" destOrd="0" presId="urn:microsoft.com/office/officeart/2005/8/layout/radial5"/>
    <dgm:cxn modelId="{F860936A-366B-46A3-ACEF-40434243378C}" type="presParOf" srcId="{8646BC43-356A-4C22-9AC6-8B02CF340706}" destId="{80056C56-4455-48A2-B57F-BCA270967088}" srcOrd="3" destOrd="0" presId="urn:microsoft.com/office/officeart/2005/8/layout/radial5"/>
    <dgm:cxn modelId="{613CB3ED-8E54-40F1-9D67-B408CC4ECFF2}" type="presParOf" srcId="{80056C56-4455-48A2-B57F-BCA270967088}" destId="{89512695-C36C-4A63-BDAA-C7270830E60E}" srcOrd="0" destOrd="0" presId="urn:microsoft.com/office/officeart/2005/8/layout/radial5"/>
    <dgm:cxn modelId="{6CB41C31-6682-48AB-A65E-D7736E09E66F}" type="presParOf" srcId="{8646BC43-356A-4C22-9AC6-8B02CF340706}" destId="{FAECFBE4-37B7-4C45-BE45-7F2611EFE4B8}" srcOrd="4" destOrd="0" presId="urn:microsoft.com/office/officeart/2005/8/layout/radial5"/>
    <dgm:cxn modelId="{98A2A35E-A252-4E73-A916-6F2FBBB68E2F}" type="presParOf" srcId="{8646BC43-356A-4C22-9AC6-8B02CF340706}" destId="{22C515DA-A5F6-4619-A8C5-34FAD2C9E2DC}" srcOrd="5" destOrd="0" presId="urn:microsoft.com/office/officeart/2005/8/layout/radial5"/>
    <dgm:cxn modelId="{B14645ED-B5EB-484A-9B1F-1B8969AC630E}" type="presParOf" srcId="{22C515DA-A5F6-4619-A8C5-34FAD2C9E2DC}" destId="{8AF1FE1F-AE2B-4AF3-AAC2-B278140C6ABA}" srcOrd="0" destOrd="0" presId="urn:microsoft.com/office/officeart/2005/8/layout/radial5"/>
    <dgm:cxn modelId="{483BC5CF-7664-4B9F-B802-02347621EBE6}" type="presParOf" srcId="{8646BC43-356A-4C22-9AC6-8B02CF340706}" destId="{7D26D4BC-D2D2-4578-96E6-B7109C83C98C}" srcOrd="6" destOrd="0" presId="urn:microsoft.com/office/officeart/2005/8/layout/radial5"/>
    <dgm:cxn modelId="{63A75253-3C7B-4C66-B712-99B1247B76E1}" type="presParOf" srcId="{8646BC43-356A-4C22-9AC6-8B02CF340706}" destId="{8F3EB1CD-1BD4-4D4F-9507-2885B3A9304C}" srcOrd="7" destOrd="0" presId="urn:microsoft.com/office/officeart/2005/8/layout/radial5"/>
    <dgm:cxn modelId="{D2D1E45F-CA51-437F-AA9E-1CC59322ABD3}" type="presParOf" srcId="{8F3EB1CD-1BD4-4D4F-9507-2885B3A9304C}" destId="{F4319714-FAA4-4970-A4B5-A312A005CAC4}" srcOrd="0" destOrd="0" presId="urn:microsoft.com/office/officeart/2005/8/layout/radial5"/>
    <dgm:cxn modelId="{6C38CBCC-E9C7-4AB7-8EF1-FF87DF531EE1}" type="presParOf" srcId="{8646BC43-356A-4C22-9AC6-8B02CF340706}" destId="{6AB4994F-73F0-4263-9827-A35A40666524}" srcOrd="8" destOrd="0" presId="urn:microsoft.com/office/officeart/2005/8/layout/radial5"/>
    <dgm:cxn modelId="{B34A820D-9138-4D9A-AC34-6F8F950ACD17}" type="presParOf" srcId="{8646BC43-356A-4C22-9AC6-8B02CF340706}" destId="{62EB1380-5424-4744-80FA-799FD0F3B568}" srcOrd="9" destOrd="0" presId="urn:microsoft.com/office/officeart/2005/8/layout/radial5"/>
    <dgm:cxn modelId="{67762665-E333-410B-99EA-85968C9BB478}" type="presParOf" srcId="{62EB1380-5424-4744-80FA-799FD0F3B568}" destId="{9D7DC183-1302-4689-BB19-722E023427FB}" srcOrd="0" destOrd="0" presId="urn:microsoft.com/office/officeart/2005/8/layout/radial5"/>
    <dgm:cxn modelId="{202DC1C2-10F1-413B-979D-D6C51B30BC1B}" type="presParOf" srcId="{8646BC43-356A-4C22-9AC6-8B02CF340706}" destId="{A371EE79-972E-48CE-8F61-E93DC9A25BA2}" srcOrd="10" destOrd="0" presId="urn:microsoft.com/office/officeart/2005/8/layout/radial5"/>
    <dgm:cxn modelId="{66C76FA8-A727-4B28-AA63-2E7F4F04790B}" type="presParOf" srcId="{8646BC43-356A-4C22-9AC6-8B02CF340706}" destId="{BD3DBDCC-38AA-4EF3-A8AE-5A4E7CEBCA4A}" srcOrd="11" destOrd="0" presId="urn:microsoft.com/office/officeart/2005/8/layout/radial5"/>
    <dgm:cxn modelId="{BFAE23A4-FCDD-48DA-B6AB-8E323C3E7D33}" type="presParOf" srcId="{BD3DBDCC-38AA-4EF3-A8AE-5A4E7CEBCA4A}" destId="{FF22E69E-741D-44DD-8F34-AD76E4AE0406}" srcOrd="0" destOrd="0" presId="urn:microsoft.com/office/officeart/2005/8/layout/radial5"/>
    <dgm:cxn modelId="{E781A437-9D23-4C6F-BAB0-EEABAD588DD9}" type="presParOf" srcId="{8646BC43-356A-4C22-9AC6-8B02CF340706}" destId="{F2AFC11F-A1F6-4D85-8EB4-750FB1B50110}" srcOrd="12" destOrd="0" presId="urn:microsoft.com/office/officeart/2005/8/layout/radial5"/>
    <dgm:cxn modelId="{5256FA75-B8E7-4AAC-85B9-9DAD6E3ECAB3}" type="presParOf" srcId="{8646BC43-356A-4C22-9AC6-8B02CF340706}" destId="{57D05E0F-5407-4EF1-902B-5FF8436351E4}" srcOrd="13" destOrd="0" presId="urn:microsoft.com/office/officeart/2005/8/layout/radial5"/>
    <dgm:cxn modelId="{8C29D5D8-486B-4E14-8FAA-F06F438F80E6}" type="presParOf" srcId="{57D05E0F-5407-4EF1-902B-5FF8436351E4}" destId="{937B2353-F5C5-485F-AACA-C3C38DF38904}" srcOrd="0" destOrd="0" presId="urn:microsoft.com/office/officeart/2005/8/layout/radial5"/>
    <dgm:cxn modelId="{310DF9E6-7CEC-4ED6-BECA-9D45F7792ED2}" type="presParOf" srcId="{8646BC43-356A-4C22-9AC6-8B02CF340706}" destId="{FA5FDE6C-9374-4E77-983C-1A60807604CB}" srcOrd="14" destOrd="0" presId="urn:microsoft.com/office/officeart/2005/8/layout/radial5"/>
    <dgm:cxn modelId="{55E1CD0E-195E-4AB7-AA8E-3D883FCEF6EA}" type="presParOf" srcId="{8646BC43-356A-4C22-9AC6-8B02CF340706}" destId="{6468887A-CFBA-4D0E-9DB8-4975657E6D3F}" srcOrd="15" destOrd="0" presId="urn:microsoft.com/office/officeart/2005/8/layout/radial5"/>
    <dgm:cxn modelId="{3E8BCE9B-9F1C-49AA-BD88-38146E166C08}" type="presParOf" srcId="{6468887A-CFBA-4D0E-9DB8-4975657E6D3F}" destId="{0E65316E-1608-42C5-A36F-F43E2D36900A}" srcOrd="0" destOrd="0" presId="urn:microsoft.com/office/officeart/2005/8/layout/radial5"/>
    <dgm:cxn modelId="{66CA0509-09CA-4E0B-9A55-4CCDFFB918F5}" type="presParOf" srcId="{8646BC43-356A-4C22-9AC6-8B02CF340706}" destId="{25FB14C6-E78F-4AF2-A6C1-97E0E92886B8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DAF631-AA20-544A-B160-C78AB44D9396}" type="datetime1">
              <a:rPr lang="en-US" smtClean="0"/>
              <a:pPr/>
              <a:t>4/12/2015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 smtClean="0"/>
              <a:t>Copyright © 2011 NTT DATA Corporation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2825E8-8F73-8141-9884-9E441E953D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15369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91AF8D7-E02B-9D42-BF64-B86276DB2AD3}" type="datetime1">
              <a:rPr lang="en-US" smtClean="0"/>
              <a:pPr/>
              <a:t>4/12/2015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 smtClean="0"/>
              <a:t>Copyright © 2011 NTT DATA Corporation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D2226E8-6E60-C943-AEE2-C58FEC61AE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13257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Copyright © 2011 NTT DATA Corporation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2226E8-6E60-C943-AEE2-C58FEC61AEE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895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Project assurance schedule</a:t>
            </a:r>
            <a:r>
              <a:rPr lang="en-US" baseline="0" dirty="0" smtClean="0"/>
              <a:t> is designed to have external eyes on the project on a regular basis.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2011 NTT DATA Corporation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2226E8-6E60-C943-AEE2-C58FEC61AEE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698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6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4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NTT_logo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875" y="6119812"/>
            <a:ext cx="1691640" cy="248022"/>
          </a:xfrm>
          <a:prstGeom prst="rect">
            <a:avLst/>
          </a:prstGeom>
        </p:spPr>
      </p:pic>
      <p:pic>
        <p:nvPicPr>
          <p:cNvPr id="20" name="Picture 19" descr="NTT_Title_Slide_w_Imag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19350"/>
            <a:ext cx="2542032" cy="2542032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2528890" y="4182094"/>
            <a:ext cx="6615110" cy="1280493"/>
          </a:xfrm>
          <a:prstGeom prst="rect">
            <a:avLst/>
          </a:prstGeom>
          <a:solidFill>
            <a:srgbClr val="C2CEE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529879" y="4739"/>
            <a:ext cx="6614121" cy="29503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743597" y="4379515"/>
            <a:ext cx="6127221" cy="10418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MM/DD/YYYY</a:t>
            </a:r>
          </a:p>
          <a:p>
            <a:pPr lvl="0"/>
            <a:r>
              <a:rPr lang="en-US" dirty="0" smtClean="0"/>
              <a:t>NTT DATA Corporation</a:t>
            </a:r>
          </a:p>
          <a:p>
            <a:pPr lvl="0"/>
            <a:r>
              <a:rPr lang="en-US" dirty="0" smtClean="0"/>
              <a:t>XXXXXXXXXXXX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241698" y="217091"/>
            <a:ext cx="2120248" cy="10418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Client name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5" hasCustomPrompt="1"/>
          </p:nvPr>
        </p:nvSpPr>
        <p:spPr>
          <a:xfrm>
            <a:off x="7379800" y="88731"/>
            <a:ext cx="1676400" cy="54610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900" baseline="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dirty="0" smtClean="0"/>
              <a:t>Information type: XXXXXXX</a:t>
            </a:r>
          </a:p>
          <a:p>
            <a:pPr lvl="0"/>
            <a:r>
              <a:rPr lang="en-US" dirty="0" smtClean="0"/>
              <a:t>Company: XXXXXXXXXXX</a:t>
            </a:r>
          </a:p>
          <a:p>
            <a:pPr lvl="0"/>
            <a:r>
              <a:rPr lang="en-US" dirty="0" smtClean="0"/>
              <a:t>Information owner: XXXXXX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7" hasCustomPrompt="1"/>
          </p:nvPr>
        </p:nvSpPr>
        <p:spPr>
          <a:xfrm>
            <a:off x="5824050" y="652229"/>
            <a:ext cx="3232150" cy="431969"/>
          </a:xfrm>
          <a:prstGeom prst="rect">
            <a:avLst/>
          </a:prstGeom>
        </p:spPr>
        <p:txBody>
          <a:bodyPr vert="horz"/>
          <a:lstStyle>
            <a:lvl1pPr>
              <a:buNone/>
              <a:defRPr sz="900" baseline="0">
                <a:solidFill>
                  <a:srgbClr val="FF0000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(Delete the information classification label for external use.</a:t>
            </a:r>
          </a:p>
          <a:p>
            <a:pPr lvl="0"/>
            <a:r>
              <a:rPr lang="en-US" dirty="0" smtClean="0"/>
              <a:t>Display notations such as “</a:t>
            </a:r>
            <a:r>
              <a:rPr lang="en-US" sz="900" dirty="0" smtClean="0">
                <a:solidFill>
                  <a:srgbClr val="FF0000"/>
                </a:solidFill>
              </a:rPr>
              <a:t>Confidential”,</a:t>
            </a:r>
            <a:r>
              <a:rPr lang="en-US" sz="900" baseline="0" dirty="0" smtClean="0">
                <a:solidFill>
                  <a:srgbClr val="FF0000"/>
                </a:solidFill>
              </a:rPr>
              <a:t> if necessary.)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528889" y="2914651"/>
            <a:ext cx="6615112" cy="12739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743597" y="3161530"/>
            <a:ext cx="6127221" cy="995164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algn="l">
              <a:spcAft>
                <a:spcPts val="0"/>
              </a:spcAft>
              <a:defRPr sz="2200" b="0" i="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Input title in 1 or 2 lines.</a:t>
            </a:r>
            <a:br>
              <a:rPr lang="en-US" dirty="0" smtClean="0"/>
            </a:br>
            <a:r>
              <a:rPr lang="en-US" dirty="0" smtClean="0"/>
              <a:t>(Decrease font size for long titles.)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-254" y="6761693"/>
            <a:ext cx="1348446" cy="92333"/>
          </a:xfrm>
          <a:prstGeom prst="rect">
            <a:avLst/>
          </a:prstGeom>
          <a:noFill/>
        </p:spPr>
        <p:txBody>
          <a:bodyPr wrap="none" tIns="0" bIns="0" rtlCol="0" anchor="b" anchorCtr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latin typeface="Arial"/>
                <a:cs typeface="Arial"/>
              </a:rPr>
              <a:t>Copyright © 2013</a:t>
            </a:r>
            <a:r>
              <a:rPr lang="en-US" sz="600" baseline="0" dirty="0" smtClean="0">
                <a:latin typeface="Arial"/>
                <a:cs typeface="Arial"/>
              </a:rPr>
              <a:t> NTT DATA, Inc.</a:t>
            </a:r>
            <a:endParaRPr lang="en-US" sz="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 userDrawn="1"/>
        </p:nvSpPr>
        <p:spPr>
          <a:xfrm>
            <a:off x="7498374" y="0"/>
            <a:ext cx="1645626" cy="731838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/>
          <p:nvPr userDrawn="1"/>
        </p:nvSpPr>
        <p:spPr>
          <a:xfrm>
            <a:off x="0" y="0"/>
            <a:ext cx="7498374" cy="7318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 dirty="0">
              <a:solidFill>
                <a:srgbClr val="FFFFFF"/>
              </a:solidFill>
            </a:endParaRPr>
          </a:p>
        </p:txBody>
      </p:sp>
      <p:pic>
        <p:nvPicPr>
          <p:cNvPr id="8" name="Picture 19" descr="NTT_Title_Slide_w_Im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31227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 userDrawn="1"/>
        </p:nvGrpSpPr>
        <p:grpSpPr bwMode="auto">
          <a:xfrm>
            <a:off x="0" y="6732588"/>
            <a:ext cx="9144000" cy="131762"/>
            <a:chOff x="0" y="6731877"/>
            <a:chExt cx="9144001" cy="132052"/>
          </a:xfrm>
        </p:grpSpPr>
        <p:sp>
          <p:nvSpPr>
            <p:cNvPr id="10" name="Rectangle 17"/>
            <p:cNvSpPr/>
            <p:nvPr userDrawn="1"/>
          </p:nvSpPr>
          <p:spPr>
            <a:xfrm>
              <a:off x="0" y="6731877"/>
              <a:ext cx="9144001" cy="13205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1400" dirty="0">
                <a:solidFill>
                  <a:srgbClr val="FFFFFF"/>
                </a:solidFill>
              </a:endParaRPr>
            </a:p>
          </p:txBody>
        </p:sp>
        <p:grpSp>
          <p:nvGrpSpPr>
            <p:cNvPr id="3" name="Group 103"/>
            <p:cNvGrpSpPr>
              <a:grpSpLocks/>
            </p:cNvGrpSpPr>
            <p:nvPr userDrawn="1"/>
          </p:nvGrpSpPr>
          <p:grpSpPr bwMode="auto">
            <a:xfrm>
              <a:off x="0" y="6731877"/>
              <a:ext cx="735013" cy="132052"/>
              <a:chOff x="0" y="6296155"/>
              <a:chExt cx="735013" cy="132052"/>
            </a:xfrm>
          </p:grpSpPr>
          <p:sp>
            <p:nvSpPr>
              <p:cNvPr id="12" name="Rectangle 21"/>
              <p:cNvSpPr/>
              <p:nvPr userDrawn="1"/>
            </p:nvSpPr>
            <p:spPr>
              <a:xfrm>
                <a:off x="612531" y="6296155"/>
                <a:ext cx="123092" cy="1320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22"/>
              <p:cNvSpPr/>
              <p:nvPr userDrawn="1"/>
            </p:nvSpPr>
            <p:spPr>
              <a:xfrm>
                <a:off x="490904" y="6296155"/>
                <a:ext cx="121626" cy="132052"/>
              </a:xfrm>
              <a:prstGeom prst="rect">
                <a:avLst/>
              </a:prstGeom>
              <a:solidFill>
                <a:srgbClr val="C9695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altLang="en-US" kern="0" dirty="0">
                  <a:solidFill>
                    <a:sysClr val="windowText" lastClr="000000"/>
                  </a:solidFill>
                  <a:ea typeface="HGP創英角ｺﾞｼｯｸUB" pitchFamily="50" charset="-128"/>
                </a:endParaRPr>
              </a:p>
            </p:txBody>
          </p:sp>
          <p:sp>
            <p:nvSpPr>
              <p:cNvPr id="14" name="Rectangle 23"/>
              <p:cNvSpPr/>
              <p:nvPr userDrawn="1"/>
            </p:nvSpPr>
            <p:spPr>
              <a:xfrm>
                <a:off x="367812" y="6296155"/>
                <a:ext cx="123092" cy="13205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Rectangle 24"/>
              <p:cNvSpPr/>
              <p:nvPr userDrawn="1"/>
            </p:nvSpPr>
            <p:spPr>
              <a:xfrm>
                <a:off x="244720" y="6296155"/>
                <a:ext cx="123092" cy="13205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25"/>
              <p:cNvSpPr/>
              <p:nvPr userDrawn="1"/>
            </p:nvSpPr>
            <p:spPr>
              <a:xfrm>
                <a:off x="123092" y="6296155"/>
                <a:ext cx="121627" cy="132052"/>
              </a:xfrm>
              <a:prstGeom prst="rect">
                <a:avLst/>
              </a:prstGeom>
              <a:solidFill>
                <a:srgbClr val="6F779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altLang="en-US" kern="0" dirty="0">
                  <a:solidFill>
                    <a:sysClr val="windowText" lastClr="000000"/>
                  </a:solidFill>
                  <a:ea typeface="HGP創英角ｺﾞｼｯｸUB" pitchFamily="50" charset="-128"/>
                </a:endParaRPr>
              </a:p>
            </p:txBody>
          </p:sp>
          <p:sp>
            <p:nvSpPr>
              <p:cNvPr id="17" name="Rectangle 26"/>
              <p:cNvSpPr/>
              <p:nvPr userDrawn="1"/>
            </p:nvSpPr>
            <p:spPr>
              <a:xfrm>
                <a:off x="0" y="6296155"/>
                <a:ext cx="123092" cy="132052"/>
              </a:xfrm>
              <a:prstGeom prst="rect">
                <a:avLst/>
              </a:prstGeom>
              <a:solidFill>
                <a:srgbClr val="3F497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altLang="en-US" kern="0" dirty="0">
                  <a:solidFill>
                    <a:sysClr val="windowText" lastClr="000000"/>
                  </a:solidFill>
                  <a:ea typeface="HGP創英角ｺﾞｼｯｸUB" pitchFamily="50" charset="-128"/>
                </a:endParaRPr>
              </a:p>
            </p:txBody>
          </p:sp>
        </p:grpSp>
      </p:grpSp>
      <p:sp>
        <p:nvSpPr>
          <p:cNvPr id="18" name="TextBox 12"/>
          <p:cNvSpPr txBox="1"/>
          <p:nvPr userDrawn="1"/>
        </p:nvSpPr>
        <p:spPr>
          <a:xfrm>
            <a:off x="767862" y="6751639"/>
            <a:ext cx="2362200" cy="92075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600" dirty="0">
                <a:solidFill>
                  <a:srgbClr val="000000"/>
                </a:solidFill>
                <a:latin typeface="Arial"/>
                <a:ea typeface="HGP創英角ｺﾞｼｯｸUB" pitchFamily="50" charset="-128"/>
                <a:cs typeface="Arial"/>
              </a:rPr>
              <a:t>Copyright © </a:t>
            </a:r>
            <a:r>
              <a:rPr kumimoji="1" lang="en-US" sz="600" dirty="0" smtClean="0">
                <a:solidFill>
                  <a:srgbClr val="000000"/>
                </a:solidFill>
                <a:latin typeface="Arial"/>
                <a:ea typeface="HGP創英角ｺﾞｼｯｸUB" pitchFamily="50" charset="-128"/>
                <a:cs typeface="Arial"/>
              </a:rPr>
              <a:t>2015 </a:t>
            </a:r>
            <a:r>
              <a:rPr kumimoji="1" lang="en-US" sz="600" dirty="0">
                <a:solidFill>
                  <a:srgbClr val="000000"/>
                </a:solidFill>
                <a:latin typeface="Arial"/>
                <a:ea typeface="HGP創英角ｺﾞｼｯｸUB" pitchFamily="50" charset="-128"/>
                <a:cs typeface="Arial"/>
              </a:rPr>
              <a:t>NTT DATA Corporation</a:t>
            </a:r>
          </a:p>
        </p:txBody>
      </p:sp>
      <p:sp>
        <p:nvSpPr>
          <p:cNvPr id="20" name="TextBox 16"/>
          <p:cNvSpPr txBox="1"/>
          <p:nvPr userDrawn="1"/>
        </p:nvSpPr>
        <p:spPr>
          <a:xfrm>
            <a:off x="8852389" y="6751639"/>
            <a:ext cx="291611" cy="184666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6B7AAC9-FE5A-48D5-B024-69CF627B13C4}" type="slidenum">
              <a:rPr kumimoji="1" lang="en-US" sz="600">
                <a:solidFill>
                  <a:srgbClr val="000000"/>
                </a:solidFill>
                <a:latin typeface="Arial"/>
                <a:ea typeface="HGP創英角ｺﾞｼｯｸUB" pitchFamily="50" charset="-128"/>
                <a:cs typeface="Arial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sz="600" dirty="0">
              <a:solidFill>
                <a:srgbClr val="000000"/>
              </a:solidFill>
              <a:latin typeface="Arial"/>
              <a:ea typeface="HGP創英角ｺﾞｼｯｸUB" pitchFamily="50" charset="-128"/>
              <a:cs typeface="Arial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31595" y="1402640"/>
            <a:ext cx="8073565" cy="4525963"/>
          </a:xfrm>
          <a:prstGeom prst="rect">
            <a:avLst/>
          </a:prstGeom>
        </p:spPr>
        <p:txBody>
          <a:bodyPr lIns="182880">
            <a:norm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lain"/>
              <a:tabLst/>
              <a:defRPr sz="2000"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 smtClean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731838" y="0"/>
            <a:ext cx="6765925" cy="731838"/>
          </a:xfrm>
          <a:prstGeom prst="rect">
            <a:avLst/>
          </a:prstGeom>
        </p:spPr>
        <p:txBody>
          <a:bodyPr vert="horz" lIns="182880" rIns="182880" anchor="ctr" anchorCtr="0"/>
          <a:lstStyle>
            <a:lvl1pPr>
              <a:buNone/>
              <a:defRPr sz="2200"/>
            </a:lvl1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56441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NTT_Section_Divid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52601"/>
            <a:ext cx="1526931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7"/>
          <p:cNvSpPr/>
          <p:nvPr userDrawn="1"/>
        </p:nvSpPr>
        <p:spPr>
          <a:xfrm>
            <a:off x="0" y="6732588"/>
            <a:ext cx="9144000" cy="127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 dirty="0">
              <a:solidFill>
                <a:srgbClr val="FFFFFF"/>
              </a:solidFill>
            </a:endParaRPr>
          </a:p>
        </p:txBody>
      </p:sp>
      <p:sp>
        <p:nvSpPr>
          <p:cNvPr id="5" name="TextBox 13"/>
          <p:cNvSpPr txBox="1"/>
          <p:nvPr userDrawn="1"/>
        </p:nvSpPr>
        <p:spPr>
          <a:xfrm>
            <a:off x="8852389" y="6751639"/>
            <a:ext cx="291611" cy="184666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1E6E0BC-2C75-46E7-AC13-F48F4951C76E}" type="slidenum">
              <a:rPr kumimoji="1" lang="en-US" sz="600">
                <a:solidFill>
                  <a:srgbClr val="000000"/>
                </a:solidFill>
                <a:latin typeface="Arial"/>
                <a:ea typeface="HGP創英角ｺﾞｼｯｸUB" pitchFamily="50" charset="-128"/>
                <a:cs typeface="Arial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sz="600" dirty="0">
              <a:solidFill>
                <a:srgbClr val="000000"/>
              </a:solidFill>
              <a:latin typeface="Arial"/>
              <a:ea typeface="HGP創英角ｺﾞｼｯｸUB" pitchFamily="50" charset="-128"/>
              <a:cs typeface="Arial"/>
            </a:endParaRPr>
          </a:p>
        </p:txBody>
      </p:sp>
      <p:sp>
        <p:nvSpPr>
          <p:cNvPr id="7" name="Rectangle 10"/>
          <p:cNvSpPr/>
          <p:nvPr userDrawn="1"/>
        </p:nvSpPr>
        <p:spPr>
          <a:xfrm>
            <a:off x="1521070" y="1752601"/>
            <a:ext cx="7622931" cy="7651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 altLang="en-US" kern="0" dirty="0">
              <a:solidFill>
                <a:sysClr val="windowText" lastClr="000000"/>
              </a:solidFill>
              <a:ea typeface="HGP創英角ｺﾞｼｯｸUB" pitchFamily="50" charset="-128"/>
            </a:endParaRPr>
          </a:p>
        </p:txBody>
      </p:sp>
      <p:sp>
        <p:nvSpPr>
          <p:cNvPr id="8" name="Rectangle 11"/>
          <p:cNvSpPr/>
          <p:nvPr userDrawn="1"/>
        </p:nvSpPr>
        <p:spPr>
          <a:xfrm>
            <a:off x="1521070" y="2517775"/>
            <a:ext cx="7622931" cy="76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 dirty="0">
              <a:solidFill>
                <a:srgbClr val="FFFFFF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651001" y="1770411"/>
            <a:ext cx="7219818" cy="72920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-254" y="6761693"/>
            <a:ext cx="1348446" cy="92333"/>
          </a:xfrm>
          <a:prstGeom prst="rect">
            <a:avLst/>
          </a:prstGeom>
          <a:noFill/>
        </p:spPr>
        <p:txBody>
          <a:bodyPr wrap="none" tIns="0" bIns="0" rtlCol="0" anchor="b" anchorCtr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latin typeface="Arial"/>
                <a:cs typeface="Arial"/>
              </a:rPr>
              <a:t>Copyright © 2013</a:t>
            </a:r>
            <a:r>
              <a:rPr lang="en-US" sz="600" baseline="0" dirty="0" smtClean="0">
                <a:latin typeface="Arial"/>
                <a:cs typeface="Arial"/>
              </a:rPr>
              <a:t> NTT DATA, Inc.</a:t>
            </a:r>
            <a:endParaRPr lang="en-US" sz="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3656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0"/>
            <a:ext cx="7498374" cy="7318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 dirty="0">
              <a:solidFill>
                <a:srgbClr val="FFFFFF"/>
              </a:solidFill>
            </a:endParaRPr>
          </a:p>
        </p:txBody>
      </p:sp>
      <p:pic>
        <p:nvPicPr>
          <p:cNvPr id="5" name="Picture 28" descr="NTT_Title_and_Conten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31227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 userDrawn="1"/>
        </p:nvGrpSpPr>
        <p:grpSpPr bwMode="auto">
          <a:xfrm>
            <a:off x="0" y="6732588"/>
            <a:ext cx="9144000" cy="131762"/>
            <a:chOff x="0" y="6731877"/>
            <a:chExt cx="9144001" cy="132052"/>
          </a:xfrm>
        </p:grpSpPr>
        <p:sp>
          <p:nvSpPr>
            <p:cNvPr id="7" name="Rectangle 16"/>
            <p:cNvSpPr/>
            <p:nvPr userDrawn="1"/>
          </p:nvSpPr>
          <p:spPr>
            <a:xfrm>
              <a:off x="0" y="6731877"/>
              <a:ext cx="9144001" cy="13205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1400" dirty="0">
                <a:solidFill>
                  <a:srgbClr val="FFFFFF"/>
                </a:solidFill>
              </a:endParaRPr>
            </a:p>
          </p:txBody>
        </p:sp>
        <p:grpSp>
          <p:nvGrpSpPr>
            <p:cNvPr id="3" name="Group 103"/>
            <p:cNvGrpSpPr>
              <a:grpSpLocks/>
            </p:cNvGrpSpPr>
            <p:nvPr userDrawn="1"/>
          </p:nvGrpSpPr>
          <p:grpSpPr bwMode="auto">
            <a:xfrm>
              <a:off x="0" y="6731877"/>
              <a:ext cx="735013" cy="132052"/>
              <a:chOff x="0" y="6296155"/>
              <a:chExt cx="735013" cy="132052"/>
            </a:xfrm>
          </p:grpSpPr>
          <p:sp>
            <p:nvSpPr>
              <p:cNvPr id="9" name="Rectangle 21"/>
              <p:cNvSpPr/>
              <p:nvPr userDrawn="1"/>
            </p:nvSpPr>
            <p:spPr>
              <a:xfrm>
                <a:off x="612531" y="6296155"/>
                <a:ext cx="123092" cy="1320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22"/>
              <p:cNvSpPr/>
              <p:nvPr userDrawn="1"/>
            </p:nvSpPr>
            <p:spPr>
              <a:xfrm>
                <a:off x="490904" y="6296155"/>
                <a:ext cx="121626" cy="132052"/>
              </a:xfrm>
              <a:prstGeom prst="rect">
                <a:avLst/>
              </a:prstGeom>
              <a:solidFill>
                <a:srgbClr val="C9695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altLang="en-US" kern="0" dirty="0">
                  <a:solidFill>
                    <a:sysClr val="windowText" lastClr="000000"/>
                  </a:solidFill>
                  <a:ea typeface="HGP創英角ｺﾞｼｯｸUB" pitchFamily="50" charset="-128"/>
                </a:endParaRPr>
              </a:p>
            </p:txBody>
          </p:sp>
          <p:sp>
            <p:nvSpPr>
              <p:cNvPr id="12" name="Rectangle 23"/>
              <p:cNvSpPr/>
              <p:nvPr userDrawn="1"/>
            </p:nvSpPr>
            <p:spPr>
              <a:xfrm>
                <a:off x="367812" y="6296155"/>
                <a:ext cx="123092" cy="13205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24"/>
              <p:cNvSpPr/>
              <p:nvPr userDrawn="1"/>
            </p:nvSpPr>
            <p:spPr>
              <a:xfrm>
                <a:off x="244720" y="6296155"/>
                <a:ext cx="123092" cy="13205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25"/>
              <p:cNvSpPr/>
              <p:nvPr userDrawn="1"/>
            </p:nvSpPr>
            <p:spPr>
              <a:xfrm>
                <a:off x="123092" y="6296155"/>
                <a:ext cx="121627" cy="132052"/>
              </a:xfrm>
              <a:prstGeom prst="rect">
                <a:avLst/>
              </a:prstGeom>
              <a:solidFill>
                <a:srgbClr val="6F779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altLang="en-US" kern="0" dirty="0">
                  <a:solidFill>
                    <a:sysClr val="windowText" lastClr="000000"/>
                  </a:solidFill>
                  <a:ea typeface="HGP創英角ｺﾞｼｯｸUB" pitchFamily="50" charset="-128"/>
                </a:endParaRPr>
              </a:p>
            </p:txBody>
          </p:sp>
          <p:sp>
            <p:nvSpPr>
              <p:cNvPr id="15" name="Rectangle 26"/>
              <p:cNvSpPr/>
              <p:nvPr userDrawn="1"/>
            </p:nvSpPr>
            <p:spPr>
              <a:xfrm>
                <a:off x="0" y="6296155"/>
                <a:ext cx="123092" cy="132052"/>
              </a:xfrm>
              <a:prstGeom prst="rect">
                <a:avLst/>
              </a:prstGeom>
              <a:solidFill>
                <a:srgbClr val="3F497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altLang="en-US" kern="0" dirty="0">
                  <a:solidFill>
                    <a:sysClr val="windowText" lastClr="000000"/>
                  </a:solidFill>
                  <a:ea typeface="HGP創英角ｺﾞｼｯｸUB" pitchFamily="50" charset="-128"/>
                </a:endParaRPr>
              </a:p>
            </p:txBody>
          </p:sp>
        </p:grpSp>
      </p:grpSp>
      <p:sp>
        <p:nvSpPr>
          <p:cNvPr id="16" name="Rectangle 14"/>
          <p:cNvSpPr/>
          <p:nvPr userDrawn="1"/>
        </p:nvSpPr>
        <p:spPr>
          <a:xfrm>
            <a:off x="7498374" y="0"/>
            <a:ext cx="1645626" cy="731838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 dirty="0">
              <a:solidFill>
                <a:srgbClr val="FFFFFF"/>
              </a:solidFill>
            </a:endParaRPr>
          </a:p>
        </p:txBody>
      </p:sp>
      <p:sp>
        <p:nvSpPr>
          <p:cNvPr id="18" name="TextBox 18"/>
          <p:cNvSpPr txBox="1"/>
          <p:nvPr userDrawn="1"/>
        </p:nvSpPr>
        <p:spPr>
          <a:xfrm>
            <a:off x="8852389" y="6751639"/>
            <a:ext cx="291611" cy="184666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178A010-5F98-4F8E-B23D-CDCCBD872F92}" type="slidenum">
              <a:rPr kumimoji="1" lang="en-US" sz="600">
                <a:solidFill>
                  <a:srgbClr val="000000"/>
                </a:solidFill>
                <a:latin typeface="Arial"/>
                <a:ea typeface="HGP創英角ｺﾞｼｯｸUB" pitchFamily="50" charset="-128"/>
                <a:cs typeface="Arial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sz="600" dirty="0">
              <a:solidFill>
                <a:srgbClr val="000000"/>
              </a:solidFill>
              <a:latin typeface="Arial"/>
              <a:ea typeface="HGP創英角ｺﾞｼｯｸUB" pitchFamily="50" charset="-128"/>
              <a:cs typeface="Arial"/>
            </a:endParaRPr>
          </a:p>
        </p:txBody>
      </p:sp>
      <p:pic>
        <p:nvPicPr>
          <p:cNvPr id="19" name="Picture 30" descr="NTT_logo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1" y="309563"/>
            <a:ext cx="1252904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31595" y="1402640"/>
            <a:ext cx="8073565" cy="4525963"/>
          </a:xfrm>
          <a:prstGeom prst="rect">
            <a:avLst/>
          </a:prstGeom>
        </p:spPr>
        <p:txBody>
          <a:bodyPr lIns="182880"/>
          <a:lstStyle>
            <a:lvl1pPr marL="169863" indent="-169863">
              <a:buNone/>
              <a:defRPr sz="1800" baseline="0"/>
            </a:lvl1pPr>
            <a:lvl2pPr marL="739775" indent="-282575">
              <a:defRPr/>
            </a:lvl2pPr>
            <a:lvl3pPr marL="1090613" indent="-176213">
              <a:defRPr/>
            </a:lvl3pPr>
            <a:lvl4pPr marL="1544638" indent="-173038">
              <a:defRPr/>
            </a:lvl4pPr>
            <a:lvl5pPr marL="2000250" indent="-171450">
              <a:defRPr/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731838" y="0"/>
            <a:ext cx="6765925" cy="731838"/>
          </a:xfrm>
          <a:prstGeom prst="rect">
            <a:avLst/>
          </a:prstGeom>
        </p:spPr>
        <p:txBody>
          <a:bodyPr vert="horz" lIns="182880" rIns="182880" anchor="ctr" anchorCtr="0">
            <a:normAutofit/>
          </a:bodyPr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775282" y="6761693"/>
            <a:ext cx="1348446" cy="92333"/>
          </a:xfrm>
          <a:prstGeom prst="rect">
            <a:avLst/>
          </a:prstGeom>
          <a:noFill/>
        </p:spPr>
        <p:txBody>
          <a:bodyPr wrap="none" tIns="0" bIns="0" rtlCol="0" anchor="b" anchorCtr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latin typeface="Arial"/>
                <a:cs typeface="Arial"/>
              </a:rPr>
              <a:t>Copyright © 2013</a:t>
            </a:r>
            <a:r>
              <a:rPr lang="en-US" sz="600" baseline="0" dirty="0" smtClean="0">
                <a:latin typeface="Arial"/>
                <a:cs typeface="Arial"/>
              </a:rPr>
              <a:t> NTT DATA, Inc.</a:t>
            </a:r>
            <a:endParaRPr lang="en-US" sz="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0743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6"/>
          <p:cNvSpPr>
            <a:spLocks noChangeArrowheads="1"/>
          </p:cNvSpPr>
          <p:nvPr userDrawn="1"/>
        </p:nvSpPr>
        <p:spPr bwMode="auto">
          <a:xfrm>
            <a:off x="732693" y="2663825"/>
            <a:ext cx="1213338" cy="279400"/>
          </a:xfrm>
          <a:prstGeom prst="rect">
            <a:avLst/>
          </a:prstGeom>
          <a:solidFill>
            <a:srgbClr val="859DC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5" name="Rectangle 44"/>
          <p:cNvSpPr>
            <a:spLocks noChangeArrowheads="1"/>
          </p:cNvSpPr>
          <p:nvPr userDrawn="1"/>
        </p:nvSpPr>
        <p:spPr bwMode="auto">
          <a:xfrm>
            <a:off x="732693" y="2994025"/>
            <a:ext cx="1213338" cy="279400"/>
          </a:xfrm>
          <a:prstGeom prst="rect">
            <a:avLst/>
          </a:prstGeom>
          <a:solidFill>
            <a:srgbClr val="A4B6D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6" name="Rectangle 48"/>
          <p:cNvSpPr>
            <a:spLocks noChangeArrowheads="1"/>
          </p:cNvSpPr>
          <p:nvPr userDrawn="1"/>
        </p:nvSpPr>
        <p:spPr bwMode="auto">
          <a:xfrm>
            <a:off x="732693" y="3321050"/>
            <a:ext cx="1213338" cy="279400"/>
          </a:xfrm>
          <a:prstGeom prst="rect">
            <a:avLst/>
          </a:prstGeom>
          <a:solidFill>
            <a:srgbClr val="C2CEE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7" name="Rectangle 52"/>
          <p:cNvSpPr>
            <a:spLocks noChangeArrowheads="1"/>
          </p:cNvSpPr>
          <p:nvPr userDrawn="1"/>
        </p:nvSpPr>
        <p:spPr bwMode="auto">
          <a:xfrm>
            <a:off x="732693" y="3643313"/>
            <a:ext cx="1213338" cy="279400"/>
          </a:xfrm>
          <a:prstGeom prst="rect">
            <a:avLst/>
          </a:prstGeom>
          <a:solidFill>
            <a:srgbClr val="E1E7F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8" name="Rectangle 12"/>
          <p:cNvSpPr/>
          <p:nvPr userDrawn="1"/>
        </p:nvSpPr>
        <p:spPr>
          <a:xfrm>
            <a:off x="0" y="0"/>
            <a:ext cx="7498374" cy="7318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 dirty="0">
              <a:solidFill>
                <a:srgbClr val="FFFFFF"/>
              </a:solidFill>
            </a:endParaRPr>
          </a:p>
        </p:txBody>
      </p:sp>
      <p:pic>
        <p:nvPicPr>
          <p:cNvPr id="9" name="Picture 89" descr="NTT_Title_and_Conten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31227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0"/>
          <p:cNvSpPr txBox="1"/>
          <p:nvPr userDrawn="1"/>
        </p:nvSpPr>
        <p:spPr>
          <a:xfrm>
            <a:off x="716574" y="2665413"/>
            <a:ext cx="1232388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1100" dirty="0">
                <a:solidFill>
                  <a:srgbClr val="FF0000"/>
                </a:solidFill>
                <a:latin typeface="Arial" charset="0"/>
                <a:ea typeface="HGP創英角ｺﾞｼｯｸUB" pitchFamily="50" charset="-128"/>
                <a:cs typeface="Arial" charset="0"/>
              </a:rPr>
              <a:t>R 133 G 157 B 205</a:t>
            </a:r>
          </a:p>
        </p:txBody>
      </p:sp>
      <p:sp>
        <p:nvSpPr>
          <p:cNvPr id="11" name="TextBox 92"/>
          <p:cNvSpPr txBox="1"/>
          <p:nvPr userDrawn="1"/>
        </p:nvSpPr>
        <p:spPr>
          <a:xfrm>
            <a:off x="716574" y="2994026"/>
            <a:ext cx="1232388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1100" dirty="0">
                <a:solidFill>
                  <a:srgbClr val="FF0000"/>
                </a:solidFill>
                <a:latin typeface="Arial" charset="0"/>
                <a:ea typeface="HGP創英角ｺﾞｼｯｸUB" pitchFamily="50" charset="-128"/>
                <a:cs typeface="Arial" charset="0"/>
              </a:rPr>
              <a:t>R 164 G 182 B 218</a:t>
            </a:r>
          </a:p>
        </p:txBody>
      </p:sp>
      <p:sp>
        <p:nvSpPr>
          <p:cNvPr id="12" name="TextBox 99"/>
          <p:cNvSpPr txBox="1"/>
          <p:nvPr userDrawn="1"/>
        </p:nvSpPr>
        <p:spPr>
          <a:xfrm>
            <a:off x="716574" y="3321050"/>
            <a:ext cx="1232388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1100" dirty="0">
                <a:solidFill>
                  <a:srgbClr val="FF0000"/>
                </a:solidFill>
                <a:latin typeface="Arial" charset="0"/>
                <a:ea typeface="HGP創英角ｺﾞｼｯｸUB" pitchFamily="50" charset="-128"/>
                <a:cs typeface="Arial" charset="0"/>
              </a:rPr>
              <a:t>R 194 G 206 B 230</a:t>
            </a:r>
          </a:p>
        </p:txBody>
      </p:sp>
      <p:sp>
        <p:nvSpPr>
          <p:cNvPr id="13" name="TextBox 100"/>
          <p:cNvSpPr txBox="1"/>
          <p:nvPr userDrawn="1"/>
        </p:nvSpPr>
        <p:spPr>
          <a:xfrm>
            <a:off x="716574" y="3643313"/>
            <a:ext cx="1232388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1100" dirty="0">
                <a:solidFill>
                  <a:srgbClr val="FF0000"/>
                </a:solidFill>
                <a:latin typeface="Arial" charset="0"/>
                <a:ea typeface="HGP創英角ｺﾞｼｯｸUB" pitchFamily="50" charset="-128"/>
                <a:cs typeface="Arial" charset="0"/>
              </a:rPr>
              <a:t>R 225 G 231 B 243</a:t>
            </a:r>
          </a:p>
        </p:txBody>
      </p:sp>
      <p:grpSp>
        <p:nvGrpSpPr>
          <p:cNvPr id="2" name="Group 104"/>
          <p:cNvGrpSpPr>
            <a:grpSpLocks/>
          </p:cNvGrpSpPr>
          <p:nvPr userDrawn="1"/>
        </p:nvGrpSpPr>
        <p:grpSpPr bwMode="auto">
          <a:xfrm>
            <a:off x="0" y="6732588"/>
            <a:ext cx="9144000" cy="131762"/>
            <a:chOff x="0" y="6731877"/>
            <a:chExt cx="9144001" cy="132052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6731877"/>
              <a:ext cx="9144001" cy="13205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1400" dirty="0">
                <a:solidFill>
                  <a:srgbClr val="FFFFFF"/>
                </a:solidFill>
              </a:endParaRPr>
            </a:p>
          </p:txBody>
        </p:sp>
        <p:grpSp>
          <p:nvGrpSpPr>
            <p:cNvPr id="3" name="Group 103"/>
            <p:cNvGrpSpPr>
              <a:grpSpLocks/>
            </p:cNvGrpSpPr>
            <p:nvPr userDrawn="1"/>
          </p:nvGrpSpPr>
          <p:grpSpPr bwMode="auto">
            <a:xfrm>
              <a:off x="0" y="6731877"/>
              <a:ext cx="735013" cy="132052"/>
              <a:chOff x="0" y="6296155"/>
              <a:chExt cx="735013" cy="132052"/>
            </a:xfrm>
          </p:grpSpPr>
          <p:sp>
            <p:nvSpPr>
              <p:cNvPr id="18" name="Rectangle 81"/>
              <p:cNvSpPr/>
              <p:nvPr userDrawn="1"/>
            </p:nvSpPr>
            <p:spPr>
              <a:xfrm>
                <a:off x="612531" y="6296155"/>
                <a:ext cx="123092" cy="1320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84"/>
              <p:cNvSpPr/>
              <p:nvPr userDrawn="1"/>
            </p:nvSpPr>
            <p:spPr>
              <a:xfrm>
                <a:off x="490904" y="6296155"/>
                <a:ext cx="121626" cy="132052"/>
              </a:xfrm>
              <a:prstGeom prst="rect">
                <a:avLst/>
              </a:prstGeom>
              <a:solidFill>
                <a:srgbClr val="C9695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altLang="en-US" kern="0" dirty="0">
                  <a:solidFill>
                    <a:sysClr val="windowText" lastClr="000000"/>
                  </a:solidFill>
                  <a:ea typeface="HGP創英角ｺﾞｼｯｸUB" pitchFamily="50" charset="-128"/>
                </a:endParaRPr>
              </a:p>
            </p:txBody>
          </p:sp>
          <p:sp>
            <p:nvSpPr>
              <p:cNvPr id="20" name="Rectangle 85"/>
              <p:cNvSpPr/>
              <p:nvPr userDrawn="1"/>
            </p:nvSpPr>
            <p:spPr>
              <a:xfrm>
                <a:off x="367812" y="6296155"/>
                <a:ext cx="123092" cy="13205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86"/>
              <p:cNvSpPr/>
              <p:nvPr userDrawn="1"/>
            </p:nvSpPr>
            <p:spPr>
              <a:xfrm>
                <a:off x="244720" y="6296155"/>
                <a:ext cx="123092" cy="13205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Rectangle 87"/>
              <p:cNvSpPr/>
              <p:nvPr userDrawn="1"/>
            </p:nvSpPr>
            <p:spPr>
              <a:xfrm>
                <a:off x="123092" y="6296155"/>
                <a:ext cx="121627" cy="132052"/>
              </a:xfrm>
              <a:prstGeom prst="rect">
                <a:avLst/>
              </a:prstGeom>
              <a:solidFill>
                <a:srgbClr val="6F779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altLang="en-US" kern="0" dirty="0">
                  <a:solidFill>
                    <a:sysClr val="windowText" lastClr="000000"/>
                  </a:solidFill>
                  <a:ea typeface="HGP創英角ｺﾞｼｯｸUB" pitchFamily="50" charset="-128"/>
                </a:endParaRPr>
              </a:p>
            </p:txBody>
          </p:sp>
          <p:sp>
            <p:nvSpPr>
              <p:cNvPr id="23" name="Rectangle 88"/>
              <p:cNvSpPr/>
              <p:nvPr userDrawn="1"/>
            </p:nvSpPr>
            <p:spPr>
              <a:xfrm>
                <a:off x="0" y="6296155"/>
                <a:ext cx="123092" cy="132052"/>
              </a:xfrm>
              <a:prstGeom prst="rect">
                <a:avLst/>
              </a:prstGeom>
              <a:solidFill>
                <a:srgbClr val="3F497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altLang="en-US" kern="0" dirty="0">
                  <a:solidFill>
                    <a:sysClr val="windowText" lastClr="000000"/>
                  </a:solidFill>
                  <a:ea typeface="HGP創英角ｺﾞｼｯｸUB" pitchFamily="50" charset="-128"/>
                </a:endParaRPr>
              </a:p>
            </p:txBody>
          </p:sp>
        </p:grpSp>
      </p:grpSp>
      <p:sp>
        <p:nvSpPr>
          <p:cNvPr id="24" name="Rectangle 17"/>
          <p:cNvSpPr/>
          <p:nvPr userDrawn="1"/>
        </p:nvSpPr>
        <p:spPr>
          <a:xfrm>
            <a:off x="7498374" y="0"/>
            <a:ext cx="1645626" cy="731838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 dirty="0">
              <a:solidFill>
                <a:srgbClr val="FFFFFF"/>
              </a:solidFill>
            </a:endParaRPr>
          </a:p>
        </p:txBody>
      </p:sp>
      <p:sp>
        <p:nvSpPr>
          <p:cNvPr id="25" name="Rectangle 29"/>
          <p:cNvSpPr>
            <a:spLocks noChangeArrowheads="1"/>
          </p:cNvSpPr>
          <p:nvPr userDrawn="1"/>
        </p:nvSpPr>
        <p:spPr bwMode="auto">
          <a:xfrm>
            <a:off x="3418743" y="1628775"/>
            <a:ext cx="1214803" cy="477838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ja-JP" altLang="en-US" kern="0">
              <a:solidFill>
                <a:sysClr val="windowText" lastClr="000000"/>
              </a:solidFill>
              <a:latin typeface="Arial" charset="0"/>
              <a:ea typeface="HGP創英角ｺﾞｼｯｸUB" pitchFamily="50" charset="-128"/>
              <a:cs typeface="Arial" charset="0"/>
            </a:endParaRPr>
          </a:p>
        </p:txBody>
      </p:sp>
      <p:sp>
        <p:nvSpPr>
          <p:cNvPr id="26" name="Rectangle 30"/>
          <p:cNvSpPr>
            <a:spLocks noChangeArrowheads="1"/>
          </p:cNvSpPr>
          <p:nvPr userDrawn="1"/>
        </p:nvSpPr>
        <p:spPr bwMode="auto">
          <a:xfrm>
            <a:off x="4775690" y="1628775"/>
            <a:ext cx="1214803" cy="477838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ja-JP" altLang="en-US" kern="0">
              <a:solidFill>
                <a:sysClr val="windowText" lastClr="000000"/>
              </a:solidFill>
              <a:latin typeface="Arial" charset="0"/>
              <a:ea typeface="HGP創英角ｺﾞｼｯｸUB" pitchFamily="50" charset="-128"/>
              <a:cs typeface="Arial" charset="0"/>
            </a:endParaRPr>
          </a:p>
        </p:txBody>
      </p:sp>
      <p:sp>
        <p:nvSpPr>
          <p:cNvPr id="27" name="Rectangle 31"/>
          <p:cNvSpPr>
            <a:spLocks noChangeArrowheads="1"/>
          </p:cNvSpPr>
          <p:nvPr userDrawn="1"/>
        </p:nvSpPr>
        <p:spPr bwMode="auto">
          <a:xfrm>
            <a:off x="6153151" y="1628775"/>
            <a:ext cx="1213338" cy="477838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ja-JP" altLang="en-US" kern="0">
              <a:solidFill>
                <a:sysClr val="windowText" lastClr="000000"/>
              </a:solidFill>
              <a:latin typeface="Arial" charset="0"/>
              <a:ea typeface="HGP創英角ｺﾞｼｯｸUB" pitchFamily="50" charset="-128"/>
              <a:cs typeface="Arial" charset="0"/>
            </a:endParaRPr>
          </a:p>
        </p:txBody>
      </p:sp>
      <p:sp>
        <p:nvSpPr>
          <p:cNvPr id="28" name="Rectangle 32"/>
          <p:cNvSpPr>
            <a:spLocks noChangeArrowheads="1"/>
          </p:cNvSpPr>
          <p:nvPr userDrawn="1"/>
        </p:nvSpPr>
        <p:spPr bwMode="auto">
          <a:xfrm>
            <a:off x="2082312" y="1628775"/>
            <a:ext cx="1213338" cy="4778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29" name="Rectangle 33"/>
          <p:cNvSpPr>
            <a:spLocks noChangeArrowheads="1"/>
          </p:cNvSpPr>
          <p:nvPr userDrawn="1"/>
        </p:nvSpPr>
        <p:spPr bwMode="auto">
          <a:xfrm>
            <a:off x="3418743" y="2663825"/>
            <a:ext cx="1214803" cy="279400"/>
          </a:xfrm>
          <a:prstGeom prst="rect">
            <a:avLst/>
          </a:prstGeom>
          <a:solidFill>
            <a:srgbClr val="3399C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30" name="Rectangle 34"/>
          <p:cNvSpPr>
            <a:spLocks noChangeArrowheads="1"/>
          </p:cNvSpPr>
          <p:nvPr userDrawn="1"/>
        </p:nvSpPr>
        <p:spPr bwMode="auto">
          <a:xfrm>
            <a:off x="4775690" y="2663825"/>
            <a:ext cx="1214803" cy="279400"/>
          </a:xfrm>
          <a:prstGeom prst="rect">
            <a:avLst/>
          </a:prstGeom>
          <a:solidFill>
            <a:srgbClr val="EBC5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31" name="Rectangle 35"/>
          <p:cNvSpPr>
            <a:spLocks noChangeArrowheads="1"/>
          </p:cNvSpPr>
          <p:nvPr userDrawn="1"/>
        </p:nvSpPr>
        <p:spPr bwMode="auto">
          <a:xfrm>
            <a:off x="6153151" y="2663825"/>
            <a:ext cx="1213338" cy="279400"/>
          </a:xfrm>
          <a:prstGeom prst="rect">
            <a:avLst/>
          </a:prstGeom>
          <a:solidFill>
            <a:srgbClr val="C9695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32" name="Rectangle 36"/>
          <p:cNvSpPr>
            <a:spLocks noChangeArrowheads="1"/>
          </p:cNvSpPr>
          <p:nvPr userDrawn="1"/>
        </p:nvSpPr>
        <p:spPr bwMode="auto">
          <a:xfrm>
            <a:off x="2082312" y="2663825"/>
            <a:ext cx="1213338" cy="279400"/>
          </a:xfrm>
          <a:prstGeom prst="rect">
            <a:avLst/>
          </a:prstGeom>
          <a:solidFill>
            <a:srgbClr val="3F497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33" name="Rectangle 37"/>
          <p:cNvSpPr>
            <a:spLocks noChangeArrowheads="1"/>
          </p:cNvSpPr>
          <p:nvPr userDrawn="1"/>
        </p:nvSpPr>
        <p:spPr bwMode="auto">
          <a:xfrm>
            <a:off x="3418743" y="2247900"/>
            <a:ext cx="1214803" cy="279400"/>
          </a:xfrm>
          <a:prstGeom prst="rect">
            <a:avLst/>
          </a:prstGeom>
          <a:solidFill>
            <a:srgbClr val="0075A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34" name="Rectangle 38"/>
          <p:cNvSpPr>
            <a:spLocks noChangeArrowheads="1"/>
          </p:cNvSpPr>
          <p:nvPr userDrawn="1"/>
        </p:nvSpPr>
        <p:spPr bwMode="auto">
          <a:xfrm>
            <a:off x="4775690" y="2247900"/>
            <a:ext cx="1214803" cy="279400"/>
          </a:xfrm>
          <a:prstGeom prst="rect">
            <a:avLst/>
          </a:prstGeom>
          <a:solidFill>
            <a:srgbClr val="CFA1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35" name="Rectangle 39"/>
          <p:cNvSpPr>
            <a:spLocks noChangeArrowheads="1"/>
          </p:cNvSpPr>
          <p:nvPr userDrawn="1"/>
        </p:nvSpPr>
        <p:spPr bwMode="auto">
          <a:xfrm>
            <a:off x="6153151" y="2247900"/>
            <a:ext cx="1213338" cy="279400"/>
          </a:xfrm>
          <a:prstGeom prst="rect">
            <a:avLst/>
          </a:prstGeom>
          <a:solidFill>
            <a:srgbClr val="9D2D1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36" name="Rectangle 40"/>
          <p:cNvSpPr>
            <a:spLocks noChangeArrowheads="1"/>
          </p:cNvSpPr>
          <p:nvPr userDrawn="1"/>
        </p:nvSpPr>
        <p:spPr bwMode="auto">
          <a:xfrm>
            <a:off x="2082312" y="2247900"/>
            <a:ext cx="1213338" cy="279400"/>
          </a:xfrm>
          <a:prstGeom prst="rect">
            <a:avLst/>
          </a:prstGeom>
          <a:solidFill>
            <a:srgbClr val="00002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37" name="Rectangle 41"/>
          <p:cNvSpPr>
            <a:spLocks noChangeArrowheads="1"/>
          </p:cNvSpPr>
          <p:nvPr userDrawn="1"/>
        </p:nvSpPr>
        <p:spPr bwMode="auto">
          <a:xfrm>
            <a:off x="3418743" y="2994025"/>
            <a:ext cx="1214803" cy="279400"/>
          </a:xfrm>
          <a:prstGeom prst="rect">
            <a:avLst/>
          </a:prstGeom>
          <a:solidFill>
            <a:srgbClr val="66B3D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38" name="Rectangle 42"/>
          <p:cNvSpPr>
            <a:spLocks noChangeArrowheads="1"/>
          </p:cNvSpPr>
          <p:nvPr userDrawn="1"/>
        </p:nvSpPr>
        <p:spPr bwMode="auto">
          <a:xfrm>
            <a:off x="4775690" y="2994025"/>
            <a:ext cx="1214803" cy="279400"/>
          </a:xfrm>
          <a:prstGeom prst="rect">
            <a:avLst/>
          </a:prstGeom>
          <a:solidFill>
            <a:srgbClr val="F0D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39" name="Rectangle 43"/>
          <p:cNvSpPr>
            <a:spLocks noChangeArrowheads="1"/>
          </p:cNvSpPr>
          <p:nvPr userDrawn="1"/>
        </p:nvSpPr>
        <p:spPr bwMode="auto">
          <a:xfrm>
            <a:off x="6153151" y="2994025"/>
            <a:ext cx="1213338" cy="279400"/>
          </a:xfrm>
          <a:prstGeom prst="rect">
            <a:avLst/>
          </a:prstGeom>
          <a:solidFill>
            <a:srgbClr val="D78E7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40" name="Rectangle 44"/>
          <p:cNvSpPr>
            <a:spLocks noChangeArrowheads="1"/>
          </p:cNvSpPr>
          <p:nvPr userDrawn="1"/>
        </p:nvSpPr>
        <p:spPr bwMode="auto">
          <a:xfrm>
            <a:off x="2082312" y="2994025"/>
            <a:ext cx="1213338" cy="279400"/>
          </a:xfrm>
          <a:prstGeom prst="rect">
            <a:avLst/>
          </a:prstGeom>
          <a:solidFill>
            <a:srgbClr val="6F779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41" name="Rectangle 45"/>
          <p:cNvSpPr>
            <a:spLocks noChangeArrowheads="1"/>
          </p:cNvSpPr>
          <p:nvPr userDrawn="1"/>
        </p:nvSpPr>
        <p:spPr bwMode="auto">
          <a:xfrm>
            <a:off x="3418743" y="3321050"/>
            <a:ext cx="1214803" cy="279400"/>
          </a:xfrm>
          <a:prstGeom prst="rect">
            <a:avLst/>
          </a:prstGeom>
          <a:solidFill>
            <a:srgbClr val="99CCE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42" name="Rectangle 46"/>
          <p:cNvSpPr>
            <a:spLocks noChangeArrowheads="1"/>
          </p:cNvSpPr>
          <p:nvPr userDrawn="1"/>
        </p:nvSpPr>
        <p:spPr bwMode="auto">
          <a:xfrm>
            <a:off x="4775690" y="3321050"/>
            <a:ext cx="1214803" cy="279400"/>
          </a:xfrm>
          <a:prstGeom prst="rect">
            <a:avLst/>
          </a:prstGeom>
          <a:solidFill>
            <a:srgbClr val="F5E2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43" name="Rectangle 47"/>
          <p:cNvSpPr>
            <a:spLocks noChangeArrowheads="1"/>
          </p:cNvSpPr>
          <p:nvPr userDrawn="1"/>
        </p:nvSpPr>
        <p:spPr bwMode="auto">
          <a:xfrm>
            <a:off x="6153151" y="3321050"/>
            <a:ext cx="1213338" cy="279400"/>
          </a:xfrm>
          <a:prstGeom prst="rect">
            <a:avLst/>
          </a:prstGeom>
          <a:solidFill>
            <a:srgbClr val="E4B4A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44" name="Rectangle 48"/>
          <p:cNvSpPr>
            <a:spLocks noChangeArrowheads="1"/>
          </p:cNvSpPr>
          <p:nvPr userDrawn="1"/>
        </p:nvSpPr>
        <p:spPr bwMode="auto">
          <a:xfrm>
            <a:off x="2082312" y="3321050"/>
            <a:ext cx="1213338" cy="279400"/>
          </a:xfrm>
          <a:prstGeom prst="rect">
            <a:avLst/>
          </a:prstGeom>
          <a:solidFill>
            <a:srgbClr val="9FA4B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45" name="Rectangle 49"/>
          <p:cNvSpPr>
            <a:spLocks noChangeArrowheads="1"/>
          </p:cNvSpPr>
          <p:nvPr userDrawn="1"/>
        </p:nvSpPr>
        <p:spPr bwMode="auto">
          <a:xfrm>
            <a:off x="3418743" y="3643313"/>
            <a:ext cx="1214803" cy="279400"/>
          </a:xfrm>
          <a:prstGeom prst="rect">
            <a:avLst/>
          </a:prstGeom>
          <a:solidFill>
            <a:srgbClr val="CCE6E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46" name="Rectangle 50"/>
          <p:cNvSpPr>
            <a:spLocks noChangeArrowheads="1"/>
          </p:cNvSpPr>
          <p:nvPr userDrawn="1"/>
        </p:nvSpPr>
        <p:spPr bwMode="auto">
          <a:xfrm>
            <a:off x="4775690" y="3643313"/>
            <a:ext cx="1214803" cy="279400"/>
          </a:xfrm>
          <a:prstGeom prst="rect">
            <a:avLst/>
          </a:prstGeom>
          <a:solidFill>
            <a:srgbClr val="FAF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47" name="Rectangle 51"/>
          <p:cNvSpPr>
            <a:spLocks noChangeArrowheads="1"/>
          </p:cNvSpPr>
          <p:nvPr userDrawn="1"/>
        </p:nvSpPr>
        <p:spPr bwMode="auto">
          <a:xfrm>
            <a:off x="6153151" y="3643313"/>
            <a:ext cx="1213338" cy="279400"/>
          </a:xfrm>
          <a:prstGeom prst="rect">
            <a:avLst/>
          </a:prstGeom>
          <a:solidFill>
            <a:srgbClr val="F2D9D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48" name="Rectangle 52"/>
          <p:cNvSpPr>
            <a:spLocks noChangeArrowheads="1"/>
          </p:cNvSpPr>
          <p:nvPr userDrawn="1"/>
        </p:nvSpPr>
        <p:spPr bwMode="auto">
          <a:xfrm>
            <a:off x="2082312" y="3643313"/>
            <a:ext cx="1213338" cy="279400"/>
          </a:xfrm>
          <a:prstGeom prst="rect">
            <a:avLst/>
          </a:prstGeom>
          <a:solidFill>
            <a:srgbClr val="CFD2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49" name="Rectangle 57"/>
          <p:cNvSpPr>
            <a:spLocks noChangeArrowheads="1"/>
          </p:cNvSpPr>
          <p:nvPr userDrawn="1"/>
        </p:nvSpPr>
        <p:spPr bwMode="auto">
          <a:xfrm>
            <a:off x="2082312" y="4437063"/>
            <a:ext cx="1213338" cy="43180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50" name="Rectangle 58"/>
          <p:cNvSpPr>
            <a:spLocks noChangeArrowheads="1"/>
          </p:cNvSpPr>
          <p:nvPr userDrawn="1"/>
        </p:nvSpPr>
        <p:spPr bwMode="auto">
          <a:xfrm>
            <a:off x="3418743" y="4437063"/>
            <a:ext cx="1214803" cy="431800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51" name="Rectangle 59"/>
          <p:cNvSpPr>
            <a:spLocks noChangeArrowheads="1"/>
          </p:cNvSpPr>
          <p:nvPr userDrawn="1"/>
        </p:nvSpPr>
        <p:spPr bwMode="auto">
          <a:xfrm>
            <a:off x="4775690" y="4437063"/>
            <a:ext cx="1214803" cy="431800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52" name="Rectangle 60"/>
          <p:cNvSpPr>
            <a:spLocks noChangeArrowheads="1"/>
          </p:cNvSpPr>
          <p:nvPr userDrawn="1"/>
        </p:nvSpPr>
        <p:spPr bwMode="auto">
          <a:xfrm>
            <a:off x="732693" y="4437063"/>
            <a:ext cx="1213338" cy="4318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53" name="Rectangle 61"/>
          <p:cNvSpPr>
            <a:spLocks noChangeArrowheads="1"/>
          </p:cNvSpPr>
          <p:nvPr userDrawn="1"/>
        </p:nvSpPr>
        <p:spPr bwMode="auto">
          <a:xfrm>
            <a:off x="6153151" y="4437063"/>
            <a:ext cx="1213338" cy="431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54" name="Text Box 62"/>
          <p:cNvSpPr txBox="1">
            <a:spLocks noChangeArrowheads="1"/>
          </p:cNvSpPr>
          <p:nvPr userDrawn="1"/>
        </p:nvSpPr>
        <p:spPr bwMode="auto">
          <a:xfrm>
            <a:off x="2082312" y="1201738"/>
            <a:ext cx="85285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1200" dirty="0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200" dirty="0">
                <a:solidFill>
                  <a:srgbClr val="000000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Smart Navy</a:t>
            </a:r>
          </a:p>
        </p:txBody>
      </p:sp>
      <p:sp>
        <p:nvSpPr>
          <p:cNvPr id="55" name="Text Box 63"/>
          <p:cNvSpPr txBox="1">
            <a:spLocks noChangeArrowheads="1"/>
          </p:cNvSpPr>
          <p:nvPr userDrawn="1"/>
        </p:nvSpPr>
        <p:spPr bwMode="auto">
          <a:xfrm>
            <a:off x="3420208" y="1201738"/>
            <a:ext cx="77372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1200" dirty="0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200" dirty="0">
                <a:solidFill>
                  <a:srgbClr val="000000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Smart Blue</a:t>
            </a:r>
          </a:p>
        </p:txBody>
      </p:sp>
      <p:sp>
        <p:nvSpPr>
          <p:cNvPr id="56" name="Text Box 64"/>
          <p:cNvSpPr txBox="1">
            <a:spLocks noChangeArrowheads="1"/>
          </p:cNvSpPr>
          <p:nvPr userDrawn="1"/>
        </p:nvSpPr>
        <p:spPr bwMode="auto">
          <a:xfrm>
            <a:off x="4766897" y="1196975"/>
            <a:ext cx="85431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1200" dirty="0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200" dirty="0">
                <a:solidFill>
                  <a:srgbClr val="000000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Delightful Yellow</a:t>
            </a:r>
          </a:p>
        </p:txBody>
      </p:sp>
      <p:sp>
        <p:nvSpPr>
          <p:cNvPr id="57" name="Text Box 65"/>
          <p:cNvSpPr txBox="1">
            <a:spLocks noChangeArrowheads="1"/>
          </p:cNvSpPr>
          <p:nvPr userDrawn="1"/>
        </p:nvSpPr>
        <p:spPr bwMode="auto">
          <a:xfrm>
            <a:off x="6123843" y="1196975"/>
            <a:ext cx="71510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1200" dirty="0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200" dirty="0">
                <a:solidFill>
                  <a:srgbClr val="000000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Dynamic Red</a:t>
            </a:r>
          </a:p>
        </p:txBody>
      </p:sp>
      <p:sp>
        <p:nvSpPr>
          <p:cNvPr id="58" name="Text Box 67"/>
          <p:cNvSpPr txBox="1">
            <a:spLocks noChangeArrowheads="1"/>
          </p:cNvSpPr>
          <p:nvPr userDrawn="1"/>
        </p:nvSpPr>
        <p:spPr bwMode="auto">
          <a:xfrm>
            <a:off x="732693" y="4210586"/>
            <a:ext cx="121828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200" dirty="0">
                <a:solidFill>
                  <a:srgbClr val="000000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Supportive Colors</a:t>
            </a:r>
          </a:p>
        </p:txBody>
      </p:sp>
      <p:sp>
        <p:nvSpPr>
          <p:cNvPr id="59" name="Text Box 68"/>
          <p:cNvSpPr txBox="1">
            <a:spLocks noChangeArrowheads="1"/>
          </p:cNvSpPr>
          <p:nvPr userDrawn="1"/>
        </p:nvSpPr>
        <p:spPr bwMode="auto">
          <a:xfrm>
            <a:off x="285750" y="2312244"/>
            <a:ext cx="19556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000" dirty="0">
                <a:solidFill>
                  <a:srgbClr val="000000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+ K</a:t>
            </a:r>
          </a:p>
        </p:txBody>
      </p:sp>
      <p:sp>
        <p:nvSpPr>
          <p:cNvPr id="60" name="Text Box 69"/>
          <p:cNvSpPr txBox="1">
            <a:spLocks noChangeArrowheads="1"/>
          </p:cNvSpPr>
          <p:nvPr userDrawn="1"/>
        </p:nvSpPr>
        <p:spPr bwMode="auto">
          <a:xfrm>
            <a:off x="268166" y="2707531"/>
            <a:ext cx="25487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000" dirty="0">
                <a:solidFill>
                  <a:srgbClr val="000000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80%</a:t>
            </a:r>
          </a:p>
        </p:txBody>
      </p:sp>
      <p:sp>
        <p:nvSpPr>
          <p:cNvPr id="61" name="Text Box 70"/>
          <p:cNvSpPr txBox="1">
            <a:spLocks noChangeArrowheads="1"/>
          </p:cNvSpPr>
          <p:nvPr userDrawn="1"/>
        </p:nvSpPr>
        <p:spPr bwMode="auto">
          <a:xfrm>
            <a:off x="266700" y="3032969"/>
            <a:ext cx="25487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000" dirty="0">
                <a:solidFill>
                  <a:srgbClr val="000000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60%</a:t>
            </a:r>
          </a:p>
        </p:txBody>
      </p:sp>
      <p:sp>
        <p:nvSpPr>
          <p:cNvPr id="62" name="Text Box 71"/>
          <p:cNvSpPr txBox="1">
            <a:spLocks noChangeArrowheads="1"/>
          </p:cNvSpPr>
          <p:nvPr userDrawn="1"/>
        </p:nvSpPr>
        <p:spPr bwMode="auto">
          <a:xfrm>
            <a:off x="266700" y="3356819"/>
            <a:ext cx="25487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000" dirty="0">
                <a:solidFill>
                  <a:srgbClr val="000000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40%</a:t>
            </a:r>
          </a:p>
        </p:txBody>
      </p:sp>
      <p:sp>
        <p:nvSpPr>
          <p:cNvPr id="63" name="Text Box 72"/>
          <p:cNvSpPr txBox="1">
            <a:spLocks noChangeArrowheads="1"/>
          </p:cNvSpPr>
          <p:nvPr userDrawn="1"/>
        </p:nvSpPr>
        <p:spPr bwMode="auto">
          <a:xfrm>
            <a:off x="263769" y="3682256"/>
            <a:ext cx="25487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000" dirty="0">
                <a:solidFill>
                  <a:srgbClr val="000000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20%</a:t>
            </a:r>
          </a:p>
        </p:txBody>
      </p:sp>
      <p:sp>
        <p:nvSpPr>
          <p:cNvPr id="64" name="Text Box 73"/>
          <p:cNvSpPr txBox="1">
            <a:spLocks noChangeArrowheads="1"/>
          </p:cNvSpPr>
          <p:nvPr userDrawn="1"/>
        </p:nvSpPr>
        <p:spPr bwMode="auto">
          <a:xfrm>
            <a:off x="732693" y="4868119"/>
            <a:ext cx="22602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000" dirty="0">
                <a:solidFill>
                  <a:srgbClr val="000000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K20</a:t>
            </a:r>
          </a:p>
        </p:txBody>
      </p:sp>
      <p:sp>
        <p:nvSpPr>
          <p:cNvPr id="65" name="Text Box 74"/>
          <p:cNvSpPr txBox="1">
            <a:spLocks noChangeArrowheads="1"/>
          </p:cNvSpPr>
          <p:nvPr userDrawn="1"/>
        </p:nvSpPr>
        <p:spPr bwMode="auto">
          <a:xfrm>
            <a:off x="2082312" y="4868119"/>
            <a:ext cx="22602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000" dirty="0">
                <a:solidFill>
                  <a:srgbClr val="000000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K40</a:t>
            </a:r>
          </a:p>
        </p:txBody>
      </p:sp>
      <p:sp>
        <p:nvSpPr>
          <p:cNvPr id="66" name="Text Box 75"/>
          <p:cNvSpPr txBox="1">
            <a:spLocks noChangeArrowheads="1"/>
          </p:cNvSpPr>
          <p:nvPr userDrawn="1"/>
        </p:nvSpPr>
        <p:spPr bwMode="auto">
          <a:xfrm>
            <a:off x="3418743" y="4868119"/>
            <a:ext cx="22602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000" dirty="0">
                <a:solidFill>
                  <a:srgbClr val="000000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K60</a:t>
            </a:r>
          </a:p>
        </p:txBody>
      </p:sp>
      <p:sp>
        <p:nvSpPr>
          <p:cNvPr id="67" name="Text Box 76"/>
          <p:cNvSpPr txBox="1">
            <a:spLocks noChangeArrowheads="1"/>
          </p:cNvSpPr>
          <p:nvPr userDrawn="1"/>
        </p:nvSpPr>
        <p:spPr bwMode="auto">
          <a:xfrm>
            <a:off x="4781551" y="4868119"/>
            <a:ext cx="22602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000" dirty="0">
                <a:solidFill>
                  <a:srgbClr val="000000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K80</a:t>
            </a:r>
          </a:p>
        </p:txBody>
      </p:sp>
      <p:sp>
        <p:nvSpPr>
          <p:cNvPr id="68" name="Text Box 77"/>
          <p:cNvSpPr txBox="1">
            <a:spLocks noChangeArrowheads="1"/>
          </p:cNvSpPr>
          <p:nvPr userDrawn="1"/>
        </p:nvSpPr>
        <p:spPr bwMode="auto">
          <a:xfrm>
            <a:off x="6153151" y="4868119"/>
            <a:ext cx="29655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000" dirty="0">
                <a:solidFill>
                  <a:srgbClr val="000000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K100</a:t>
            </a:r>
          </a:p>
        </p:txBody>
      </p:sp>
      <p:sp>
        <p:nvSpPr>
          <p:cNvPr id="69" name="Rectangle 32"/>
          <p:cNvSpPr>
            <a:spLocks noChangeArrowheads="1"/>
          </p:cNvSpPr>
          <p:nvPr userDrawn="1"/>
        </p:nvSpPr>
        <p:spPr bwMode="auto">
          <a:xfrm>
            <a:off x="732693" y="1628775"/>
            <a:ext cx="1213338" cy="4778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71" name="Text Box 62"/>
          <p:cNvSpPr txBox="1">
            <a:spLocks noChangeArrowheads="1"/>
          </p:cNvSpPr>
          <p:nvPr userDrawn="1"/>
        </p:nvSpPr>
        <p:spPr bwMode="auto">
          <a:xfrm>
            <a:off x="759070" y="1201738"/>
            <a:ext cx="85285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1200" dirty="0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200" dirty="0">
                <a:solidFill>
                  <a:srgbClr val="000000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Human Blue</a:t>
            </a:r>
          </a:p>
        </p:txBody>
      </p:sp>
      <p:sp>
        <p:nvSpPr>
          <p:cNvPr id="72" name="TextBox 83"/>
          <p:cNvSpPr txBox="1"/>
          <p:nvPr userDrawn="1"/>
        </p:nvSpPr>
        <p:spPr>
          <a:xfrm>
            <a:off x="7498374" y="1628775"/>
            <a:ext cx="1462454" cy="323850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r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900" dirty="0">
                <a:solidFill>
                  <a:srgbClr val="FF0000"/>
                </a:solidFill>
                <a:latin typeface="Arial"/>
                <a:ea typeface="HGP創英角ｺﾞｼｯｸUB" pitchFamily="50" charset="-128"/>
                <a:cs typeface="Arial"/>
              </a:rPr>
              <a:t>Theme Color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600" dirty="0">
                <a:solidFill>
                  <a:srgbClr val="FF0000"/>
                </a:solidFill>
                <a:latin typeface="Arial"/>
                <a:ea typeface="HGP創英角ｺﾞｼｯｸUB" pitchFamily="50" charset="-128"/>
                <a:cs typeface="Arial"/>
              </a:rPr>
              <a:t>   (11)  (6) (11)  (5)  (0)  (1)  (2)  (3)  (4)</a:t>
            </a:r>
          </a:p>
        </p:txBody>
      </p:sp>
      <p:pic>
        <p:nvPicPr>
          <p:cNvPr id="73" name="Picture 91" descr="Screen shot 2011-11-22 at 2.50.37 P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8374" y="1965325"/>
            <a:ext cx="146245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Text Box 94"/>
          <p:cNvSpPr txBox="1">
            <a:spLocks noChangeArrowheads="1"/>
          </p:cNvSpPr>
          <p:nvPr userDrawn="1"/>
        </p:nvSpPr>
        <p:spPr bwMode="auto">
          <a:xfrm>
            <a:off x="7527681" y="3497863"/>
            <a:ext cx="120545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900" dirty="0">
                <a:solidFill>
                  <a:srgbClr val="000000"/>
                </a:solidFill>
                <a:latin typeface="Arial" charset="0"/>
                <a:ea typeface="HGP創英角ｺﾞｼｯｸUB" pitchFamily="50" charset="-128"/>
                <a:cs typeface="Arial" charset="0"/>
              </a:rPr>
              <a:t>Color palette for graphs</a:t>
            </a:r>
            <a:endParaRPr kumimoji="1" lang="ja-JP" altLang="en-US" sz="900" dirty="0">
              <a:solidFill>
                <a:srgbClr val="FF0000"/>
              </a:solidFill>
              <a:latin typeface="Arial" charset="0"/>
              <a:ea typeface="HGP創英角ｺﾞｼｯｸUB" pitchFamily="50" charset="-128"/>
              <a:cs typeface="Arial" charset="0"/>
            </a:endParaRPr>
          </a:p>
        </p:txBody>
      </p:sp>
      <p:grpSp>
        <p:nvGrpSpPr>
          <p:cNvPr id="15" name="Group 106"/>
          <p:cNvGrpSpPr>
            <a:grpSpLocks/>
          </p:cNvGrpSpPr>
          <p:nvPr userDrawn="1"/>
        </p:nvGrpSpPr>
        <p:grpSpPr bwMode="auto">
          <a:xfrm>
            <a:off x="7454412" y="3636964"/>
            <a:ext cx="1582615" cy="2128837"/>
            <a:chOff x="8772146" y="3909741"/>
            <a:chExt cx="1872208" cy="2520280"/>
          </a:xfrm>
        </p:grpSpPr>
        <p:pic>
          <p:nvPicPr>
            <p:cNvPr id="76" name="Picture 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2146" y="3909741"/>
              <a:ext cx="1872208" cy="2520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Rectangle 128"/>
            <p:cNvSpPr>
              <a:spLocks noChangeArrowheads="1"/>
            </p:cNvSpPr>
            <p:nvPr/>
          </p:nvSpPr>
          <p:spPr bwMode="auto">
            <a:xfrm>
              <a:off x="9059911" y="4120234"/>
              <a:ext cx="539126" cy="180423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18000" tIns="0" rIns="1800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sz="700" dirty="0">
                  <a:solidFill>
                    <a:srgbClr val="000000"/>
                  </a:solidFill>
                  <a:latin typeface="Arial" pitchFamily="34" charset="0"/>
                  <a:ea typeface="HGP創英角ｺﾞｼｯｸUB" pitchFamily="50" charset="-128"/>
                  <a:cs typeface="Arial" pitchFamily="34" charset="0"/>
                </a:rPr>
                <a:t>Automatic</a:t>
              </a:r>
            </a:p>
          </p:txBody>
        </p:sp>
        <p:sp>
          <p:nvSpPr>
            <p:cNvPr id="78" name="Rectangle 129"/>
            <p:cNvSpPr>
              <a:spLocks noChangeArrowheads="1"/>
            </p:cNvSpPr>
            <p:nvPr/>
          </p:nvSpPr>
          <p:spPr bwMode="auto">
            <a:xfrm>
              <a:off x="8891759" y="3968002"/>
              <a:ext cx="348439" cy="12216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18000" tIns="10800" rIns="18000" bIns="1080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sz="700" dirty="0">
                  <a:solidFill>
                    <a:srgbClr val="000000"/>
                  </a:solidFill>
                  <a:latin typeface="Arial" pitchFamily="34" charset="0"/>
                  <a:ea typeface="HGP創英角ｺﾞｼｯｸUB" pitchFamily="50" charset="-128"/>
                  <a:cs typeface="Arial" pitchFamily="34" charset="0"/>
                </a:rPr>
                <a:t>Area</a:t>
              </a:r>
            </a:p>
          </p:txBody>
        </p:sp>
        <p:sp>
          <p:nvSpPr>
            <p:cNvPr id="79" name="Rectangle 130"/>
            <p:cNvSpPr>
              <a:spLocks noChangeArrowheads="1"/>
            </p:cNvSpPr>
            <p:nvPr/>
          </p:nvSpPr>
          <p:spPr bwMode="auto">
            <a:xfrm>
              <a:off x="9082447" y="4306295"/>
              <a:ext cx="646606" cy="180423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18000" tIns="10800" rIns="18000" bIns="10800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sz="700" dirty="0">
                  <a:solidFill>
                    <a:srgbClr val="000000"/>
                  </a:solidFill>
                  <a:latin typeface="Arial" pitchFamily="34" charset="0"/>
                  <a:ea typeface="HGP創英角ｺﾞｼｯｸUB" pitchFamily="50" charset="-128"/>
                  <a:cs typeface="Arial" pitchFamily="34" charset="0"/>
                </a:rPr>
                <a:t>None</a:t>
              </a:r>
            </a:p>
          </p:txBody>
        </p:sp>
        <p:sp>
          <p:nvSpPr>
            <p:cNvPr id="80" name="Rectangle 131"/>
            <p:cNvSpPr>
              <a:spLocks noChangeArrowheads="1"/>
            </p:cNvSpPr>
            <p:nvPr userDrawn="1"/>
          </p:nvSpPr>
          <p:spPr bwMode="auto">
            <a:xfrm>
              <a:off x="9210728" y="5948894"/>
              <a:ext cx="972509" cy="142835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18000" tIns="10800" rIns="18000" bIns="10800" anchor="ctr"/>
            <a:lstStyle/>
            <a:p>
              <a:pPr algn="ctr" defTabSz="9144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sz="900" dirty="0">
                  <a:solidFill>
                    <a:srgbClr val="000000"/>
                  </a:solidFill>
                  <a:latin typeface="Arial" pitchFamily="34" charset="0"/>
                  <a:ea typeface="HGP創英角ｺﾞｼｯｸUB" pitchFamily="50" charset="-128"/>
                  <a:cs typeface="Arial" pitchFamily="34" charset="0"/>
                </a:rPr>
                <a:t>Fill Effects…</a:t>
              </a:r>
            </a:p>
          </p:txBody>
        </p:sp>
      </p:grpSp>
      <p:sp>
        <p:nvSpPr>
          <p:cNvPr id="81" name="TextBox 107"/>
          <p:cNvSpPr txBox="1"/>
          <p:nvPr userDrawn="1"/>
        </p:nvSpPr>
        <p:spPr>
          <a:xfrm>
            <a:off x="7551128" y="4144963"/>
            <a:ext cx="146538" cy="131762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lIns="0" tIns="0" rIns="0" bIns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600" dirty="0">
                <a:solidFill>
                  <a:srgbClr val="FF0000"/>
                </a:solidFill>
                <a:latin typeface="Arial"/>
                <a:ea typeface="HGP創英角ｺﾞｼｯｸUB" pitchFamily="50" charset="-128"/>
                <a:cs typeface="Arial"/>
              </a:rPr>
              <a:t>(11)</a:t>
            </a:r>
          </a:p>
        </p:txBody>
      </p:sp>
      <p:sp>
        <p:nvSpPr>
          <p:cNvPr id="82" name="TextBox 108"/>
          <p:cNvSpPr txBox="1"/>
          <p:nvPr userDrawn="1"/>
        </p:nvSpPr>
        <p:spPr>
          <a:xfrm>
            <a:off x="8887558" y="4132264"/>
            <a:ext cx="146538" cy="6064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/>
            </a:solidFill>
          </a:ln>
        </p:spPr>
        <p:txBody>
          <a:bodyPr lIns="0" tIns="0" rIns="0" bIns="0" anchor="ctr"/>
          <a:lstStyle/>
          <a:p>
            <a:pPr algn="ctr" defTabSz="914400" fontAlgn="base">
              <a:spcBef>
                <a:spcPts val="300"/>
              </a:spcBef>
              <a:spcAft>
                <a:spcPct val="0"/>
              </a:spcAft>
              <a:defRPr/>
            </a:pPr>
            <a:r>
              <a:rPr kumimoji="1" lang="en-US" sz="600" dirty="0">
                <a:solidFill>
                  <a:srgbClr val="FF0000"/>
                </a:solidFill>
                <a:latin typeface="Arial"/>
                <a:ea typeface="HGP創英角ｺﾞｼｯｸUB" pitchFamily="50" charset="-128"/>
                <a:cs typeface="Arial"/>
              </a:rPr>
              <a:t>(10)</a:t>
            </a:r>
          </a:p>
          <a:p>
            <a:pPr algn="ctr" defTabSz="914400" fontAlgn="base">
              <a:spcBef>
                <a:spcPts val="300"/>
              </a:spcBef>
              <a:spcAft>
                <a:spcPct val="0"/>
              </a:spcAft>
              <a:defRPr/>
            </a:pPr>
            <a:r>
              <a:rPr kumimoji="1" lang="en-US" sz="600" dirty="0">
                <a:solidFill>
                  <a:srgbClr val="FF0000"/>
                </a:solidFill>
                <a:latin typeface="Arial"/>
                <a:ea typeface="HGP創英角ｺﾞｼｯｸUB" pitchFamily="50" charset="-128"/>
                <a:cs typeface="Arial"/>
              </a:rPr>
              <a:t>(9)</a:t>
            </a:r>
          </a:p>
          <a:p>
            <a:pPr algn="ctr" defTabSz="914400" fontAlgn="base">
              <a:spcBef>
                <a:spcPts val="300"/>
              </a:spcBef>
              <a:spcAft>
                <a:spcPct val="0"/>
              </a:spcAft>
              <a:defRPr/>
            </a:pPr>
            <a:r>
              <a:rPr kumimoji="1" lang="en-US" sz="600" dirty="0">
                <a:solidFill>
                  <a:srgbClr val="FF0000"/>
                </a:solidFill>
                <a:latin typeface="Arial"/>
                <a:ea typeface="HGP創英角ｺﾞｼｯｸUB" pitchFamily="50" charset="-128"/>
                <a:cs typeface="Arial"/>
              </a:rPr>
              <a:t>(8)</a:t>
            </a:r>
          </a:p>
          <a:p>
            <a:pPr algn="ctr" defTabSz="914400" fontAlgn="base">
              <a:spcBef>
                <a:spcPts val="300"/>
              </a:spcBef>
              <a:spcAft>
                <a:spcPct val="0"/>
              </a:spcAft>
              <a:defRPr/>
            </a:pPr>
            <a:r>
              <a:rPr kumimoji="1" lang="en-US" sz="600" dirty="0">
                <a:solidFill>
                  <a:srgbClr val="FF0000"/>
                </a:solidFill>
                <a:latin typeface="Arial"/>
                <a:ea typeface="HGP創英角ｺﾞｼｯｸUB" pitchFamily="50" charset="-128"/>
                <a:cs typeface="Arial"/>
              </a:rPr>
              <a:t>(7)</a:t>
            </a:r>
          </a:p>
        </p:txBody>
      </p:sp>
      <p:sp>
        <p:nvSpPr>
          <p:cNvPr id="83" name="TextBox 109"/>
          <p:cNvSpPr txBox="1"/>
          <p:nvPr userDrawn="1"/>
        </p:nvSpPr>
        <p:spPr>
          <a:xfrm>
            <a:off x="7718181" y="4799013"/>
            <a:ext cx="696057" cy="152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5"/>
            </a:solidFill>
          </a:ln>
        </p:spPr>
        <p:txBody>
          <a:bodyPr lIns="0" tIns="0" rIns="0" bIns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600" dirty="0">
                <a:solidFill>
                  <a:srgbClr val="FF0000"/>
                </a:solidFill>
                <a:latin typeface="Arial"/>
                <a:ea typeface="HGP創英角ｺﾞｼｯｸUB" pitchFamily="50" charset="-128"/>
                <a:cs typeface="Arial"/>
              </a:rPr>
              <a:t>(5)  (1)  (3)  (4)   (6)</a:t>
            </a:r>
          </a:p>
        </p:txBody>
      </p:sp>
      <p:sp>
        <p:nvSpPr>
          <p:cNvPr id="84" name="TextBox 101"/>
          <p:cNvSpPr txBox="1"/>
          <p:nvPr userDrawn="1"/>
        </p:nvSpPr>
        <p:spPr>
          <a:xfrm>
            <a:off x="767862" y="6751639"/>
            <a:ext cx="2362200" cy="92075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600" dirty="0">
                <a:solidFill>
                  <a:srgbClr val="000000"/>
                </a:solidFill>
                <a:latin typeface="Arial"/>
                <a:ea typeface="HGP創英角ｺﾞｼｯｸUB" pitchFamily="50" charset="-128"/>
                <a:cs typeface="Arial"/>
              </a:rPr>
              <a:t>Copyright © 2012 NTT DATA Corporation</a:t>
            </a:r>
          </a:p>
        </p:txBody>
      </p:sp>
      <p:sp>
        <p:nvSpPr>
          <p:cNvPr id="85" name="TextBox 102"/>
          <p:cNvSpPr txBox="1"/>
          <p:nvPr userDrawn="1"/>
        </p:nvSpPr>
        <p:spPr>
          <a:xfrm>
            <a:off x="8852389" y="6751639"/>
            <a:ext cx="291611" cy="184666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E52F48E-3E3D-400B-95E2-CC378861A9E6}" type="slidenum">
              <a:rPr kumimoji="1" lang="en-US" sz="600">
                <a:solidFill>
                  <a:srgbClr val="000000"/>
                </a:solidFill>
                <a:latin typeface="Arial"/>
                <a:ea typeface="HGP創英角ｺﾞｼｯｸUB" pitchFamily="50" charset="-128"/>
                <a:cs typeface="Arial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sz="600" dirty="0">
              <a:solidFill>
                <a:srgbClr val="000000"/>
              </a:solidFill>
              <a:latin typeface="Arial"/>
              <a:ea typeface="HGP創英角ｺﾞｼｯｸUB" pitchFamily="50" charset="-128"/>
              <a:cs typeface="Arial"/>
            </a:endParaRPr>
          </a:p>
        </p:txBody>
      </p:sp>
      <p:pic>
        <p:nvPicPr>
          <p:cNvPr id="86" name="Picture 111" descr="NTT_logo_RGB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1" y="309563"/>
            <a:ext cx="1252904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31522" y="0"/>
            <a:ext cx="6609080" cy="731520"/>
          </a:xfrm>
          <a:prstGeom prst="rect">
            <a:avLst/>
          </a:prstGeom>
        </p:spPr>
        <p:txBody>
          <a:bodyPr lIns="182880" anchor="ctr">
            <a:normAutofit/>
          </a:bodyPr>
          <a:lstStyle>
            <a:lvl1pPr>
              <a:spcAft>
                <a:spcPts val="0"/>
              </a:spcAft>
              <a:defRPr sz="2200" b="0" i="0" baseline="0">
                <a:latin typeface="Arial"/>
                <a:cs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en-US" dirty="0"/>
          </a:p>
        </p:txBody>
      </p:sp>
      <p:sp>
        <p:nvSpPr>
          <p:cNvPr id="70" name="Text Placeholder 69"/>
          <p:cNvSpPr>
            <a:spLocks noGrp="1"/>
          </p:cNvSpPr>
          <p:nvPr>
            <p:ph type="body" sz="quarter" idx="10"/>
          </p:nvPr>
        </p:nvSpPr>
        <p:spPr>
          <a:xfrm>
            <a:off x="732720" y="5549900"/>
            <a:ext cx="6634222" cy="977900"/>
          </a:xfrm>
          <a:prstGeom prst="rect">
            <a:avLst/>
          </a:prstGeom>
        </p:spPr>
        <p:txBody>
          <a:bodyPr vert="horz"/>
          <a:lstStyle>
            <a:lvl1pPr>
              <a:buFont typeface="Lucida Grande"/>
              <a:buChar char="-"/>
              <a:defRPr sz="900" baseline="0"/>
            </a:lvl1pPr>
            <a:lvl2pPr>
              <a:buFont typeface="Lucida Grande"/>
              <a:buChar char="-"/>
              <a:defRPr sz="900"/>
            </a:lvl2pPr>
            <a:lvl3pPr>
              <a:buFont typeface="Lucida Grande"/>
              <a:buChar char="-"/>
              <a:defRPr sz="900"/>
            </a:lvl3pPr>
            <a:lvl4pPr>
              <a:buFont typeface="Lucida Grande"/>
              <a:buChar char="-"/>
              <a:defRPr sz="900"/>
            </a:lvl4pPr>
            <a:lvl5pPr>
              <a:buFont typeface="Lucida Grande"/>
              <a:buChar char="-"/>
              <a:defRPr sz="900"/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126865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/>
          <p:nvPr userDrawn="1"/>
        </p:nvSpPr>
        <p:spPr>
          <a:xfrm>
            <a:off x="0" y="0"/>
            <a:ext cx="2542443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 dirty="0">
              <a:solidFill>
                <a:srgbClr val="FFFFFF"/>
              </a:solidFill>
            </a:endParaRPr>
          </a:p>
        </p:txBody>
      </p:sp>
      <p:pic>
        <p:nvPicPr>
          <p:cNvPr id="4" name="Picture 7" descr="NTT_Brand_Slid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57414"/>
            <a:ext cx="2542443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5"/>
          <p:cNvSpPr txBox="1"/>
          <p:nvPr userDrawn="1"/>
        </p:nvSpPr>
        <p:spPr>
          <a:xfrm>
            <a:off x="3810000" y="6751639"/>
            <a:ext cx="5309089" cy="920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600" dirty="0">
                <a:solidFill>
                  <a:srgbClr val="000000"/>
                </a:solidFill>
                <a:latin typeface="Arial"/>
                <a:ea typeface="HGP創英角ｺﾞｼｯｸUB" pitchFamily="50" charset="-128"/>
                <a:cs typeface="Arial"/>
              </a:rPr>
              <a:t>This document contains confidential Company information. Do not disclose it to third parties without permission from the Company.</a:t>
            </a:r>
          </a:p>
        </p:txBody>
      </p:sp>
      <p:sp>
        <p:nvSpPr>
          <p:cNvPr id="6" name="TextBox 12"/>
          <p:cNvSpPr txBox="1"/>
          <p:nvPr userDrawn="1"/>
        </p:nvSpPr>
        <p:spPr>
          <a:xfrm>
            <a:off x="0" y="6751639"/>
            <a:ext cx="2362200" cy="92075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600" dirty="0">
                <a:solidFill>
                  <a:srgbClr val="000000"/>
                </a:solidFill>
                <a:latin typeface="Arial"/>
                <a:ea typeface="HGP創英角ｺﾞｼｯｸUB" pitchFamily="50" charset="-128"/>
                <a:cs typeface="Arial"/>
              </a:rPr>
              <a:t>Copyright © 2012 NTT DATA Corporation</a:t>
            </a:r>
          </a:p>
        </p:txBody>
      </p:sp>
      <p:pic>
        <p:nvPicPr>
          <p:cNvPr id="8" name="Picture 9" descr="NTT_BrandMessage_Lockup_Aligned_Right_RGB_111129_jal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1159" y="2795589"/>
            <a:ext cx="4872403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8"/>
          <p:cNvSpPr>
            <a:spLocks noGrp="1"/>
          </p:cNvSpPr>
          <p:nvPr>
            <p:ph sz="quarter" idx="17"/>
          </p:nvPr>
        </p:nvSpPr>
        <p:spPr>
          <a:xfrm>
            <a:off x="5886450" y="6457954"/>
            <a:ext cx="3232150" cy="254569"/>
          </a:xfrm>
          <a:prstGeom prst="rect">
            <a:avLst/>
          </a:prstGeom>
        </p:spPr>
        <p:txBody>
          <a:bodyPr vert="horz"/>
          <a:lstStyle>
            <a:lvl1pPr algn="r">
              <a:buNone/>
              <a:defRPr sz="900" baseline="0">
                <a:solidFill>
                  <a:schemeClr val="tx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29550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64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gray">
          <a:xfrm>
            <a:off x="0" y="0"/>
            <a:ext cx="7498079" cy="7315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9" name="Picture 28" descr="NTT_Title_and_Conten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731520" cy="73152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 bwMode="gray">
          <a:xfrm>
            <a:off x="0" y="6731877"/>
            <a:ext cx="9144001" cy="132052"/>
            <a:chOff x="0" y="6731877"/>
            <a:chExt cx="9144001" cy="132052"/>
          </a:xfrm>
        </p:grpSpPr>
        <p:sp>
          <p:nvSpPr>
            <p:cNvPr id="17" name="Rectangle 16"/>
            <p:cNvSpPr/>
            <p:nvPr userDrawn="1"/>
          </p:nvSpPr>
          <p:spPr bwMode="gray">
            <a:xfrm>
              <a:off x="0" y="6731877"/>
              <a:ext cx="9144001" cy="13205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21" name="Group 103"/>
            <p:cNvGrpSpPr/>
            <p:nvPr userDrawn="1"/>
          </p:nvGrpSpPr>
          <p:grpSpPr bwMode="gray">
            <a:xfrm>
              <a:off x="0" y="6731877"/>
              <a:ext cx="735013" cy="132052"/>
              <a:chOff x="0" y="6296155"/>
              <a:chExt cx="735013" cy="132052"/>
            </a:xfrm>
          </p:grpSpPr>
          <p:sp>
            <p:nvSpPr>
              <p:cNvPr id="22" name="Rectangle 21"/>
              <p:cNvSpPr/>
              <p:nvPr userDrawn="1"/>
            </p:nvSpPr>
            <p:spPr bwMode="gray">
              <a:xfrm>
                <a:off x="612511" y="6296155"/>
                <a:ext cx="122502" cy="1320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Rectangle 22"/>
              <p:cNvSpPr/>
              <p:nvPr userDrawn="1"/>
            </p:nvSpPr>
            <p:spPr bwMode="gray">
              <a:xfrm>
                <a:off x="490009" y="6296155"/>
                <a:ext cx="122502" cy="132052"/>
              </a:xfrm>
              <a:prstGeom prst="rect">
                <a:avLst/>
              </a:prstGeom>
              <a:solidFill>
                <a:srgbClr val="C9695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Rectangle 23"/>
              <p:cNvSpPr/>
              <p:nvPr userDrawn="1"/>
            </p:nvSpPr>
            <p:spPr bwMode="gray">
              <a:xfrm>
                <a:off x="367507" y="6296155"/>
                <a:ext cx="122502" cy="13205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Rectangle 24"/>
              <p:cNvSpPr/>
              <p:nvPr userDrawn="1"/>
            </p:nvSpPr>
            <p:spPr bwMode="gray">
              <a:xfrm>
                <a:off x="245004" y="6296155"/>
                <a:ext cx="122502" cy="13205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ectangle 25"/>
              <p:cNvSpPr/>
              <p:nvPr userDrawn="1"/>
            </p:nvSpPr>
            <p:spPr bwMode="gray">
              <a:xfrm>
                <a:off x="122502" y="6296155"/>
                <a:ext cx="122502" cy="132052"/>
              </a:xfrm>
              <a:prstGeom prst="rect">
                <a:avLst/>
              </a:prstGeom>
              <a:solidFill>
                <a:srgbClr val="6F779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Rectangle 26"/>
              <p:cNvSpPr/>
              <p:nvPr userDrawn="1"/>
            </p:nvSpPr>
            <p:spPr bwMode="gray">
              <a:xfrm>
                <a:off x="0" y="6296155"/>
                <a:ext cx="122502" cy="132052"/>
              </a:xfrm>
              <a:prstGeom prst="rect">
                <a:avLst/>
              </a:prstGeom>
              <a:solidFill>
                <a:srgbClr val="3F497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altLang="en-US" kern="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731593" y="1402638"/>
            <a:ext cx="8073565" cy="4525963"/>
          </a:xfrm>
          <a:prstGeom prst="rect">
            <a:avLst/>
          </a:prstGeom>
        </p:spPr>
        <p:txBody>
          <a:bodyPr lIns="182880"/>
          <a:lstStyle>
            <a:lvl1pPr marL="169863" indent="-169863">
              <a:buNone/>
              <a:defRPr sz="1800" baseline="0"/>
            </a:lvl1pPr>
            <a:lvl2pPr marL="739775" indent="-282575">
              <a:defRPr/>
            </a:lvl2pPr>
            <a:lvl3pPr marL="1090613" indent="-176213">
              <a:defRPr/>
            </a:lvl3pPr>
            <a:lvl4pPr marL="1544638" indent="-173038">
              <a:defRPr/>
            </a:lvl4pPr>
            <a:lvl5pPr marL="2000250" indent="-171450">
              <a:defRPr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7498079" y="0"/>
            <a:ext cx="1645920" cy="731520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 bwMode="gray">
          <a:xfrm>
            <a:off x="768173" y="6751087"/>
            <a:ext cx="2362200" cy="9233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© 2015 NTT DATA, Inc.</a:t>
            </a:r>
          </a:p>
        </p:txBody>
      </p:sp>
      <p:sp>
        <p:nvSpPr>
          <p:cNvPr id="19" name="TextBox 18"/>
          <p:cNvSpPr txBox="1"/>
          <p:nvPr userDrawn="1"/>
        </p:nvSpPr>
        <p:spPr bwMode="gray">
          <a:xfrm>
            <a:off x="8852076" y="6751087"/>
            <a:ext cx="291923" cy="9233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fld id="{B81353C4-87EF-784D-9B49-76D7931112DF}" type="slidenum">
              <a:rPr lang="en-US" sz="600" smtClean="0">
                <a:solidFill>
                  <a:srgbClr val="000000"/>
                </a:solidFill>
                <a:cs typeface="Arial"/>
              </a:rPr>
              <a:pPr/>
              <a:t>‹#›</a:t>
            </a:fld>
            <a:endParaRPr lang="en-US" sz="60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31" name="Picture 30" descr="NTT_logo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696200" y="309562"/>
            <a:ext cx="1252728" cy="183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912" y="0"/>
            <a:ext cx="8229600" cy="724277"/>
          </a:xfrm>
          <a:prstGeom prst="rect">
            <a:avLst/>
          </a:prstGeom>
        </p:spPr>
        <p:txBody>
          <a:bodyPr anchor="ctr"/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199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gray">
          <a:xfrm>
            <a:off x="2529879" y="4739"/>
            <a:ext cx="6614121" cy="29503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1" name="Picture 20" descr="NTT_Title_Slide_w_Im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2919350"/>
            <a:ext cx="2542032" cy="2542032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gray">
          <a:xfrm>
            <a:off x="2528889" y="2919350"/>
            <a:ext cx="6615112" cy="12739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43597" y="3161530"/>
            <a:ext cx="6127221" cy="995164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algn="l">
              <a:spcAft>
                <a:spcPts val="0"/>
              </a:spcAft>
              <a:defRPr sz="2200" b="0" i="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Input title in 1 or 2 lines.</a:t>
            </a:r>
            <a:br>
              <a:rPr lang="en-US" dirty="0" smtClean="0"/>
            </a:br>
            <a:r>
              <a:rPr lang="en-US" dirty="0" smtClean="0"/>
              <a:t>(Decrease font size for long titles.)</a:t>
            </a:r>
            <a:endParaRPr lang="en-US" dirty="0"/>
          </a:p>
        </p:txBody>
      </p:sp>
      <p:sp>
        <p:nvSpPr>
          <p:cNvPr id="26" name="Rectangle 25"/>
          <p:cNvSpPr/>
          <p:nvPr userDrawn="1"/>
        </p:nvSpPr>
        <p:spPr bwMode="gray">
          <a:xfrm>
            <a:off x="2528890" y="4188444"/>
            <a:ext cx="6615110" cy="1271016"/>
          </a:xfrm>
          <a:prstGeom prst="rect">
            <a:avLst/>
          </a:prstGeom>
          <a:solidFill>
            <a:srgbClr val="C2CEE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 alt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27" name="Text Placeholder 2"/>
          <p:cNvSpPr>
            <a:spLocks noGrp="1"/>
          </p:cNvSpPr>
          <p:nvPr>
            <p:ph type="body" idx="13" hasCustomPrompt="1"/>
          </p:nvPr>
        </p:nvSpPr>
        <p:spPr bwMode="gray">
          <a:xfrm>
            <a:off x="2743597" y="4385865"/>
            <a:ext cx="6127221" cy="10418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MM/DD/YYYY</a:t>
            </a:r>
          </a:p>
          <a:p>
            <a:pPr lvl="0"/>
            <a:r>
              <a:rPr lang="en-US" dirty="0" smtClean="0"/>
              <a:t>NTT DATA Corporation</a:t>
            </a:r>
          </a:p>
          <a:p>
            <a:pPr lvl="0"/>
            <a:r>
              <a:rPr lang="en-US" dirty="0" smtClean="0"/>
              <a:t>XXXXXXXXXXXX</a:t>
            </a:r>
          </a:p>
        </p:txBody>
      </p:sp>
      <p:pic>
        <p:nvPicPr>
          <p:cNvPr id="23" name="Picture 22" descr="NTT_logo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000875" y="6119812"/>
            <a:ext cx="1691640" cy="248022"/>
          </a:xfrm>
          <a:prstGeom prst="rect">
            <a:avLst/>
          </a:prstGeom>
        </p:spPr>
      </p:pic>
      <p:sp>
        <p:nvSpPr>
          <p:cNvPr id="24" name="Content Placeholder 23"/>
          <p:cNvSpPr>
            <a:spLocks noGrp="1"/>
          </p:cNvSpPr>
          <p:nvPr>
            <p:ph sz="quarter" idx="15" hasCustomPrompt="1"/>
          </p:nvPr>
        </p:nvSpPr>
        <p:spPr bwMode="gray">
          <a:xfrm>
            <a:off x="7379800" y="88731"/>
            <a:ext cx="1676400" cy="54610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900" baseline="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dirty="0" smtClean="0"/>
              <a:t>Information type: XXXXXXX</a:t>
            </a:r>
          </a:p>
          <a:p>
            <a:pPr lvl="0"/>
            <a:r>
              <a:rPr lang="en-US" dirty="0" smtClean="0"/>
              <a:t>Company: XXXXXXXXXXX</a:t>
            </a:r>
          </a:p>
          <a:p>
            <a:pPr lvl="0"/>
            <a:r>
              <a:rPr lang="en-US" dirty="0" smtClean="0"/>
              <a:t>Information owner: XXXXXX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7" hasCustomPrompt="1"/>
          </p:nvPr>
        </p:nvSpPr>
        <p:spPr bwMode="gray">
          <a:xfrm>
            <a:off x="5824050" y="652229"/>
            <a:ext cx="3232150" cy="431969"/>
          </a:xfrm>
          <a:prstGeom prst="rect">
            <a:avLst/>
          </a:prstGeom>
        </p:spPr>
        <p:txBody>
          <a:bodyPr vert="horz"/>
          <a:lstStyle>
            <a:lvl1pPr>
              <a:buNone/>
              <a:defRPr sz="900" baseline="0">
                <a:solidFill>
                  <a:srgbClr val="FF0000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(Delete the information classification label for external use.</a:t>
            </a:r>
          </a:p>
          <a:p>
            <a:pPr lvl="0"/>
            <a:r>
              <a:rPr lang="en-US" dirty="0" smtClean="0"/>
              <a:t>Display notations such as “</a:t>
            </a:r>
            <a:r>
              <a:rPr lang="en-US" sz="900" dirty="0" smtClean="0">
                <a:solidFill>
                  <a:srgbClr val="FF0000"/>
                </a:solidFill>
              </a:rPr>
              <a:t>Confidential”,</a:t>
            </a:r>
            <a:r>
              <a:rPr lang="en-US" sz="900" baseline="0" dirty="0" smtClean="0">
                <a:solidFill>
                  <a:srgbClr val="FF0000"/>
                </a:solidFill>
              </a:rPr>
              <a:t> if necessary.)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 bwMode="gray">
          <a:xfrm>
            <a:off x="-254" y="6751087"/>
            <a:ext cx="2362200" cy="9233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600" dirty="0" smtClean="0">
                <a:solidFill>
                  <a:srgbClr val="000000"/>
                </a:solidFill>
                <a:cs typeface="Arial"/>
              </a:rPr>
              <a:t>© 2013 NTT DATA, Inc.</a:t>
            </a:r>
            <a:endParaRPr lang="en-US" sz="60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30431" y="-11288"/>
            <a:ext cx="6619908" cy="292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735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7498079" y="0"/>
            <a:ext cx="1645920" cy="731520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0" name="Picture 29" descr="NTT_logo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696200" y="309562"/>
            <a:ext cx="1252728" cy="18367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 bwMode="gray">
          <a:xfrm>
            <a:off x="1" y="0"/>
            <a:ext cx="7498078" cy="7315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" name="Picture 19" descr="NTT_Title_Slide_w_Imag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731520" cy="731520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 bwMode="gray">
          <a:xfrm>
            <a:off x="0" y="6731877"/>
            <a:ext cx="9144001" cy="132052"/>
            <a:chOff x="0" y="6731877"/>
            <a:chExt cx="9144001" cy="132052"/>
          </a:xfrm>
        </p:grpSpPr>
        <p:sp>
          <p:nvSpPr>
            <p:cNvPr id="18" name="Rectangle 17"/>
            <p:cNvSpPr/>
            <p:nvPr userDrawn="1"/>
          </p:nvSpPr>
          <p:spPr bwMode="gray">
            <a:xfrm>
              <a:off x="0" y="6731877"/>
              <a:ext cx="9144001" cy="13205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21" name="Group 103"/>
            <p:cNvGrpSpPr/>
            <p:nvPr userDrawn="1"/>
          </p:nvGrpSpPr>
          <p:grpSpPr bwMode="gray">
            <a:xfrm>
              <a:off x="0" y="6731877"/>
              <a:ext cx="735013" cy="132052"/>
              <a:chOff x="0" y="6296155"/>
              <a:chExt cx="735013" cy="132052"/>
            </a:xfrm>
          </p:grpSpPr>
          <p:sp>
            <p:nvSpPr>
              <p:cNvPr id="22" name="Rectangle 21"/>
              <p:cNvSpPr/>
              <p:nvPr userDrawn="1"/>
            </p:nvSpPr>
            <p:spPr bwMode="gray">
              <a:xfrm>
                <a:off x="612511" y="6296155"/>
                <a:ext cx="122502" cy="1320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Rectangle 22"/>
              <p:cNvSpPr/>
              <p:nvPr userDrawn="1"/>
            </p:nvSpPr>
            <p:spPr bwMode="gray">
              <a:xfrm>
                <a:off x="490009" y="6296155"/>
                <a:ext cx="122502" cy="132052"/>
              </a:xfrm>
              <a:prstGeom prst="rect">
                <a:avLst/>
              </a:prstGeom>
              <a:solidFill>
                <a:srgbClr val="C9695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Rectangle 23"/>
              <p:cNvSpPr/>
              <p:nvPr userDrawn="1"/>
            </p:nvSpPr>
            <p:spPr bwMode="gray">
              <a:xfrm>
                <a:off x="367507" y="6296155"/>
                <a:ext cx="122502" cy="13205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Rectangle 24"/>
              <p:cNvSpPr/>
              <p:nvPr userDrawn="1"/>
            </p:nvSpPr>
            <p:spPr bwMode="gray">
              <a:xfrm>
                <a:off x="245004" y="6296155"/>
                <a:ext cx="122502" cy="13205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ectangle 25"/>
              <p:cNvSpPr/>
              <p:nvPr userDrawn="1"/>
            </p:nvSpPr>
            <p:spPr bwMode="gray">
              <a:xfrm>
                <a:off x="122502" y="6296155"/>
                <a:ext cx="122502" cy="132052"/>
              </a:xfrm>
              <a:prstGeom prst="rect">
                <a:avLst/>
              </a:prstGeom>
              <a:solidFill>
                <a:srgbClr val="6F779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Rectangle 26"/>
              <p:cNvSpPr/>
              <p:nvPr userDrawn="1"/>
            </p:nvSpPr>
            <p:spPr bwMode="gray">
              <a:xfrm>
                <a:off x="0" y="6296155"/>
                <a:ext cx="122502" cy="132052"/>
              </a:xfrm>
              <a:prstGeom prst="rect">
                <a:avLst/>
              </a:prstGeom>
              <a:solidFill>
                <a:srgbClr val="3F497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altLang="en-US" kern="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731593" y="1402638"/>
            <a:ext cx="8073565" cy="4525963"/>
          </a:xfrm>
          <a:prstGeom prst="rect">
            <a:avLst/>
          </a:prstGeom>
        </p:spPr>
        <p:txBody>
          <a:bodyPr lIns="182880">
            <a:norm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lain"/>
              <a:tabLst/>
              <a:defRPr sz="2000"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 smtClean="0"/>
              <a:t>XXXXXXXXXX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AutoNum type="arabicPlain"/>
              <a:tabLst/>
              <a:defRPr/>
            </a:pPr>
            <a:r>
              <a:rPr lang="en-US" dirty="0" smtClean="0"/>
              <a:t>XXXXXXXXXX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AutoNum type="arabicPlain"/>
              <a:tabLst/>
              <a:defRPr/>
            </a:pPr>
            <a:r>
              <a:rPr lang="en-US" dirty="0" smtClean="0"/>
              <a:t>XXXXXXXXXX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AutoNum type="arabicPlain"/>
              <a:tabLst/>
              <a:defRPr/>
            </a:pPr>
            <a:r>
              <a:rPr lang="en-US" dirty="0" smtClean="0"/>
              <a:t>XXXXXXXXXX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AutoNum type="arabicPlain"/>
              <a:tabLst/>
              <a:defRPr/>
            </a:pPr>
            <a:r>
              <a:rPr lang="en-US" dirty="0" smtClean="0"/>
              <a:t>XXXXXXXXXX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AutoNum type="arabicPlain"/>
              <a:tabLst/>
              <a:defRPr/>
            </a:pPr>
            <a:r>
              <a:rPr lang="en-US" dirty="0" smtClean="0"/>
              <a:t>XXXXXXXXXX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AutoNum type="arabicPlain"/>
              <a:tabLst/>
              <a:defRPr/>
            </a:pPr>
            <a:r>
              <a:rPr lang="en-US" dirty="0" smtClean="0"/>
              <a:t>XXXXXXXXXX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AutoNum type="arabicPlain"/>
              <a:tabLst/>
              <a:defRPr/>
            </a:pPr>
            <a:r>
              <a:rPr lang="en-US" dirty="0" smtClean="0"/>
              <a:t>XXXXXXXXXX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AutoNum type="arabicPlain"/>
              <a:tabLst/>
              <a:defRPr/>
            </a:pPr>
            <a:r>
              <a:rPr lang="en-US" dirty="0" smtClean="0"/>
              <a:t>XXXXXXXXXX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AutoNum type="arabicPlain"/>
              <a:tabLst/>
              <a:defRPr/>
            </a:pPr>
            <a:r>
              <a:rPr lang="en-US" dirty="0" smtClean="0"/>
              <a:t>XXXXXXXXXX</a:t>
            </a:r>
          </a:p>
          <a:p>
            <a:pPr lvl="0"/>
            <a:endParaRPr lang="en-US" dirty="0" smtClean="0"/>
          </a:p>
        </p:txBody>
      </p:sp>
      <p:sp>
        <p:nvSpPr>
          <p:cNvPr id="13" name="TextBox 12"/>
          <p:cNvSpPr txBox="1"/>
          <p:nvPr userDrawn="1"/>
        </p:nvSpPr>
        <p:spPr bwMode="gray">
          <a:xfrm>
            <a:off x="768173" y="6751087"/>
            <a:ext cx="2362200" cy="9233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© 2013 NTT DATA, Inc.</a:t>
            </a:r>
          </a:p>
        </p:txBody>
      </p:sp>
      <p:sp>
        <p:nvSpPr>
          <p:cNvPr id="17" name="TextBox 16"/>
          <p:cNvSpPr txBox="1"/>
          <p:nvPr userDrawn="1"/>
        </p:nvSpPr>
        <p:spPr bwMode="gray">
          <a:xfrm>
            <a:off x="8852076" y="6751087"/>
            <a:ext cx="291923" cy="9233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fld id="{B81353C4-87EF-784D-9B49-76D7931112DF}" type="slidenum">
              <a:rPr lang="en-US" sz="600" smtClean="0">
                <a:solidFill>
                  <a:srgbClr val="000000"/>
                </a:solidFill>
                <a:cs typeface="Arial"/>
              </a:rPr>
              <a:pPr/>
              <a:t>‹#›</a:t>
            </a:fld>
            <a:endParaRPr lang="en-US" sz="6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746912" y="0"/>
            <a:ext cx="8229600" cy="724277"/>
          </a:xfrm>
          <a:prstGeom prst="rect">
            <a:avLst/>
          </a:prstGeom>
        </p:spPr>
        <p:txBody>
          <a:bodyPr anchor="ctr"/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482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TT_Section_Divid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1752600"/>
            <a:ext cx="1527048" cy="152704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gray">
          <a:xfrm>
            <a:off x="-2" y="6731877"/>
            <a:ext cx="9144001" cy="1280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 bwMode="gray">
          <a:xfrm>
            <a:off x="8852076" y="6751087"/>
            <a:ext cx="291923" cy="9233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fld id="{B81353C4-87EF-784D-9B49-76D7931112DF}" type="slidenum">
              <a:rPr lang="en-US" sz="600" smtClean="0">
                <a:solidFill>
                  <a:srgbClr val="000000"/>
                </a:solidFill>
                <a:cs typeface="Arial"/>
              </a:rPr>
              <a:pPr/>
              <a:t>‹#›</a:t>
            </a:fld>
            <a:endParaRPr lang="en-US" sz="6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5" name="TextBox 14"/>
          <p:cNvSpPr txBox="1"/>
          <p:nvPr userDrawn="1"/>
        </p:nvSpPr>
        <p:spPr bwMode="gray">
          <a:xfrm>
            <a:off x="-254" y="6751087"/>
            <a:ext cx="2362200" cy="9233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© 2013 NTT DATA, Inc.</a:t>
            </a:r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1521026" y="1753341"/>
            <a:ext cx="7622973" cy="7651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 alt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1521798" y="2518516"/>
            <a:ext cx="7622201" cy="76150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 bwMode="gray">
          <a:xfrm>
            <a:off x="1651001" y="1770407"/>
            <a:ext cx="7219818" cy="72920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ja-JP" sz="2200" smtClean="0"/>
              <a:t>Click to edit Master title style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45169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NTT_Title_Slide_w_Im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19350"/>
            <a:ext cx="2542032" cy="2542032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2528890" y="4182094"/>
            <a:ext cx="6615110" cy="1280493"/>
          </a:xfrm>
          <a:prstGeom prst="rect">
            <a:avLst/>
          </a:prstGeom>
          <a:solidFill>
            <a:srgbClr val="C2CEE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528889" y="2914651"/>
            <a:ext cx="6615112" cy="12739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NTT_logo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875" y="6119812"/>
            <a:ext cx="1691640" cy="248022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743597" y="4379515"/>
            <a:ext cx="6127221" cy="10418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MM/DD/YYYY</a:t>
            </a:r>
          </a:p>
          <a:p>
            <a:pPr lvl="0"/>
            <a:r>
              <a:rPr lang="en-US" dirty="0" smtClean="0"/>
              <a:t>NTT DATA Corporation</a:t>
            </a:r>
          </a:p>
          <a:p>
            <a:pPr lvl="0"/>
            <a:r>
              <a:rPr lang="en-US" dirty="0" smtClean="0"/>
              <a:t>XXXXXXXXXXXX</a:t>
            </a:r>
          </a:p>
        </p:txBody>
      </p:sp>
      <p:pic>
        <p:nvPicPr>
          <p:cNvPr id="16" name="Picture 15" descr="NTT_ppt_title_image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33650" y="0"/>
            <a:ext cx="6611263" cy="2917174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743597" y="3161530"/>
            <a:ext cx="6127221" cy="995164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algn="l">
              <a:spcAft>
                <a:spcPts val="0"/>
              </a:spcAft>
              <a:defRPr sz="2200" b="0" i="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Input title in 1 or 2 lines.</a:t>
            </a:r>
            <a:br>
              <a:rPr lang="en-US" dirty="0" smtClean="0"/>
            </a:br>
            <a:r>
              <a:rPr lang="en-US" dirty="0" smtClean="0"/>
              <a:t>(Decrease font size for long titles.)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010833" y="1892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-254" y="6761693"/>
            <a:ext cx="1348446" cy="92333"/>
          </a:xfrm>
          <a:prstGeom prst="rect">
            <a:avLst/>
          </a:prstGeom>
          <a:noFill/>
        </p:spPr>
        <p:txBody>
          <a:bodyPr wrap="none" tIns="0" bIns="0" rtlCol="0" anchor="b" anchorCtr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latin typeface="Arial"/>
                <a:cs typeface="Arial"/>
              </a:rPr>
              <a:t>Copyright © 2013</a:t>
            </a:r>
            <a:r>
              <a:rPr lang="en-US" sz="600" baseline="0" dirty="0" smtClean="0">
                <a:latin typeface="Arial"/>
                <a:cs typeface="Arial"/>
              </a:rPr>
              <a:t> NTT DATA, Inc.</a:t>
            </a:r>
            <a:endParaRPr lang="en-US" sz="600" dirty="0">
              <a:latin typeface="Arial"/>
              <a:cs typeface="Arial"/>
            </a:endParaRPr>
          </a:p>
        </p:txBody>
      </p:sp>
      <p:sp>
        <p:nvSpPr>
          <p:cNvPr id="27" name="Content Placeholder 23"/>
          <p:cNvSpPr>
            <a:spLocks noGrp="1"/>
          </p:cNvSpPr>
          <p:nvPr>
            <p:ph sz="quarter" idx="15" hasCustomPrompt="1"/>
          </p:nvPr>
        </p:nvSpPr>
        <p:spPr>
          <a:xfrm>
            <a:off x="7379800" y="88731"/>
            <a:ext cx="1676400" cy="54610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900" baseline="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dirty="0" smtClean="0"/>
              <a:t>Information type: XXXXXXX</a:t>
            </a:r>
          </a:p>
          <a:p>
            <a:pPr lvl="0"/>
            <a:r>
              <a:rPr lang="en-US" dirty="0" smtClean="0"/>
              <a:t>Company: XXXXXXXXXXX</a:t>
            </a:r>
          </a:p>
          <a:p>
            <a:pPr lvl="0"/>
            <a:r>
              <a:rPr lang="en-US" dirty="0" smtClean="0"/>
              <a:t>Information owner: XXXXXX</a:t>
            </a:r>
          </a:p>
        </p:txBody>
      </p:sp>
      <p:sp>
        <p:nvSpPr>
          <p:cNvPr id="28" name="Content Placeholder 28"/>
          <p:cNvSpPr>
            <a:spLocks noGrp="1"/>
          </p:cNvSpPr>
          <p:nvPr>
            <p:ph sz="quarter" idx="17" hasCustomPrompt="1"/>
          </p:nvPr>
        </p:nvSpPr>
        <p:spPr>
          <a:xfrm>
            <a:off x="5824050" y="652229"/>
            <a:ext cx="3232150" cy="431969"/>
          </a:xfrm>
          <a:prstGeom prst="rect">
            <a:avLst/>
          </a:prstGeom>
        </p:spPr>
        <p:txBody>
          <a:bodyPr vert="horz"/>
          <a:lstStyle>
            <a:lvl1pPr>
              <a:buNone/>
              <a:defRPr sz="900" baseline="0">
                <a:solidFill>
                  <a:srgbClr val="FF0000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(Delete the information classification label for external use.</a:t>
            </a:r>
          </a:p>
          <a:p>
            <a:pPr lvl="0"/>
            <a:r>
              <a:rPr lang="en-US" dirty="0" smtClean="0"/>
              <a:t>Display notations such as “</a:t>
            </a:r>
            <a:r>
              <a:rPr lang="en-US" sz="900" dirty="0" smtClean="0">
                <a:solidFill>
                  <a:srgbClr val="FF0000"/>
                </a:solidFill>
              </a:rPr>
              <a:t>Confidential”,</a:t>
            </a:r>
            <a:r>
              <a:rPr lang="en-US" sz="900" baseline="0" dirty="0" smtClean="0">
                <a:solidFill>
                  <a:srgbClr val="FF0000"/>
                </a:solidFill>
              </a:rPr>
              <a:t> if necessary.)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241698" y="217091"/>
            <a:ext cx="2120248" cy="10418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Client name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gray">
          <a:xfrm>
            <a:off x="0" y="0"/>
            <a:ext cx="7498079" cy="7315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9" name="Picture 28" descr="NTT_Title_and_Conten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731520" cy="73152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 bwMode="gray">
          <a:xfrm>
            <a:off x="0" y="6731877"/>
            <a:ext cx="9144001" cy="132052"/>
            <a:chOff x="0" y="6731877"/>
            <a:chExt cx="9144001" cy="132052"/>
          </a:xfrm>
        </p:grpSpPr>
        <p:sp>
          <p:nvSpPr>
            <p:cNvPr id="17" name="Rectangle 16"/>
            <p:cNvSpPr/>
            <p:nvPr userDrawn="1"/>
          </p:nvSpPr>
          <p:spPr bwMode="gray">
            <a:xfrm>
              <a:off x="0" y="6731877"/>
              <a:ext cx="9144001" cy="13205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21" name="Group 103"/>
            <p:cNvGrpSpPr/>
            <p:nvPr userDrawn="1"/>
          </p:nvGrpSpPr>
          <p:grpSpPr bwMode="gray">
            <a:xfrm>
              <a:off x="0" y="6731877"/>
              <a:ext cx="735013" cy="132052"/>
              <a:chOff x="0" y="6296155"/>
              <a:chExt cx="735013" cy="132052"/>
            </a:xfrm>
          </p:grpSpPr>
          <p:sp>
            <p:nvSpPr>
              <p:cNvPr id="22" name="Rectangle 21"/>
              <p:cNvSpPr/>
              <p:nvPr userDrawn="1"/>
            </p:nvSpPr>
            <p:spPr bwMode="gray">
              <a:xfrm>
                <a:off x="612511" y="6296155"/>
                <a:ext cx="122502" cy="1320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Rectangle 22"/>
              <p:cNvSpPr/>
              <p:nvPr userDrawn="1"/>
            </p:nvSpPr>
            <p:spPr bwMode="gray">
              <a:xfrm>
                <a:off x="490009" y="6296155"/>
                <a:ext cx="122502" cy="132052"/>
              </a:xfrm>
              <a:prstGeom prst="rect">
                <a:avLst/>
              </a:prstGeom>
              <a:solidFill>
                <a:srgbClr val="C9695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Rectangle 23"/>
              <p:cNvSpPr/>
              <p:nvPr userDrawn="1"/>
            </p:nvSpPr>
            <p:spPr bwMode="gray">
              <a:xfrm>
                <a:off x="367507" y="6296155"/>
                <a:ext cx="122502" cy="13205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Rectangle 24"/>
              <p:cNvSpPr/>
              <p:nvPr userDrawn="1"/>
            </p:nvSpPr>
            <p:spPr bwMode="gray">
              <a:xfrm>
                <a:off x="245004" y="6296155"/>
                <a:ext cx="122502" cy="13205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ectangle 25"/>
              <p:cNvSpPr/>
              <p:nvPr userDrawn="1"/>
            </p:nvSpPr>
            <p:spPr bwMode="gray">
              <a:xfrm>
                <a:off x="122502" y="6296155"/>
                <a:ext cx="122502" cy="132052"/>
              </a:xfrm>
              <a:prstGeom prst="rect">
                <a:avLst/>
              </a:prstGeom>
              <a:solidFill>
                <a:srgbClr val="6F779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Rectangle 26"/>
              <p:cNvSpPr/>
              <p:nvPr userDrawn="1"/>
            </p:nvSpPr>
            <p:spPr bwMode="gray">
              <a:xfrm>
                <a:off x="0" y="6296155"/>
                <a:ext cx="122502" cy="132052"/>
              </a:xfrm>
              <a:prstGeom prst="rect">
                <a:avLst/>
              </a:prstGeom>
              <a:solidFill>
                <a:srgbClr val="3F497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altLang="en-US" kern="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731593" y="1402638"/>
            <a:ext cx="8073565" cy="4525963"/>
          </a:xfrm>
          <a:prstGeom prst="rect">
            <a:avLst/>
          </a:prstGeom>
        </p:spPr>
        <p:txBody>
          <a:bodyPr lIns="182880"/>
          <a:lstStyle>
            <a:lvl1pPr marL="169863" indent="-169863">
              <a:buNone/>
              <a:defRPr sz="1800" baseline="0"/>
            </a:lvl1pPr>
            <a:lvl2pPr marL="739775" indent="-282575">
              <a:defRPr/>
            </a:lvl2pPr>
            <a:lvl3pPr marL="1090613" indent="-176213">
              <a:defRPr/>
            </a:lvl3pPr>
            <a:lvl4pPr marL="1544638" indent="-173038">
              <a:defRPr/>
            </a:lvl4pPr>
            <a:lvl5pPr marL="2000250" indent="-171450">
              <a:defRPr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7498079" y="0"/>
            <a:ext cx="1645920" cy="731520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 bwMode="gray">
          <a:xfrm>
            <a:off x="768173" y="6751087"/>
            <a:ext cx="2362200" cy="9233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© 2015 NTT DATA, Inc.</a:t>
            </a:r>
          </a:p>
        </p:txBody>
      </p:sp>
      <p:sp>
        <p:nvSpPr>
          <p:cNvPr id="19" name="TextBox 18"/>
          <p:cNvSpPr txBox="1"/>
          <p:nvPr userDrawn="1"/>
        </p:nvSpPr>
        <p:spPr bwMode="gray">
          <a:xfrm>
            <a:off x="8852076" y="6751087"/>
            <a:ext cx="291923" cy="9233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fld id="{B81353C4-87EF-784D-9B49-76D7931112DF}" type="slidenum">
              <a:rPr lang="en-US" sz="600" smtClean="0">
                <a:solidFill>
                  <a:srgbClr val="000000"/>
                </a:solidFill>
                <a:cs typeface="Arial"/>
              </a:rPr>
              <a:pPr/>
              <a:t>‹#›</a:t>
            </a:fld>
            <a:endParaRPr lang="en-US" sz="6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912" y="0"/>
            <a:ext cx="8229600" cy="724277"/>
          </a:xfrm>
          <a:prstGeom prst="rect">
            <a:avLst/>
          </a:prstGeom>
        </p:spPr>
        <p:txBody>
          <a:bodyPr anchor="ctr"/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95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gray">
          <a:xfrm>
            <a:off x="-2" y="0"/>
            <a:ext cx="2542032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 descr="NTT_Brand_Slid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2157984"/>
            <a:ext cx="2542032" cy="2542032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 bwMode="gray">
          <a:xfrm>
            <a:off x="3810000" y="6751087"/>
            <a:ext cx="53086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 smtClean="0">
                <a:solidFill>
                  <a:srgbClr val="000000"/>
                </a:solidFill>
                <a:cs typeface="Arial"/>
              </a:rPr>
              <a:t>This document contains confidential Company information. Do not disclose it to third parties without permission from the Company.</a:t>
            </a:r>
            <a:endParaRPr lang="en-US" sz="6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7" name="Content Placeholder 28"/>
          <p:cNvSpPr>
            <a:spLocks noGrp="1"/>
          </p:cNvSpPr>
          <p:nvPr>
            <p:ph sz="quarter" idx="17" hasCustomPrompt="1"/>
          </p:nvPr>
        </p:nvSpPr>
        <p:spPr bwMode="gray">
          <a:xfrm>
            <a:off x="5886450" y="6457950"/>
            <a:ext cx="3232150" cy="254569"/>
          </a:xfrm>
          <a:prstGeom prst="rect">
            <a:avLst/>
          </a:prstGeom>
        </p:spPr>
        <p:txBody>
          <a:bodyPr vert="horz"/>
          <a:lstStyle>
            <a:lvl1pPr algn="r">
              <a:buNone/>
              <a:defRPr sz="900" baseline="0">
                <a:solidFill>
                  <a:srgbClr val="FF0000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(Please omit notations when unnecessary) </a:t>
            </a:r>
            <a:endParaRPr lang="en-US" dirty="0"/>
          </a:p>
        </p:txBody>
      </p:sp>
      <p:pic>
        <p:nvPicPr>
          <p:cNvPr id="10" name="Picture 9" descr="NTT_BrandMessage_Lockup_Aligned_Right_RGB_111129_jal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400425" y="2795921"/>
            <a:ext cx="4873752" cy="12661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2252" y="274638"/>
            <a:ext cx="5934547" cy="1143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-254" y="6761693"/>
            <a:ext cx="1348446" cy="92333"/>
          </a:xfrm>
          <a:prstGeom prst="rect">
            <a:avLst/>
          </a:prstGeom>
          <a:noFill/>
        </p:spPr>
        <p:txBody>
          <a:bodyPr wrap="none" tIns="0" bIns="0" rtlCol="0" anchor="b" anchorCtr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latin typeface="Arial"/>
                <a:cs typeface="Arial"/>
              </a:rPr>
              <a:t>Copyright © 2013</a:t>
            </a:r>
            <a:r>
              <a:rPr lang="en-US" sz="600" baseline="0" dirty="0" smtClean="0">
                <a:latin typeface="Arial"/>
                <a:cs typeface="Arial"/>
              </a:rPr>
              <a:t> NTT DATA, Inc.</a:t>
            </a:r>
            <a:endParaRPr lang="en-US" sz="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5215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2530475" y="4763"/>
            <a:ext cx="6613525" cy="29495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2" descr="NTT_Title_Slide_w_Imag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2919413"/>
            <a:ext cx="2541588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 bwMode="gray">
          <a:xfrm>
            <a:off x="2528888" y="2919413"/>
            <a:ext cx="6615112" cy="1273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4" descr="NTT_logo_RG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7000875" y="6119813"/>
            <a:ext cx="1692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gray">
          <a:xfrm>
            <a:off x="2011363" y="18923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gray">
          <a:xfrm>
            <a:off x="2528888" y="4187825"/>
            <a:ext cx="6615112" cy="1271588"/>
          </a:xfrm>
          <a:prstGeom prst="rect">
            <a:avLst/>
          </a:prstGeom>
          <a:solidFill>
            <a:srgbClr val="C2CE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 bwMode="gray">
          <a:xfrm>
            <a:off x="2743597" y="3161530"/>
            <a:ext cx="6127221" cy="995164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algn="l">
              <a:spcAft>
                <a:spcPts val="0"/>
              </a:spcAft>
              <a:defRPr sz="2200" b="0" i="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Content Placeholder 23"/>
          <p:cNvSpPr>
            <a:spLocks noGrp="1"/>
          </p:cNvSpPr>
          <p:nvPr>
            <p:ph sz="quarter" idx="15"/>
          </p:nvPr>
        </p:nvSpPr>
        <p:spPr bwMode="gray">
          <a:xfrm>
            <a:off x="7379800" y="88731"/>
            <a:ext cx="1676400" cy="54610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900" baseline="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Content Placeholder 28"/>
          <p:cNvSpPr>
            <a:spLocks noGrp="1"/>
          </p:cNvSpPr>
          <p:nvPr>
            <p:ph sz="quarter" idx="17"/>
          </p:nvPr>
        </p:nvSpPr>
        <p:spPr bwMode="gray">
          <a:xfrm>
            <a:off x="5824050" y="652229"/>
            <a:ext cx="3232150" cy="431969"/>
          </a:xfrm>
          <a:prstGeom prst="rect">
            <a:avLst/>
          </a:prstGeom>
        </p:spPr>
        <p:txBody>
          <a:bodyPr vert="horz"/>
          <a:lstStyle>
            <a:lvl1pPr>
              <a:buNone/>
              <a:defRPr sz="900" baseline="0">
                <a:solidFill>
                  <a:srgbClr val="FF0000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14"/>
          </p:nvPr>
        </p:nvSpPr>
        <p:spPr bwMode="gray">
          <a:xfrm>
            <a:off x="241698" y="217091"/>
            <a:ext cx="2120248" cy="10418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 bwMode="gray">
          <a:xfrm>
            <a:off x="2743597" y="4385865"/>
            <a:ext cx="6127221" cy="10418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54" y="6761693"/>
            <a:ext cx="1348446" cy="92333"/>
          </a:xfrm>
          <a:prstGeom prst="rect">
            <a:avLst/>
          </a:prstGeom>
          <a:noFill/>
        </p:spPr>
        <p:txBody>
          <a:bodyPr wrap="none" tIns="0" bIns="0" rtlCol="0" anchor="b" anchorCtr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latin typeface="Arial"/>
                <a:cs typeface="Arial"/>
              </a:rPr>
              <a:t>Copyright © 2013</a:t>
            </a:r>
            <a:r>
              <a:rPr lang="en-US" sz="600" baseline="0" dirty="0" smtClean="0">
                <a:latin typeface="Arial"/>
                <a:cs typeface="Arial"/>
              </a:rPr>
              <a:t> NTT DATA, Inc.</a:t>
            </a:r>
            <a:endParaRPr lang="en-US" sz="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2416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gray">
          <a:xfrm>
            <a:off x="2529879" y="4739"/>
            <a:ext cx="6614121" cy="29503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1" name="Picture 20" descr="NTT_Title_Slide_w_Im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2919350"/>
            <a:ext cx="2542032" cy="2542032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gray">
          <a:xfrm>
            <a:off x="2528889" y="2919350"/>
            <a:ext cx="6615112" cy="12739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43597" y="3161530"/>
            <a:ext cx="6127221" cy="995164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algn="l">
              <a:spcAft>
                <a:spcPts val="0"/>
              </a:spcAft>
              <a:defRPr sz="2200" b="0" i="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Input title in 1 or 2 lines.</a:t>
            </a:r>
            <a:br>
              <a:rPr lang="en-US" dirty="0" smtClean="0"/>
            </a:br>
            <a:r>
              <a:rPr lang="en-US" dirty="0" smtClean="0"/>
              <a:t>(Decrease font size for long titles.)</a:t>
            </a:r>
            <a:endParaRPr lang="en-US" dirty="0"/>
          </a:p>
        </p:txBody>
      </p:sp>
      <p:sp>
        <p:nvSpPr>
          <p:cNvPr id="26" name="Rectangle 25"/>
          <p:cNvSpPr/>
          <p:nvPr userDrawn="1"/>
        </p:nvSpPr>
        <p:spPr bwMode="gray">
          <a:xfrm>
            <a:off x="2528890" y="4188444"/>
            <a:ext cx="6615110" cy="1271016"/>
          </a:xfrm>
          <a:prstGeom prst="rect">
            <a:avLst/>
          </a:prstGeom>
          <a:solidFill>
            <a:srgbClr val="C2CEE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 alt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27" name="Text Placeholder 2"/>
          <p:cNvSpPr>
            <a:spLocks noGrp="1"/>
          </p:cNvSpPr>
          <p:nvPr>
            <p:ph type="body" idx="13" hasCustomPrompt="1"/>
          </p:nvPr>
        </p:nvSpPr>
        <p:spPr bwMode="gray">
          <a:xfrm>
            <a:off x="2743597" y="4385865"/>
            <a:ext cx="6127221" cy="10418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MM/DD/YYYY</a:t>
            </a:r>
          </a:p>
          <a:p>
            <a:pPr lvl="0"/>
            <a:r>
              <a:rPr lang="en-US" dirty="0" smtClean="0"/>
              <a:t>NTT DATA Corporation</a:t>
            </a:r>
          </a:p>
          <a:p>
            <a:pPr lvl="0"/>
            <a:r>
              <a:rPr lang="en-US" dirty="0" smtClean="0"/>
              <a:t>XXXXXXXXXXXX</a:t>
            </a:r>
          </a:p>
        </p:txBody>
      </p:sp>
      <p:pic>
        <p:nvPicPr>
          <p:cNvPr id="23" name="Picture 22" descr="NTT_logo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000875" y="6119812"/>
            <a:ext cx="1691640" cy="248022"/>
          </a:xfrm>
          <a:prstGeom prst="rect">
            <a:avLst/>
          </a:prstGeom>
        </p:spPr>
      </p:pic>
      <p:sp>
        <p:nvSpPr>
          <p:cNvPr id="24" name="Content Placeholder 23"/>
          <p:cNvSpPr>
            <a:spLocks noGrp="1"/>
          </p:cNvSpPr>
          <p:nvPr>
            <p:ph sz="quarter" idx="15" hasCustomPrompt="1"/>
          </p:nvPr>
        </p:nvSpPr>
        <p:spPr bwMode="gray">
          <a:xfrm>
            <a:off x="7379800" y="88731"/>
            <a:ext cx="1676400" cy="54610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900" baseline="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dirty="0" smtClean="0"/>
              <a:t>Information type: XXXXXXX</a:t>
            </a:r>
          </a:p>
          <a:p>
            <a:pPr lvl="0"/>
            <a:r>
              <a:rPr lang="en-US" dirty="0" smtClean="0"/>
              <a:t>Company: XXXXXXXXXXX</a:t>
            </a:r>
          </a:p>
          <a:p>
            <a:pPr lvl="0"/>
            <a:r>
              <a:rPr lang="en-US" dirty="0" smtClean="0"/>
              <a:t>Information owner: XXXXXX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7" hasCustomPrompt="1"/>
          </p:nvPr>
        </p:nvSpPr>
        <p:spPr bwMode="gray">
          <a:xfrm>
            <a:off x="5824050" y="652229"/>
            <a:ext cx="3232150" cy="431969"/>
          </a:xfrm>
          <a:prstGeom prst="rect">
            <a:avLst/>
          </a:prstGeom>
        </p:spPr>
        <p:txBody>
          <a:bodyPr vert="horz"/>
          <a:lstStyle>
            <a:lvl1pPr>
              <a:buNone/>
              <a:defRPr sz="900" baseline="0">
                <a:solidFill>
                  <a:srgbClr val="FF0000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(Delete the information classification label for external use.</a:t>
            </a:r>
          </a:p>
          <a:p>
            <a:pPr lvl="0"/>
            <a:r>
              <a:rPr lang="en-US" dirty="0" smtClean="0"/>
              <a:t>Display notations such as “</a:t>
            </a:r>
            <a:r>
              <a:rPr lang="en-US" sz="900" dirty="0" smtClean="0">
                <a:solidFill>
                  <a:srgbClr val="FF0000"/>
                </a:solidFill>
              </a:rPr>
              <a:t>Confidential”,</a:t>
            </a:r>
            <a:r>
              <a:rPr lang="en-US" sz="900" baseline="0" dirty="0" smtClean="0">
                <a:solidFill>
                  <a:srgbClr val="FF0000"/>
                </a:solidFill>
              </a:rPr>
              <a:t> if necessary.)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 bwMode="gray">
          <a:xfrm>
            <a:off x="-254" y="6751087"/>
            <a:ext cx="2362200" cy="9233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600" dirty="0" smtClean="0">
                <a:solidFill>
                  <a:srgbClr val="000000"/>
                </a:solidFill>
                <a:cs typeface="Arial"/>
              </a:rPr>
              <a:t>© 2013 NTT DATA, Inc.</a:t>
            </a:r>
            <a:endParaRPr lang="en-US" sz="60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30431" y="-11288"/>
            <a:ext cx="6619908" cy="292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710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7498079" y="0"/>
            <a:ext cx="1645920" cy="731520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0" name="Picture 29" descr="NTT_logo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696200" y="309562"/>
            <a:ext cx="1252728" cy="18367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 bwMode="gray">
          <a:xfrm>
            <a:off x="1" y="0"/>
            <a:ext cx="7498078" cy="7315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" name="Picture 19" descr="NTT_Title_Slide_w_Imag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731520" cy="731520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 bwMode="gray">
          <a:xfrm>
            <a:off x="0" y="6731877"/>
            <a:ext cx="9144001" cy="132052"/>
            <a:chOff x="0" y="6731877"/>
            <a:chExt cx="9144001" cy="132052"/>
          </a:xfrm>
        </p:grpSpPr>
        <p:sp>
          <p:nvSpPr>
            <p:cNvPr id="18" name="Rectangle 17"/>
            <p:cNvSpPr/>
            <p:nvPr userDrawn="1"/>
          </p:nvSpPr>
          <p:spPr bwMode="gray">
            <a:xfrm>
              <a:off x="0" y="6731877"/>
              <a:ext cx="9144001" cy="13205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21" name="Group 103"/>
            <p:cNvGrpSpPr/>
            <p:nvPr userDrawn="1"/>
          </p:nvGrpSpPr>
          <p:grpSpPr bwMode="gray">
            <a:xfrm>
              <a:off x="0" y="6731877"/>
              <a:ext cx="735013" cy="132052"/>
              <a:chOff x="0" y="6296155"/>
              <a:chExt cx="735013" cy="132052"/>
            </a:xfrm>
          </p:grpSpPr>
          <p:sp>
            <p:nvSpPr>
              <p:cNvPr id="22" name="Rectangle 21"/>
              <p:cNvSpPr/>
              <p:nvPr userDrawn="1"/>
            </p:nvSpPr>
            <p:spPr bwMode="gray">
              <a:xfrm>
                <a:off x="612511" y="6296155"/>
                <a:ext cx="122502" cy="1320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Rectangle 22"/>
              <p:cNvSpPr/>
              <p:nvPr userDrawn="1"/>
            </p:nvSpPr>
            <p:spPr bwMode="gray">
              <a:xfrm>
                <a:off x="490009" y="6296155"/>
                <a:ext cx="122502" cy="132052"/>
              </a:xfrm>
              <a:prstGeom prst="rect">
                <a:avLst/>
              </a:prstGeom>
              <a:solidFill>
                <a:srgbClr val="C9695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Rectangle 23"/>
              <p:cNvSpPr/>
              <p:nvPr userDrawn="1"/>
            </p:nvSpPr>
            <p:spPr bwMode="gray">
              <a:xfrm>
                <a:off x="367507" y="6296155"/>
                <a:ext cx="122502" cy="13205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Rectangle 24"/>
              <p:cNvSpPr/>
              <p:nvPr userDrawn="1"/>
            </p:nvSpPr>
            <p:spPr bwMode="gray">
              <a:xfrm>
                <a:off x="245004" y="6296155"/>
                <a:ext cx="122502" cy="13205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ectangle 25"/>
              <p:cNvSpPr/>
              <p:nvPr userDrawn="1"/>
            </p:nvSpPr>
            <p:spPr bwMode="gray">
              <a:xfrm>
                <a:off x="122502" y="6296155"/>
                <a:ext cx="122502" cy="132052"/>
              </a:xfrm>
              <a:prstGeom prst="rect">
                <a:avLst/>
              </a:prstGeom>
              <a:solidFill>
                <a:srgbClr val="6F779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Rectangle 26"/>
              <p:cNvSpPr/>
              <p:nvPr userDrawn="1"/>
            </p:nvSpPr>
            <p:spPr bwMode="gray">
              <a:xfrm>
                <a:off x="0" y="6296155"/>
                <a:ext cx="122502" cy="132052"/>
              </a:xfrm>
              <a:prstGeom prst="rect">
                <a:avLst/>
              </a:prstGeom>
              <a:solidFill>
                <a:srgbClr val="3F497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altLang="en-US" kern="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731593" y="1402638"/>
            <a:ext cx="8073565" cy="4525963"/>
          </a:xfrm>
          <a:prstGeom prst="rect">
            <a:avLst/>
          </a:prstGeom>
        </p:spPr>
        <p:txBody>
          <a:bodyPr lIns="182880">
            <a:norm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lain"/>
              <a:tabLst/>
              <a:defRPr sz="2000"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 smtClean="0"/>
              <a:t>XXXXXXXXXX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AutoNum type="arabicPlain"/>
              <a:tabLst/>
              <a:defRPr/>
            </a:pPr>
            <a:r>
              <a:rPr lang="en-US" dirty="0" smtClean="0"/>
              <a:t>XXXXXXXXXX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AutoNum type="arabicPlain"/>
              <a:tabLst/>
              <a:defRPr/>
            </a:pPr>
            <a:r>
              <a:rPr lang="en-US" dirty="0" smtClean="0"/>
              <a:t>XXXXXXXXXX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AutoNum type="arabicPlain"/>
              <a:tabLst/>
              <a:defRPr/>
            </a:pPr>
            <a:r>
              <a:rPr lang="en-US" dirty="0" smtClean="0"/>
              <a:t>XXXXXXXXXX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AutoNum type="arabicPlain"/>
              <a:tabLst/>
              <a:defRPr/>
            </a:pPr>
            <a:r>
              <a:rPr lang="en-US" dirty="0" smtClean="0"/>
              <a:t>XXXXXXXXXX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AutoNum type="arabicPlain"/>
              <a:tabLst/>
              <a:defRPr/>
            </a:pPr>
            <a:r>
              <a:rPr lang="en-US" dirty="0" smtClean="0"/>
              <a:t>XXXXXXXXXX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AutoNum type="arabicPlain"/>
              <a:tabLst/>
              <a:defRPr/>
            </a:pPr>
            <a:r>
              <a:rPr lang="en-US" dirty="0" smtClean="0"/>
              <a:t>XXXXXXXXXX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AutoNum type="arabicPlain"/>
              <a:tabLst/>
              <a:defRPr/>
            </a:pPr>
            <a:r>
              <a:rPr lang="en-US" dirty="0" smtClean="0"/>
              <a:t>XXXXXXXXXX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AutoNum type="arabicPlain"/>
              <a:tabLst/>
              <a:defRPr/>
            </a:pPr>
            <a:r>
              <a:rPr lang="en-US" dirty="0" smtClean="0"/>
              <a:t>XXXXXXXXXX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AutoNum type="arabicPlain"/>
              <a:tabLst/>
              <a:defRPr/>
            </a:pPr>
            <a:r>
              <a:rPr lang="en-US" dirty="0" smtClean="0"/>
              <a:t>XXXXXXXXXX</a:t>
            </a:r>
          </a:p>
          <a:p>
            <a:pPr lvl="0"/>
            <a:endParaRPr lang="en-US" dirty="0" smtClean="0"/>
          </a:p>
        </p:txBody>
      </p:sp>
      <p:sp>
        <p:nvSpPr>
          <p:cNvPr id="13" name="TextBox 12"/>
          <p:cNvSpPr txBox="1"/>
          <p:nvPr userDrawn="1"/>
        </p:nvSpPr>
        <p:spPr bwMode="gray">
          <a:xfrm>
            <a:off x="768173" y="6751087"/>
            <a:ext cx="2362200" cy="9233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© 2013 NTT DATA, Inc.</a:t>
            </a:r>
          </a:p>
        </p:txBody>
      </p:sp>
      <p:sp>
        <p:nvSpPr>
          <p:cNvPr id="17" name="TextBox 16"/>
          <p:cNvSpPr txBox="1"/>
          <p:nvPr userDrawn="1"/>
        </p:nvSpPr>
        <p:spPr bwMode="gray">
          <a:xfrm>
            <a:off x="8852076" y="6751087"/>
            <a:ext cx="291923" cy="9233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fld id="{B81353C4-87EF-784D-9B49-76D7931112DF}" type="slidenum">
              <a:rPr lang="en-US" sz="600" smtClean="0">
                <a:solidFill>
                  <a:srgbClr val="000000"/>
                </a:solidFill>
                <a:cs typeface="Arial"/>
              </a:rPr>
              <a:pPr/>
              <a:t>‹#›</a:t>
            </a:fld>
            <a:endParaRPr lang="en-US" sz="6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746912" y="0"/>
            <a:ext cx="8229600" cy="724277"/>
          </a:xfrm>
          <a:prstGeom prst="rect">
            <a:avLst/>
          </a:prstGeom>
        </p:spPr>
        <p:txBody>
          <a:bodyPr anchor="ctr"/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974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TT_Section_Divid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1752600"/>
            <a:ext cx="1527048" cy="152704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gray">
          <a:xfrm>
            <a:off x="-2" y="6731877"/>
            <a:ext cx="9144001" cy="1280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 bwMode="gray">
          <a:xfrm>
            <a:off x="8852076" y="6751087"/>
            <a:ext cx="291923" cy="9233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fld id="{B81353C4-87EF-784D-9B49-76D7931112DF}" type="slidenum">
              <a:rPr lang="en-US" sz="600" smtClean="0">
                <a:solidFill>
                  <a:srgbClr val="000000"/>
                </a:solidFill>
                <a:cs typeface="Arial"/>
              </a:rPr>
              <a:pPr/>
              <a:t>‹#›</a:t>
            </a:fld>
            <a:endParaRPr lang="en-US" sz="6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5" name="TextBox 14"/>
          <p:cNvSpPr txBox="1"/>
          <p:nvPr userDrawn="1"/>
        </p:nvSpPr>
        <p:spPr bwMode="gray">
          <a:xfrm>
            <a:off x="-254" y="6751087"/>
            <a:ext cx="2362200" cy="9233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© 2013 NTT DATA, Inc.</a:t>
            </a:r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1521026" y="1753341"/>
            <a:ext cx="7622973" cy="7651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 alt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1521798" y="2518516"/>
            <a:ext cx="7622201" cy="76150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 bwMode="gray">
          <a:xfrm>
            <a:off x="1651001" y="1770407"/>
            <a:ext cx="7219818" cy="72920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ja-JP" sz="2200" smtClean="0"/>
              <a:t>Click to edit Master title style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35874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gray">
          <a:xfrm>
            <a:off x="0" y="0"/>
            <a:ext cx="7498079" cy="7315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9" name="Picture 28" descr="NTT_Title_and_Conten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731520" cy="73152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 bwMode="gray">
          <a:xfrm>
            <a:off x="0" y="6731877"/>
            <a:ext cx="9144001" cy="132052"/>
            <a:chOff x="0" y="6731877"/>
            <a:chExt cx="9144001" cy="132052"/>
          </a:xfrm>
        </p:grpSpPr>
        <p:sp>
          <p:nvSpPr>
            <p:cNvPr id="17" name="Rectangle 16"/>
            <p:cNvSpPr/>
            <p:nvPr userDrawn="1"/>
          </p:nvSpPr>
          <p:spPr bwMode="gray">
            <a:xfrm>
              <a:off x="0" y="6731877"/>
              <a:ext cx="9144001" cy="13205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21" name="Group 103"/>
            <p:cNvGrpSpPr/>
            <p:nvPr userDrawn="1"/>
          </p:nvGrpSpPr>
          <p:grpSpPr bwMode="gray">
            <a:xfrm>
              <a:off x="0" y="6731877"/>
              <a:ext cx="735013" cy="132052"/>
              <a:chOff x="0" y="6296155"/>
              <a:chExt cx="735013" cy="132052"/>
            </a:xfrm>
          </p:grpSpPr>
          <p:sp>
            <p:nvSpPr>
              <p:cNvPr id="22" name="Rectangle 21"/>
              <p:cNvSpPr/>
              <p:nvPr userDrawn="1"/>
            </p:nvSpPr>
            <p:spPr bwMode="gray">
              <a:xfrm>
                <a:off x="612511" y="6296155"/>
                <a:ext cx="122502" cy="1320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Rectangle 22"/>
              <p:cNvSpPr/>
              <p:nvPr userDrawn="1"/>
            </p:nvSpPr>
            <p:spPr bwMode="gray">
              <a:xfrm>
                <a:off x="490009" y="6296155"/>
                <a:ext cx="122502" cy="132052"/>
              </a:xfrm>
              <a:prstGeom prst="rect">
                <a:avLst/>
              </a:prstGeom>
              <a:solidFill>
                <a:srgbClr val="C9695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Rectangle 23"/>
              <p:cNvSpPr/>
              <p:nvPr userDrawn="1"/>
            </p:nvSpPr>
            <p:spPr bwMode="gray">
              <a:xfrm>
                <a:off x="367507" y="6296155"/>
                <a:ext cx="122502" cy="13205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Rectangle 24"/>
              <p:cNvSpPr/>
              <p:nvPr userDrawn="1"/>
            </p:nvSpPr>
            <p:spPr bwMode="gray">
              <a:xfrm>
                <a:off x="245004" y="6296155"/>
                <a:ext cx="122502" cy="13205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ectangle 25"/>
              <p:cNvSpPr/>
              <p:nvPr userDrawn="1"/>
            </p:nvSpPr>
            <p:spPr bwMode="gray">
              <a:xfrm>
                <a:off x="122502" y="6296155"/>
                <a:ext cx="122502" cy="132052"/>
              </a:xfrm>
              <a:prstGeom prst="rect">
                <a:avLst/>
              </a:prstGeom>
              <a:solidFill>
                <a:srgbClr val="6F779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Rectangle 26"/>
              <p:cNvSpPr/>
              <p:nvPr userDrawn="1"/>
            </p:nvSpPr>
            <p:spPr bwMode="gray">
              <a:xfrm>
                <a:off x="0" y="6296155"/>
                <a:ext cx="122502" cy="132052"/>
              </a:xfrm>
              <a:prstGeom prst="rect">
                <a:avLst/>
              </a:prstGeom>
              <a:solidFill>
                <a:srgbClr val="3F497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altLang="en-US" kern="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731593" y="1402638"/>
            <a:ext cx="8073565" cy="4525963"/>
          </a:xfrm>
          <a:prstGeom prst="rect">
            <a:avLst/>
          </a:prstGeom>
        </p:spPr>
        <p:txBody>
          <a:bodyPr lIns="182880"/>
          <a:lstStyle>
            <a:lvl1pPr marL="169863" indent="-169863">
              <a:buNone/>
              <a:defRPr sz="1800" baseline="0"/>
            </a:lvl1pPr>
            <a:lvl2pPr marL="739775" indent="-282575">
              <a:defRPr/>
            </a:lvl2pPr>
            <a:lvl3pPr marL="1090613" indent="-176213">
              <a:defRPr/>
            </a:lvl3pPr>
            <a:lvl4pPr marL="1544638" indent="-173038">
              <a:defRPr/>
            </a:lvl4pPr>
            <a:lvl5pPr marL="2000250" indent="-171450">
              <a:defRPr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7498079" y="0"/>
            <a:ext cx="1645920" cy="731520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 bwMode="gray">
          <a:xfrm>
            <a:off x="768173" y="6751087"/>
            <a:ext cx="2362200" cy="9233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© 2015 NTT DATA, Inc.</a:t>
            </a:r>
          </a:p>
        </p:txBody>
      </p:sp>
      <p:sp>
        <p:nvSpPr>
          <p:cNvPr id="19" name="TextBox 18"/>
          <p:cNvSpPr txBox="1"/>
          <p:nvPr userDrawn="1"/>
        </p:nvSpPr>
        <p:spPr bwMode="gray">
          <a:xfrm>
            <a:off x="8852076" y="6751087"/>
            <a:ext cx="291923" cy="9233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fld id="{B81353C4-87EF-784D-9B49-76D7931112DF}" type="slidenum">
              <a:rPr lang="en-US" sz="600" smtClean="0">
                <a:solidFill>
                  <a:srgbClr val="000000"/>
                </a:solidFill>
                <a:cs typeface="Arial"/>
              </a:rPr>
              <a:pPr/>
              <a:t>‹#›</a:t>
            </a:fld>
            <a:endParaRPr lang="en-US" sz="6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912" y="0"/>
            <a:ext cx="8229600" cy="724277"/>
          </a:xfrm>
          <a:prstGeom prst="rect">
            <a:avLst/>
          </a:prstGeom>
        </p:spPr>
        <p:txBody>
          <a:bodyPr anchor="ctr"/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303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gray">
          <a:xfrm>
            <a:off x="-2" y="0"/>
            <a:ext cx="2542032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 descr="NTT_Brand_Slid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2157984"/>
            <a:ext cx="2542032" cy="2542032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 bwMode="gray">
          <a:xfrm>
            <a:off x="3810000" y="6751087"/>
            <a:ext cx="53086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 smtClean="0">
                <a:solidFill>
                  <a:srgbClr val="000000"/>
                </a:solidFill>
                <a:cs typeface="Arial"/>
              </a:rPr>
              <a:t>This document contains confidential Company information. Do not disclose it to third parties without permission from the Company.</a:t>
            </a:r>
            <a:endParaRPr lang="en-US" sz="6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7" name="Content Placeholder 28"/>
          <p:cNvSpPr>
            <a:spLocks noGrp="1"/>
          </p:cNvSpPr>
          <p:nvPr>
            <p:ph sz="quarter" idx="17" hasCustomPrompt="1"/>
          </p:nvPr>
        </p:nvSpPr>
        <p:spPr bwMode="gray">
          <a:xfrm>
            <a:off x="5886450" y="6457950"/>
            <a:ext cx="3232150" cy="254569"/>
          </a:xfrm>
          <a:prstGeom prst="rect">
            <a:avLst/>
          </a:prstGeom>
        </p:spPr>
        <p:txBody>
          <a:bodyPr vert="horz"/>
          <a:lstStyle>
            <a:lvl1pPr algn="r">
              <a:buNone/>
              <a:defRPr sz="900" baseline="0">
                <a:solidFill>
                  <a:srgbClr val="FF0000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(Please omit notations when unnecessary) 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 bwMode="gray">
          <a:xfrm>
            <a:off x="-254" y="6751087"/>
            <a:ext cx="2362200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© 2013 NTT DATA, Inc.</a:t>
            </a:r>
          </a:p>
          <a:p>
            <a:endParaRPr lang="en-US" sz="60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10" name="Picture 9" descr="NTT_BrandMessage_Lockup_Aligned_Right_RGB_111129_jal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400425" y="2795921"/>
            <a:ext cx="4873752" cy="12661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2252" y="274638"/>
            <a:ext cx="5934547" cy="1143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640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2530475" y="4763"/>
            <a:ext cx="6613525" cy="29495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2" descr="NTT_Title_Slide_w_Imag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2919413"/>
            <a:ext cx="2541588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 bwMode="gray">
          <a:xfrm>
            <a:off x="2528888" y="2919413"/>
            <a:ext cx="6615112" cy="1273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4" descr="NTT_logo_RG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7000875" y="6119813"/>
            <a:ext cx="1692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gray">
          <a:xfrm>
            <a:off x="2011363" y="18923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gray">
          <a:xfrm>
            <a:off x="0" y="6751638"/>
            <a:ext cx="23622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© 2012 NTT DATA, Inc.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gray">
          <a:xfrm>
            <a:off x="2528888" y="4187825"/>
            <a:ext cx="6615112" cy="1271588"/>
          </a:xfrm>
          <a:prstGeom prst="rect">
            <a:avLst/>
          </a:prstGeom>
          <a:solidFill>
            <a:srgbClr val="C2CE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 bwMode="gray">
          <a:xfrm>
            <a:off x="2743597" y="3161530"/>
            <a:ext cx="6127221" cy="995164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algn="l">
              <a:spcAft>
                <a:spcPts val="0"/>
              </a:spcAft>
              <a:defRPr sz="2200" b="0" i="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Content Placeholder 23"/>
          <p:cNvSpPr>
            <a:spLocks noGrp="1"/>
          </p:cNvSpPr>
          <p:nvPr>
            <p:ph sz="quarter" idx="15"/>
          </p:nvPr>
        </p:nvSpPr>
        <p:spPr bwMode="gray">
          <a:xfrm>
            <a:off x="7379800" y="88731"/>
            <a:ext cx="1676400" cy="54610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900" baseline="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Content Placeholder 28"/>
          <p:cNvSpPr>
            <a:spLocks noGrp="1"/>
          </p:cNvSpPr>
          <p:nvPr>
            <p:ph sz="quarter" idx="17"/>
          </p:nvPr>
        </p:nvSpPr>
        <p:spPr bwMode="gray">
          <a:xfrm>
            <a:off x="5824050" y="652229"/>
            <a:ext cx="3232150" cy="431969"/>
          </a:xfrm>
          <a:prstGeom prst="rect">
            <a:avLst/>
          </a:prstGeom>
        </p:spPr>
        <p:txBody>
          <a:bodyPr vert="horz"/>
          <a:lstStyle>
            <a:lvl1pPr>
              <a:buNone/>
              <a:defRPr sz="900" baseline="0">
                <a:solidFill>
                  <a:srgbClr val="FF0000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14"/>
          </p:nvPr>
        </p:nvSpPr>
        <p:spPr bwMode="gray">
          <a:xfrm>
            <a:off x="241698" y="217091"/>
            <a:ext cx="2120248" cy="10418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 bwMode="gray">
          <a:xfrm>
            <a:off x="2743597" y="4385865"/>
            <a:ext cx="6127221" cy="10418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38584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gray">
          <a:xfrm>
            <a:off x="2530475" y="4763"/>
            <a:ext cx="6613525" cy="29495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8" name="Picture 2" descr="NTT_Title_Slide_w_Im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2919413"/>
            <a:ext cx="2541588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 bwMode="gray">
          <a:xfrm>
            <a:off x="2528888" y="2919413"/>
            <a:ext cx="6615112" cy="1273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gray">
          <a:xfrm>
            <a:off x="2528888" y="4187825"/>
            <a:ext cx="6615112" cy="1271588"/>
          </a:xfrm>
          <a:prstGeom prst="rect">
            <a:avLst/>
          </a:prstGeom>
          <a:solidFill>
            <a:srgbClr val="C2CE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11" name="Picture 5" descr="NTT_logo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7000875" y="6119813"/>
            <a:ext cx="1692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 userDrawn="1"/>
        </p:nvSpPr>
        <p:spPr bwMode="gray">
          <a:xfrm>
            <a:off x="0" y="6751638"/>
            <a:ext cx="2362200" cy="92075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© 2012 NTT DATA, Inc.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 bwMode="gray">
          <a:xfrm>
            <a:off x="2743597" y="3161530"/>
            <a:ext cx="6127221" cy="995164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algn="l">
              <a:spcAft>
                <a:spcPts val="0"/>
              </a:spcAft>
              <a:defRPr sz="2200" b="0" i="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idx="13"/>
          </p:nvPr>
        </p:nvSpPr>
        <p:spPr bwMode="gray">
          <a:xfrm>
            <a:off x="2743597" y="4385865"/>
            <a:ext cx="6127221" cy="10418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4"/>
          </p:nvPr>
        </p:nvSpPr>
        <p:spPr bwMode="gray">
          <a:xfrm>
            <a:off x="241698" y="217091"/>
            <a:ext cx="2120248" cy="10418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5"/>
          </p:nvPr>
        </p:nvSpPr>
        <p:spPr bwMode="gray">
          <a:xfrm>
            <a:off x="7379800" y="88731"/>
            <a:ext cx="1676400" cy="54610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900" baseline="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7"/>
          </p:nvPr>
        </p:nvSpPr>
        <p:spPr bwMode="gray">
          <a:xfrm>
            <a:off x="5824050" y="652229"/>
            <a:ext cx="3232150" cy="431969"/>
          </a:xfrm>
          <a:prstGeom prst="rect">
            <a:avLst/>
          </a:prstGeom>
        </p:spPr>
        <p:txBody>
          <a:bodyPr vert="horz"/>
          <a:lstStyle>
            <a:lvl1pPr>
              <a:buNone/>
              <a:defRPr sz="900" baseline="0">
                <a:solidFill>
                  <a:srgbClr val="FF0000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38553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7498079" y="0"/>
            <a:ext cx="1645920" cy="731520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" y="0"/>
            <a:ext cx="7498078" cy="7315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dirty="0"/>
          </a:p>
        </p:txBody>
      </p:sp>
      <p:pic>
        <p:nvPicPr>
          <p:cNvPr id="20" name="Picture 19" descr="NTT_Title_Slide_w_Im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31520" cy="731520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0" y="6731877"/>
            <a:ext cx="9144001" cy="132052"/>
            <a:chOff x="0" y="6731877"/>
            <a:chExt cx="9144001" cy="132052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731877"/>
              <a:ext cx="9144001" cy="13205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103"/>
            <p:cNvGrpSpPr/>
            <p:nvPr userDrawn="1"/>
          </p:nvGrpSpPr>
          <p:grpSpPr>
            <a:xfrm>
              <a:off x="0" y="6731877"/>
              <a:ext cx="735013" cy="132052"/>
              <a:chOff x="0" y="6296155"/>
              <a:chExt cx="735013" cy="132052"/>
            </a:xfrm>
          </p:grpSpPr>
          <p:sp>
            <p:nvSpPr>
              <p:cNvPr id="22" name="Rectangle 21"/>
              <p:cNvSpPr/>
              <p:nvPr userDrawn="1"/>
            </p:nvSpPr>
            <p:spPr>
              <a:xfrm>
                <a:off x="612511" y="6296155"/>
                <a:ext cx="122502" cy="1320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 userDrawn="1"/>
            </p:nvSpPr>
            <p:spPr>
              <a:xfrm>
                <a:off x="490009" y="6296155"/>
                <a:ext cx="122502" cy="132052"/>
              </a:xfrm>
              <a:prstGeom prst="rect">
                <a:avLst/>
              </a:prstGeom>
              <a:solidFill>
                <a:srgbClr val="C9695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Rectangle 23"/>
              <p:cNvSpPr/>
              <p:nvPr userDrawn="1"/>
            </p:nvSpPr>
            <p:spPr>
              <a:xfrm>
                <a:off x="367507" y="6296155"/>
                <a:ext cx="122502" cy="13205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/>
              <p:cNvSpPr/>
              <p:nvPr userDrawn="1"/>
            </p:nvSpPr>
            <p:spPr>
              <a:xfrm>
                <a:off x="245004" y="6296155"/>
                <a:ext cx="122502" cy="13205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/>
              <p:cNvSpPr/>
              <p:nvPr userDrawn="1"/>
            </p:nvSpPr>
            <p:spPr>
              <a:xfrm>
                <a:off x="122502" y="6296155"/>
                <a:ext cx="122502" cy="132052"/>
              </a:xfrm>
              <a:prstGeom prst="rect">
                <a:avLst/>
              </a:prstGeom>
              <a:solidFill>
                <a:srgbClr val="6F779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Rectangle 26"/>
              <p:cNvSpPr/>
              <p:nvPr userDrawn="1"/>
            </p:nvSpPr>
            <p:spPr>
              <a:xfrm>
                <a:off x="0" y="6296155"/>
                <a:ext cx="122502" cy="132052"/>
              </a:xfrm>
              <a:prstGeom prst="rect">
                <a:avLst/>
              </a:prstGeom>
              <a:solidFill>
                <a:srgbClr val="3F497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1593" y="1402638"/>
            <a:ext cx="8073565" cy="4525963"/>
          </a:xfrm>
          <a:prstGeom prst="rect">
            <a:avLst/>
          </a:prstGeom>
        </p:spPr>
        <p:txBody>
          <a:bodyPr lIns="182880">
            <a:norm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lain"/>
              <a:tabLst/>
              <a:defRPr sz="2000"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 smtClean="0"/>
              <a:t>XXXXXXXXXX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AutoNum type="arabicPlain"/>
              <a:tabLst/>
              <a:defRPr/>
            </a:pPr>
            <a:r>
              <a:rPr lang="en-US" dirty="0" smtClean="0"/>
              <a:t>XXXXXXXXXX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AutoNum type="arabicPlain"/>
              <a:tabLst/>
              <a:defRPr/>
            </a:pPr>
            <a:r>
              <a:rPr lang="en-US" dirty="0" smtClean="0"/>
              <a:t>XXXXXXXXXX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AutoNum type="arabicPlain"/>
              <a:tabLst/>
              <a:defRPr/>
            </a:pPr>
            <a:r>
              <a:rPr lang="en-US" dirty="0" smtClean="0"/>
              <a:t>XXXXXXXXXX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AutoNum type="arabicPlain"/>
              <a:tabLst/>
              <a:defRPr/>
            </a:pPr>
            <a:r>
              <a:rPr lang="en-US" dirty="0" smtClean="0"/>
              <a:t>XXXXXXXXXX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AutoNum type="arabicPlain"/>
              <a:tabLst/>
              <a:defRPr/>
            </a:pPr>
            <a:r>
              <a:rPr lang="en-US" dirty="0" smtClean="0"/>
              <a:t>XXXXXXXXXX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AutoNum type="arabicPlain"/>
              <a:tabLst/>
              <a:defRPr/>
            </a:pPr>
            <a:r>
              <a:rPr lang="en-US" dirty="0" smtClean="0"/>
              <a:t>XXXXXXXXXX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AutoNum type="arabicPlain"/>
              <a:tabLst/>
              <a:defRPr/>
            </a:pPr>
            <a:r>
              <a:rPr lang="en-US" dirty="0" smtClean="0"/>
              <a:t>XXXXXXXXXX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AutoNum type="arabicPlain"/>
              <a:tabLst/>
              <a:defRPr/>
            </a:pPr>
            <a:r>
              <a:rPr lang="en-US" dirty="0" smtClean="0"/>
              <a:t>XXXXXXXXXX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AutoNum type="arabicPlain"/>
              <a:tabLst/>
              <a:defRPr/>
            </a:pPr>
            <a:r>
              <a:rPr lang="en-US" dirty="0" smtClean="0"/>
              <a:t>XXXXXXXXXX</a:t>
            </a:r>
          </a:p>
          <a:p>
            <a:pPr lvl="0"/>
            <a:endParaRPr lang="en-US" dirty="0" smtClean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8705590" y="6700984"/>
            <a:ext cx="425884" cy="15388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fld id="{78BE43C8-BD28-49BD-8F21-4BB4BD7ACCC0}" type="slidenum">
              <a:rPr lang="en-US" sz="1000" smtClean="0">
                <a:latin typeface="Arial"/>
                <a:cs typeface="Arial"/>
              </a:rPr>
              <a:pPr algn="r"/>
              <a:t>‹#›</a:t>
            </a:fld>
            <a:endParaRPr lang="en-US" sz="1000" dirty="0">
              <a:latin typeface="Arial"/>
              <a:cs typeface="Arial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0"/>
            <a:ext cx="6765925" cy="731838"/>
          </a:xfrm>
          <a:prstGeom prst="rect">
            <a:avLst/>
          </a:prstGeom>
        </p:spPr>
        <p:txBody>
          <a:bodyPr vert="horz" lIns="182880" rIns="182880" anchor="ctr" anchorCtr="0"/>
          <a:lstStyle>
            <a:lvl1pPr>
              <a:buNone/>
              <a:defRPr sz="2200"/>
            </a:lvl1pPr>
          </a:lstStyle>
          <a:p>
            <a:pPr lvl="0"/>
            <a:r>
              <a:rPr lang="en-US" dirty="0" smtClean="0"/>
              <a:t>Index</a:t>
            </a:r>
            <a:endParaRPr lang="en-US"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755576" y="6761693"/>
            <a:ext cx="1348446" cy="92333"/>
          </a:xfrm>
          <a:prstGeom prst="rect">
            <a:avLst/>
          </a:prstGeom>
          <a:noFill/>
        </p:spPr>
        <p:txBody>
          <a:bodyPr wrap="none" tIns="0" bIns="0" rtlCol="0" anchor="b" anchorCtr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latin typeface="Arial"/>
                <a:cs typeface="Arial"/>
              </a:rPr>
              <a:t>Copyright © 2013</a:t>
            </a:r>
            <a:r>
              <a:rPr lang="en-US" sz="600" baseline="0" dirty="0" smtClean="0">
                <a:latin typeface="Arial"/>
                <a:cs typeface="Arial"/>
              </a:rPr>
              <a:t> NTT DATA, Inc.</a:t>
            </a:r>
            <a:endParaRPr lang="en-US" sz="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gray">
          <a:xfrm>
            <a:off x="2530475" y="4763"/>
            <a:ext cx="6613525" cy="29495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8" name="Picture 2" descr="NTT_Title_Slide_w_Im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2919413"/>
            <a:ext cx="2541588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gray">
          <a:xfrm>
            <a:off x="2528888" y="2919413"/>
            <a:ext cx="6615112" cy="1273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1" name="Picture 4" descr="NTT_logo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7000875" y="6119813"/>
            <a:ext cx="1692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 userDrawn="1"/>
        </p:nvSpPr>
        <p:spPr bwMode="gray">
          <a:xfrm>
            <a:off x="2011363" y="1892300"/>
            <a:ext cx="184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gray">
          <a:xfrm>
            <a:off x="0" y="6751638"/>
            <a:ext cx="2362200" cy="92075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© 2012 NTT DATA, Inc.</a:t>
            </a:r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gray">
          <a:xfrm>
            <a:off x="2528888" y="4187825"/>
            <a:ext cx="6615112" cy="1271588"/>
          </a:xfrm>
          <a:prstGeom prst="rect">
            <a:avLst/>
          </a:prstGeom>
          <a:solidFill>
            <a:srgbClr val="C2CE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 bwMode="gray">
          <a:xfrm>
            <a:off x="2743597" y="3161530"/>
            <a:ext cx="6127221" cy="995164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algn="l">
              <a:spcAft>
                <a:spcPts val="0"/>
              </a:spcAft>
              <a:defRPr sz="2200" b="0" i="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Content Placeholder 23"/>
          <p:cNvSpPr>
            <a:spLocks noGrp="1"/>
          </p:cNvSpPr>
          <p:nvPr>
            <p:ph sz="quarter" idx="15"/>
          </p:nvPr>
        </p:nvSpPr>
        <p:spPr bwMode="gray">
          <a:xfrm>
            <a:off x="7379800" y="88731"/>
            <a:ext cx="1676400" cy="54610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900" baseline="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Content Placeholder 28"/>
          <p:cNvSpPr>
            <a:spLocks noGrp="1"/>
          </p:cNvSpPr>
          <p:nvPr>
            <p:ph sz="quarter" idx="17"/>
          </p:nvPr>
        </p:nvSpPr>
        <p:spPr bwMode="gray">
          <a:xfrm>
            <a:off x="5824050" y="652229"/>
            <a:ext cx="3232150" cy="431969"/>
          </a:xfrm>
          <a:prstGeom prst="rect">
            <a:avLst/>
          </a:prstGeom>
        </p:spPr>
        <p:txBody>
          <a:bodyPr vert="horz"/>
          <a:lstStyle>
            <a:lvl1pPr>
              <a:buNone/>
              <a:defRPr sz="900" baseline="0">
                <a:solidFill>
                  <a:srgbClr val="FF0000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14"/>
          </p:nvPr>
        </p:nvSpPr>
        <p:spPr bwMode="gray">
          <a:xfrm>
            <a:off x="241698" y="217091"/>
            <a:ext cx="2120248" cy="10418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 bwMode="gray">
          <a:xfrm>
            <a:off x="2743597" y="4385865"/>
            <a:ext cx="6127221" cy="10418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742083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gray">
          <a:xfrm>
            <a:off x="7497763" y="0"/>
            <a:ext cx="1646237" cy="731838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0"/>
            <a:ext cx="7497763" cy="7318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8" name="Picture 4" descr="NTT_Title_Slide_w_Im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7318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3"/>
          <p:cNvGrpSpPr>
            <a:grpSpLocks/>
          </p:cNvGrpSpPr>
          <p:nvPr userDrawn="1"/>
        </p:nvGrpSpPr>
        <p:grpSpPr bwMode="auto">
          <a:xfrm>
            <a:off x="0" y="6732588"/>
            <a:ext cx="9144000" cy="131762"/>
            <a:chOff x="0" y="6731877"/>
            <a:chExt cx="9144001" cy="132052"/>
          </a:xfrm>
        </p:grpSpPr>
        <p:sp>
          <p:nvSpPr>
            <p:cNvPr id="10" name="Rectangle 9"/>
            <p:cNvSpPr/>
            <p:nvPr userDrawn="1"/>
          </p:nvSpPr>
          <p:spPr bwMode="gray">
            <a:xfrm>
              <a:off x="0" y="6731877"/>
              <a:ext cx="9144001" cy="13205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11" name="Group 103"/>
            <p:cNvGrpSpPr>
              <a:grpSpLocks/>
            </p:cNvGrpSpPr>
            <p:nvPr userDrawn="1"/>
          </p:nvGrpSpPr>
          <p:grpSpPr bwMode="auto">
            <a:xfrm>
              <a:off x="0" y="6731877"/>
              <a:ext cx="735013" cy="132052"/>
              <a:chOff x="0" y="6296155"/>
              <a:chExt cx="735013" cy="132052"/>
            </a:xfrm>
          </p:grpSpPr>
          <p:sp>
            <p:nvSpPr>
              <p:cNvPr id="12" name="Rectangle 11"/>
              <p:cNvSpPr/>
              <p:nvPr userDrawn="1"/>
            </p:nvSpPr>
            <p:spPr bwMode="gray">
              <a:xfrm>
                <a:off x="612775" y="6296155"/>
                <a:ext cx="122238" cy="1320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 userDrawn="1"/>
            </p:nvSpPr>
            <p:spPr bwMode="gray">
              <a:xfrm>
                <a:off x="490538" y="6296155"/>
                <a:ext cx="122237" cy="132052"/>
              </a:xfrm>
              <a:prstGeom prst="rect">
                <a:avLst/>
              </a:prstGeom>
              <a:solidFill>
                <a:srgbClr val="C969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13"/>
              <p:cNvSpPr/>
              <p:nvPr userDrawn="1"/>
            </p:nvSpPr>
            <p:spPr bwMode="gray">
              <a:xfrm>
                <a:off x="368300" y="6296155"/>
                <a:ext cx="122238" cy="13205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5" name="Rectangle 14"/>
              <p:cNvSpPr/>
              <p:nvPr userDrawn="1"/>
            </p:nvSpPr>
            <p:spPr bwMode="gray">
              <a:xfrm>
                <a:off x="244475" y="6296155"/>
                <a:ext cx="122238" cy="13205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 userDrawn="1"/>
            </p:nvSpPr>
            <p:spPr bwMode="gray">
              <a:xfrm>
                <a:off x="122238" y="6296155"/>
                <a:ext cx="122237" cy="132052"/>
              </a:xfrm>
              <a:prstGeom prst="rect">
                <a:avLst/>
              </a:prstGeom>
              <a:solidFill>
                <a:srgbClr val="6F77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 userDrawn="1"/>
            </p:nvSpPr>
            <p:spPr bwMode="gray">
              <a:xfrm>
                <a:off x="0" y="6296155"/>
                <a:ext cx="122238" cy="132052"/>
              </a:xfrm>
              <a:prstGeom prst="rect">
                <a:avLst/>
              </a:prstGeom>
              <a:solidFill>
                <a:srgbClr val="3F49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dirty="0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8" name="TextBox 17"/>
          <p:cNvSpPr txBox="1">
            <a:spLocks noChangeArrowheads="1"/>
          </p:cNvSpPr>
          <p:nvPr userDrawn="1"/>
        </p:nvSpPr>
        <p:spPr bwMode="gray">
          <a:xfrm>
            <a:off x="768350" y="6751638"/>
            <a:ext cx="2362200" cy="92075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© 2015 NTT DATA, Inc.</a:t>
            </a:r>
          </a:p>
        </p:txBody>
      </p:sp>
      <p:sp>
        <p:nvSpPr>
          <p:cNvPr id="20" name="TextBox 19"/>
          <p:cNvSpPr txBox="1">
            <a:spLocks noChangeArrowheads="1"/>
          </p:cNvSpPr>
          <p:nvPr userDrawn="1"/>
        </p:nvSpPr>
        <p:spPr bwMode="gray">
          <a:xfrm>
            <a:off x="8851900" y="6751638"/>
            <a:ext cx="292100" cy="92075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672C0FB6-DCBD-4EB1-88EC-75EE4C68B49E}" type="slidenum">
              <a:rPr lang="en-US" sz="6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600" dirty="0" smtClean="0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 bwMode="gray">
          <a:xfrm>
            <a:off x="731593" y="1402638"/>
            <a:ext cx="8073565" cy="4525963"/>
          </a:xfrm>
          <a:prstGeom prst="rect">
            <a:avLst/>
          </a:prstGeom>
        </p:spPr>
        <p:txBody>
          <a:bodyPr lIns="182880">
            <a:norm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lain"/>
              <a:tabLst/>
              <a:defRPr sz="2000"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 bwMode="gray">
          <a:xfrm>
            <a:off x="731838" y="0"/>
            <a:ext cx="6765925" cy="731838"/>
          </a:xfrm>
          <a:prstGeom prst="rect">
            <a:avLst/>
          </a:prstGeom>
        </p:spPr>
        <p:txBody>
          <a:bodyPr vert="horz" lIns="182880" rIns="182880" anchor="ctr" anchorCtr="0"/>
          <a:lstStyle>
            <a:lvl1pPr>
              <a:buNone/>
              <a:defRPr sz="2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36080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gray">
          <a:xfrm>
            <a:off x="0" y="0"/>
            <a:ext cx="7497763" cy="7318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5" name="Picture 2" descr="NTT_Title_and_Conten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7318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1"/>
          <p:cNvGrpSpPr>
            <a:grpSpLocks/>
          </p:cNvGrpSpPr>
          <p:nvPr userDrawn="1"/>
        </p:nvGrpSpPr>
        <p:grpSpPr bwMode="auto">
          <a:xfrm>
            <a:off x="0" y="6732588"/>
            <a:ext cx="9144000" cy="131762"/>
            <a:chOff x="0" y="6731877"/>
            <a:chExt cx="9144001" cy="132052"/>
          </a:xfrm>
        </p:grpSpPr>
        <p:sp>
          <p:nvSpPr>
            <p:cNvPr id="7" name="Rectangle 6"/>
            <p:cNvSpPr/>
            <p:nvPr userDrawn="1"/>
          </p:nvSpPr>
          <p:spPr bwMode="gray">
            <a:xfrm>
              <a:off x="0" y="6731877"/>
              <a:ext cx="9144001" cy="13205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8" name="Group 103"/>
            <p:cNvGrpSpPr>
              <a:grpSpLocks/>
            </p:cNvGrpSpPr>
            <p:nvPr userDrawn="1"/>
          </p:nvGrpSpPr>
          <p:grpSpPr bwMode="auto">
            <a:xfrm>
              <a:off x="0" y="6731877"/>
              <a:ext cx="735013" cy="132052"/>
              <a:chOff x="0" y="6296155"/>
              <a:chExt cx="735013" cy="132052"/>
            </a:xfrm>
          </p:grpSpPr>
          <p:sp>
            <p:nvSpPr>
              <p:cNvPr id="9" name="Rectangle 8"/>
              <p:cNvSpPr/>
              <p:nvPr userDrawn="1"/>
            </p:nvSpPr>
            <p:spPr bwMode="gray">
              <a:xfrm>
                <a:off x="612775" y="6296155"/>
                <a:ext cx="122238" cy="1320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" name="Rectangle 7"/>
              <p:cNvSpPr>
                <a:spLocks noChangeArrowheads="1"/>
              </p:cNvSpPr>
              <p:nvPr userDrawn="1"/>
            </p:nvSpPr>
            <p:spPr bwMode="gray">
              <a:xfrm>
                <a:off x="490538" y="6296155"/>
                <a:ext cx="122237" cy="132052"/>
              </a:xfrm>
              <a:prstGeom prst="rect">
                <a:avLst/>
              </a:prstGeom>
              <a:solidFill>
                <a:srgbClr val="C969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11"/>
              <p:cNvSpPr/>
              <p:nvPr userDrawn="1"/>
            </p:nvSpPr>
            <p:spPr bwMode="gray">
              <a:xfrm>
                <a:off x="368300" y="6296155"/>
                <a:ext cx="122238" cy="13205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" name="Rectangle 12"/>
              <p:cNvSpPr/>
              <p:nvPr userDrawn="1"/>
            </p:nvSpPr>
            <p:spPr bwMode="gray">
              <a:xfrm>
                <a:off x="244475" y="6296155"/>
                <a:ext cx="122238" cy="13205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 userDrawn="1"/>
            </p:nvSpPr>
            <p:spPr bwMode="gray">
              <a:xfrm>
                <a:off x="122238" y="6296155"/>
                <a:ext cx="122237" cy="132052"/>
              </a:xfrm>
              <a:prstGeom prst="rect">
                <a:avLst/>
              </a:prstGeom>
              <a:solidFill>
                <a:srgbClr val="6F77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 userDrawn="1"/>
            </p:nvSpPr>
            <p:spPr bwMode="gray">
              <a:xfrm>
                <a:off x="0" y="6296155"/>
                <a:ext cx="122238" cy="132052"/>
              </a:xfrm>
              <a:prstGeom prst="rect">
                <a:avLst/>
              </a:prstGeom>
              <a:solidFill>
                <a:srgbClr val="3F49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dirty="0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6" name="Rectangle 15"/>
          <p:cNvSpPr/>
          <p:nvPr userDrawn="1"/>
        </p:nvSpPr>
        <p:spPr bwMode="gray">
          <a:xfrm>
            <a:off x="7497763" y="0"/>
            <a:ext cx="1646237" cy="731838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gray">
          <a:xfrm>
            <a:off x="768350" y="6751638"/>
            <a:ext cx="2362200" cy="92075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© 2015 NTT DATA, Inc.</a:t>
            </a:r>
          </a:p>
        </p:txBody>
      </p:sp>
      <p:sp>
        <p:nvSpPr>
          <p:cNvPr id="18" name="TextBox 17"/>
          <p:cNvSpPr txBox="1">
            <a:spLocks noChangeArrowheads="1"/>
          </p:cNvSpPr>
          <p:nvPr userDrawn="1"/>
        </p:nvSpPr>
        <p:spPr bwMode="gray">
          <a:xfrm>
            <a:off x="8851900" y="6751638"/>
            <a:ext cx="292100" cy="92075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6ACE7AE-E8E2-4757-A1DE-F1DB2873682B}" type="slidenum">
              <a:rPr lang="en-US" sz="6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600" dirty="0" smtClean="0">
              <a:solidFill>
                <a:srgbClr val="00000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 bwMode="gray">
          <a:xfrm>
            <a:off x="731593" y="1402638"/>
            <a:ext cx="8073565" cy="4525963"/>
          </a:xfrm>
          <a:prstGeom prst="rect">
            <a:avLst/>
          </a:prstGeom>
        </p:spPr>
        <p:txBody>
          <a:bodyPr lIns="182880"/>
          <a:lstStyle>
            <a:lvl1pPr marL="169863" indent="-169863">
              <a:buNone/>
              <a:defRPr sz="1800" baseline="0"/>
            </a:lvl1pPr>
            <a:lvl2pPr marL="739775" indent="-282575">
              <a:defRPr/>
            </a:lvl2pPr>
            <a:lvl3pPr marL="1090613" indent="-176213">
              <a:defRPr/>
            </a:lvl3pPr>
            <a:lvl4pPr marL="1544638" indent="-173038">
              <a:defRPr/>
            </a:lvl4pPr>
            <a:lvl5pPr marL="2000250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0"/>
          </p:nvPr>
        </p:nvSpPr>
        <p:spPr bwMode="gray">
          <a:xfrm>
            <a:off x="731838" y="0"/>
            <a:ext cx="6765925" cy="731838"/>
          </a:xfrm>
          <a:prstGeom prst="rect">
            <a:avLst/>
          </a:prstGeom>
        </p:spPr>
        <p:txBody>
          <a:bodyPr vert="horz" lIns="182880" rIns="182880" anchor="ctr" anchorCtr="0">
            <a:normAutofit/>
          </a:bodyPr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67392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gray">
          <a:xfrm>
            <a:off x="0" y="0"/>
            <a:ext cx="7497763" cy="7318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5" name="Picture 2" descr="NTT_Title_and_Conten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7318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1"/>
          <p:cNvGrpSpPr>
            <a:grpSpLocks/>
          </p:cNvGrpSpPr>
          <p:nvPr userDrawn="1"/>
        </p:nvGrpSpPr>
        <p:grpSpPr bwMode="auto">
          <a:xfrm>
            <a:off x="0" y="6732588"/>
            <a:ext cx="9144000" cy="131762"/>
            <a:chOff x="0" y="6731877"/>
            <a:chExt cx="9144001" cy="132052"/>
          </a:xfrm>
        </p:grpSpPr>
        <p:sp>
          <p:nvSpPr>
            <p:cNvPr id="7" name="Rectangle 6"/>
            <p:cNvSpPr/>
            <p:nvPr userDrawn="1"/>
          </p:nvSpPr>
          <p:spPr bwMode="gray">
            <a:xfrm>
              <a:off x="0" y="6731877"/>
              <a:ext cx="9144001" cy="13205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8" name="Group 103"/>
            <p:cNvGrpSpPr>
              <a:grpSpLocks/>
            </p:cNvGrpSpPr>
            <p:nvPr userDrawn="1"/>
          </p:nvGrpSpPr>
          <p:grpSpPr bwMode="auto">
            <a:xfrm>
              <a:off x="0" y="6731877"/>
              <a:ext cx="735013" cy="132052"/>
              <a:chOff x="0" y="6296155"/>
              <a:chExt cx="735013" cy="132052"/>
            </a:xfrm>
          </p:grpSpPr>
          <p:sp>
            <p:nvSpPr>
              <p:cNvPr id="9" name="Rectangle 8"/>
              <p:cNvSpPr/>
              <p:nvPr userDrawn="1"/>
            </p:nvSpPr>
            <p:spPr bwMode="gray">
              <a:xfrm>
                <a:off x="612775" y="6296155"/>
                <a:ext cx="122238" cy="1320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" name="Rectangle 7"/>
              <p:cNvSpPr>
                <a:spLocks noChangeArrowheads="1"/>
              </p:cNvSpPr>
              <p:nvPr userDrawn="1"/>
            </p:nvSpPr>
            <p:spPr bwMode="gray">
              <a:xfrm>
                <a:off x="490538" y="6296155"/>
                <a:ext cx="122237" cy="132052"/>
              </a:xfrm>
              <a:prstGeom prst="rect">
                <a:avLst/>
              </a:prstGeom>
              <a:solidFill>
                <a:srgbClr val="C969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11"/>
              <p:cNvSpPr/>
              <p:nvPr userDrawn="1"/>
            </p:nvSpPr>
            <p:spPr bwMode="gray">
              <a:xfrm>
                <a:off x="368300" y="6296155"/>
                <a:ext cx="122238" cy="13205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" name="Rectangle 12"/>
              <p:cNvSpPr/>
              <p:nvPr userDrawn="1"/>
            </p:nvSpPr>
            <p:spPr bwMode="gray">
              <a:xfrm>
                <a:off x="244475" y="6296155"/>
                <a:ext cx="122238" cy="13205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 userDrawn="1"/>
            </p:nvSpPr>
            <p:spPr bwMode="gray">
              <a:xfrm>
                <a:off x="122238" y="6296155"/>
                <a:ext cx="122237" cy="132052"/>
              </a:xfrm>
              <a:prstGeom prst="rect">
                <a:avLst/>
              </a:prstGeom>
              <a:solidFill>
                <a:srgbClr val="6F77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 userDrawn="1"/>
            </p:nvSpPr>
            <p:spPr bwMode="gray">
              <a:xfrm>
                <a:off x="0" y="6296155"/>
                <a:ext cx="122238" cy="132052"/>
              </a:xfrm>
              <a:prstGeom prst="rect">
                <a:avLst/>
              </a:prstGeom>
              <a:solidFill>
                <a:srgbClr val="3F49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dirty="0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6" name="Rectangle 15"/>
          <p:cNvSpPr/>
          <p:nvPr userDrawn="1"/>
        </p:nvSpPr>
        <p:spPr bwMode="gray">
          <a:xfrm>
            <a:off x="6526163" y="-13296"/>
            <a:ext cx="1646237" cy="745133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gray">
          <a:xfrm>
            <a:off x="768350" y="6751638"/>
            <a:ext cx="2362200" cy="92075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© 2015 NTT DATA, Inc.</a:t>
            </a:r>
          </a:p>
        </p:txBody>
      </p:sp>
      <p:sp>
        <p:nvSpPr>
          <p:cNvPr id="18" name="TextBox 17"/>
          <p:cNvSpPr txBox="1">
            <a:spLocks noChangeArrowheads="1"/>
          </p:cNvSpPr>
          <p:nvPr userDrawn="1"/>
        </p:nvSpPr>
        <p:spPr bwMode="gray">
          <a:xfrm>
            <a:off x="8851900" y="6751638"/>
            <a:ext cx="292100" cy="92075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6ACE7AE-E8E2-4757-A1DE-F1DB2873682B}" type="slidenum">
              <a:rPr lang="en-US" sz="6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600" dirty="0" smtClean="0">
              <a:solidFill>
                <a:srgbClr val="00000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 bwMode="gray">
          <a:xfrm>
            <a:off x="731593" y="1402638"/>
            <a:ext cx="8073565" cy="4525963"/>
          </a:xfrm>
          <a:prstGeom prst="rect">
            <a:avLst/>
          </a:prstGeom>
        </p:spPr>
        <p:txBody>
          <a:bodyPr lIns="182880"/>
          <a:lstStyle>
            <a:lvl1pPr marL="169863" indent="-169863">
              <a:buNone/>
              <a:defRPr sz="1800" baseline="0"/>
            </a:lvl1pPr>
            <a:lvl2pPr marL="739775" indent="-282575">
              <a:defRPr/>
            </a:lvl2pPr>
            <a:lvl3pPr marL="1090613" indent="-176213">
              <a:defRPr/>
            </a:lvl3pPr>
            <a:lvl4pPr marL="1544638" indent="-173038">
              <a:defRPr/>
            </a:lvl4pPr>
            <a:lvl5pPr marL="2000250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0"/>
          </p:nvPr>
        </p:nvSpPr>
        <p:spPr bwMode="gray">
          <a:xfrm>
            <a:off x="731838" y="0"/>
            <a:ext cx="6765925" cy="731838"/>
          </a:xfrm>
          <a:prstGeom prst="rect">
            <a:avLst/>
          </a:prstGeom>
        </p:spPr>
        <p:txBody>
          <a:bodyPr vert="horz" lIns="182880" rIns="182880" anchor="ctr" anchorCtr="0">
            <a:normAutofit/>
          </a:bodyPr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98649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0" y="0"/>
            <a:ext cx="2541588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4" name="Picture 2" descr="NTT_Brand_Slid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2157413"/>
            <a:ext cx="2541588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gray">
          <a:xfrm>
            <a:off x="3810000" y="6751638"/>
            <a:ext cx="5308600" cy="920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This document contains confidential Company information. Do not disclose it to third parties without permission from the Company.</a:t>
            </a: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gray">
          <a:xfrm>
            <a:off x="0" y="6751638"/>
            <a:ext cx="2362200" cy="184150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© 2012 NTT DATA, Inc.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600" dirty="0" smtClean="0">
              <a:solidFill>
                <a:srgbClr val="000000"/>
              </a:solidFill>
            </a:endParaRPr>
          </a:p>
        </p:txBody>
      </p:sp>
      <p:pic>
        <p:nvPicPr>
          <p:cNvPr id="8" name="Picture 5" descr="NTT_BrandMessage_Lockup_Aligned_Right_RGB_111129_jal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3400425" y="2795588"/>
            <a:ext cx="48736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8"/>
          <p:cNvSpPr>
            <a:spLocks noGrp="1"/>
          </p:cNvSpPr>
          <p:nvPr>
            <p:ph sz="quarter" idx="17"/>
          </p:nvPr>
        </p:nvSpPr>
        <p:spPr bwMode="gray">
          <a:xfrm>
            <a:off x="5886450" y="6457950"/>
            <a:ext cx="3232150" cy="254569"/>
          </a:xfrm>
          <a:prstGeom prst="rect">
            <a:avLst/>
          </a:prstGeom>
        </p:spPr>
        <p:txBody>
          <a:bodyPr vert="horz"/>
          <a:lstStyle>
            <a:lvl1pPr algn="r">
              <a:buNone/>
              <a:defRPr sz="900" baseline="0">
                <a:solidFill>
                  <a:srgbClr val="FF0000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54791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7498079" y="0"/>
            <a:ext cx="1645920" cy="731520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NTT_logo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309562"/>
            <a:ext cx="1252728" cy="18367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" y="0"/>
            <a:ext cx="7498078" cy="7315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pic>
        <p:nvPicPr>
          <p:cNvPr id="20" name="Picture 19" descr="NTT_Title_Slide_w_Imag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31520" cy="731520"/>
          </a:xfrm>
          <a:prstGeom prst="rect">
            <a:avLst/>
          </a:prstGeom>
        </p:spPr>
      </p:pic>
      <p:grpSp>
        <p:nvGrpSpPr>
          <p:cNvPr id="2" name="Group 13"/>
          <p:cNvGrpSpPr/>
          <p:nvPr userDrawn="1"/>
        </p:nvGrpSpPr>
        <p:grpSpPr>
          <a:xfrm>
            <a:off x="2" y="6731877"/>
            <a:ext cx="9144001" cy="132052"/>
            <a:chOff x="0" y="6731877"/>
            <a:chExt cx="9144001" cy="132052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731877"/>
              <a:ext cx="9144001" cy="13205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103"/>
            <p:cNvGrpSpPr/>
            <p:nvPr userDrawn="1"/>
          </p:nvGrpSpPr>
          <p:grpSpPr>
            <a:xfrm>
              <a:off x="0" y="6731877"/>
              <a:ext cx="735013" cy="132052"/>
              <a:chOff x="0" y="6296155"/>
              <a:chExt cx="735013" cy="132052"/>
            </a:xfrm>
          </p:grpSpPr>
          <p:sp>
            <p:nvSpPr>
              <p:cNvPr id="22" name="Rectangle 21"/>
              <p:cNvSpPr/>
              <p:nvPr userDrawn="1"/>
            </p:nvSpPr>
            <p:spPr>
              <a:xfrm>
                <a:off x="612511" y="6296155"/>
                <a:ext cx="122502" cy="1320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 userDrawn="1"/>
            </p:nvSpPr>
            <p:spPr>
              <a:xfrm>
                <a:off x="490009" y="6296155"/>
                <a:ext cx="122502" cy="132052"/>
              </a:xfrm>
              <a:prstGeom prst="rect">
                <a:avLst/>
              </a:prstGeom>
              <a:solidFill>
                <a:srgbClr val="C9695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Rectangle 23"/>
              <p:cNvSpPr/>
              <p:nvPr userDrawn="1"/>
            </p:nvSpPr>
            <p:spPr>
              <a:xfrm>
                <a:off x="367507" y="6296155"/>
                <a:ext cx="122502" cy="13205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 userDrawn="1"/>
            </p:nvSpPr>
            <p:spPr>
              <a:xfrm>
                <a:off x="245004" y="6296155"/>
                <a:ext cx="122502" cy="13205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 userDrawn="1"/>
            </p:nvSpPr>
            <p:spPr>
              <a:xfrm>
                <a:off x="122502" y="6296155"/>
                <a:ext cx="122502" cy="132052"/>
              </a:xfrm>
              <a:prstGeom prst="rect">
                <a:avLst/>
              </a:prstGeom>
              <a:solidFill>
                <a:srgbClr val="6F779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Rectangle 26"/>
              <p:cNvSpPr/>
              <p:nvPr userDrawn="1"/>
            </p:nvSpPr>
            <p:spPr>
              <a:xfrm>
                <a:off x="0" y="6296155"/>
                <a:ext cx="122502" cy="132052"/>
              </a:xfrm>
              <a:prstGeom prst="rect">
                <a:avLst/>
              </a:prstGeom>
              <a:solidFill>
                <a:srgbClr val="3F497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" name="TextBox 12"/>
          <p:cNvSpPr txBox="1"/>
          <p:nvPr userDrawn="1"/>
        </p:nvSpPr>
        <p:spPr>
          <a:xfrm>
            <a:off x="768173" y="6751091"/>
            <a:ext cx="2362200" cy="9233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600" dirty="0" smtClean="0">
                <a:solidFill>
                  <a:schemeClr val="tx1"/>
                </a:solidFill>
                <a:latin typeface="Arial"/>
                <a:cs typeface="Arial"/>
              </a:rPr>
              <a:t>Copyright © 2015</a:t>
            </a:r>
            <a:r>
              <a:rPr lang="en-US" sz="600" baseline="0" dirty="0" smtClean="0">
                <a:solidFill>
                  <a:schemeClr val="tx1"/>
                </a:solidFill>
                <a:latin typeface="Arial"/>
                <a:cs typeface="Arial"/>
              </a:rPr>
              <a:t> NTT DATA, Inc.</a:t>
            </a:r>
            <a:endParaRPr lang="en-US" sz="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852078" y="6751090"/>
            <a:ext cx="291923" cy="9233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fld id="{B81353C4-87EF-784D-9B49-76D7931112DF}" type="slidenum">
              <a:rPr lang="en-US" sz="600" smtClean="0">
                <a:solidFill>
                  <a:schemeClr val="tx1"/>
                </a:solidFill>
                <a:latin typeface="Arial"/>
                <a:cs typeface="Arial"/>
              </a:rPr>
              <a:pPr/>
              <a:t>‹#›</a:t>
            </a:fld>
            <a:endParaRPr lang="en-US" sz="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0"/>
            <a:ext cx="6765925" cy="731838"/>
          </a:xfrm>
          <a:prstGeom prst="rect">
            <a:avLst/>
          </a:prstGeom>
        </p:spPr>
        <p:txBody>
          <a:bodyPr vert="horz" lIns="182880" rIns="182880" anchor="ctr" anchorCtr="0"/>
          <a:lstStyle>
            <a:lvl1pPr>
              <a:buNone/>
              <a:defRPr sz="2200" baseline="0"/>
            </a:lvl1pPr>
          </a:lstStyle>
          <a:p>
            <a:pPr lvl="0"/>
            <a:r>
              <a:rPr lang="en-US" dirty="0" smtClean="0"/>
              <a:t>Three-column Layout</a:t>
            </a:r>
            <a:endParaRPr lang="en-US" dirty="0"/>
          </a:p>
        </p:txBody>
      </p:sp>
      <p:sp>
        <p:nvSpPr>
          <p:cNvPr id="39" name="Text Placeholder 35"/>
          <p:cNvSpPr>
            <a:spLocks noGrp="1"/>
          </p:cNvSpPr>
          <p:nvPr>
            <p:ph type="body" sz="quarter" idx="12"/>
          </p:nvPr>
        </p:nvSpPr>
        <p:spPr>
          <a:xfrm>
            <a:off x="363417" y="1373189"/>
            <a:ext cx="2803280" cy="4579937"/>
          </a:xfrm>
          <a:prstGeom prst="rect">
            <a:avLst/>
          </a:prstGeom>
        </p:spPr>
        <p:txBody>
          <a:bodyPr vert="horz"/>
          <a:lstStyle>
            <a:lvl1pPr marL="118872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200"/>
            </a:lvl1pPr>
            <a:lvl2pPr marL="228600" indent="-10972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/>
            </a:lvl2pPr>
            <a:lvl3pPr marL="10334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200"/>
            </a:lvl3pPr>
            <a:lvl4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ct val="80000"/>
              <a:buFont typeface="Wingdings" charset="2"/>
              <a:buChar char="§"/>
              <a:defRPr sz="1200"/>
            </a:lvl4pPr>
            <a:lvl5pPr marL="19478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ct val="80000"/>
              <a:buFont typeface="Wingdings" charset="2"/>
              <a:buChar char="§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</p:txBody>
      </p:sp>
      <p:sp>
        <p:nvSpPr>
          <p:cNvPr id="47" name="Content Placeholder 46"/>
          <p:cNvSpPr>
            <a:spLocks noGrp="1"/>
          </p:cNvSpPr>
          <p:nvPr>
            <p:ph sz="quarter" idx="13"/>
          </p:nvPr>
        </p:nvSpPr>
        <p:spPr>
          <a:xfrm>
            <a:off x="3166697" y="1373189"/>
            <a:ext cx="2806211" cy="4579937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0"/>
              </a:spcBef>
              <a:spcAft>
                <a:spcPts val="600"/>
              </a:spcAft>
              <a:defRPr sz="90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80000"/>
              <a:buFont typeface="Wingdings" charset="2"/>
              <a:buChar char="§"/>
              <a:defRPr sz="900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80000"/>
              <a:buFont typeface="Wingdings" charset="2"/>
              <a:buChar char="§"/>
              <a:defRPr sz="900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80000"/>
              <a:buFont typeface="Wingdings" charset="2"/>
              <a:buChar char="§"/>
              <a:defRPr sz="900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80000"/>
              <a:buFont typeface="Wingdings" charset="2"/>
              <a:buChar char="§"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0" name="Text Placeholder 35"/>
          <p:cNvSpPr>
            <a:spLocks noGrp="1"/>
          </p:cNvSpPr>
          <p:nvPr>
            <p:ph type="body" sz="quarter" idx="14"/>
          </p:nvPr>
        </p:nvSpPr>
        <p:spPr>
          <a:xfrm>
            <a:off x="5982679" y="1373189"/>
            <a:ext cx="2803280" cy="4579937"/>
          </a:xfrm>
          <a:prstGeom prst="rect">
            <a:avLst/>
          </a:prstGeom>
        </p:spPr>
        <p:txBody>
          <a:bodyPr vert="horz"/>
          <a:lstStyle>
            <a:lvl1pPr marL="118872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200"/>
            </a:lvl1pPr>
            <a:lvl2pPr marL="228600" indent="-10972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/>
            </a:lvl2pPr>
            <a:lvl3pPr marL="10334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200"/>
            </a:lvl3pPr>
            <a:lvl4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ct val="80000"/>
              <a:buFont typeface="Wingdings" charset="2"/>
              <a:buChar char="§"/>
              <a:defRPr sz="1200"/>
            </a:lvl4pPr>
            <a:lvl5pPr marL="19478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ct val="80000"/>
              <a:buFont typeface="Wingdings" charset="2"/>
              <a:buChar char="§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6820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2" descr="NTT_logo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143" y="6119813"/>
            <a:ext cx="1692519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NTT_Title_Slide_w_Imag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19414"/>
            <a:ext cx="2542443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5"/>
          <p:cNvSpPr/>
          <p:nvPr userDrawn="1"/>
        </p:nvSpPr>
        <p:spPr>
          <a:xfrm>
            <a:off x="2529254" y="4181476"/>
            <a:ext cx="6614746" cy="1281113"/>
          </a:xfrm>
          <a:prstGeom prst="rect">
            <a:avLst/>
          </a:prstGeom>
          <a:solidFill>
            <a:srgbClr val="C2CEE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 altLang="en-US" kern="0">
              <a:solidFill>
                <a:sysClr val="windowText" lastClr="000000"/>
              </a:solidFill>
              <a:ea typeface="HGP創英角ｺﾞｼｯｸUB" pitchFamily="50" charset="-128"/>
            </a:endParaRPr>
          </a:p>
        </p:txBody>
      </p:sp>
      <p:sp>
        <p:nvSpPr>
          <p:cNvPr id="11" name="Rectangle 18"/>
          <p:cNvSpPr/>
          <p:nvPr userDrawn="1"/>
        </p:nvSpPr>
        <p:spPr>
          <a:xfrm>
            <a:off x="2529254" y="4764"/>
            <a:ext cx="6614746" cy="29495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>
              <a:solidFill>
                <a:srgbClr val="FFFFFF"/>
              </a:solidFill>
            </a:endParaRPr>
          </a:p>
        </p:txBody>
      </p:sp>
      <p:sp>
        <p:nvSpPr>
          <p:cNvPr id="12" name="TextBox 16"/>
          <p:cNvSpPr txBox="1"/>
          <p:nvPr userDrawn="1"/>
        </p:nvSpPr>
        <p:spPr>
          <a:xfrm>
            <a:off x="0" y="6751639"/>
            <a:ext cx="2362200" cy="92075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600" dirty="0">
                <a:solidFill>
                  <a:srgbClr val="000000"/>
                </a:solidFill>
                <a:latin typeface="Arial"/>
                <a:ea typeface="HGP創英角ｺﾞｼｯｸUB" pitchFamily="50" charset="-128"/>
                <a:cs typeface="Arial"/>
              </a:rPr>
              <a:t>Copyright © 2012 NTT DATA Corporation</a:t>
            </a:r>
          </a:p>
        </p:txBody>
      </p:sp>
      <p:sp>
        <p:nvSpPr>
          <p:cNvPr id="13" name="Rectangle 14"/>
          <p:cNvSpPr/>
          <p:nvPr userDrawn="1"/>
        </p:nvSpPr>
        <p:spPr>
          <a:xfrm>
            <a:off x="2529254" y="2914651"/>
            <a:ext cx="6614746" cy="1274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2743597" y="4379519"/>
            <a:ext cx="6127221" cy="10418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4"/>
          </p:nvPr>
        </p:nvSpPr>
        <p:spPr>
          <a:xfrm>
            <a:off x="241700" y="217095"/>
            <a:ext cx="2120248" cy="10418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5"/>
          </p:nvPr>
        </p:nvSpPr>
        <p:spPr>
          <a:xfrm>
            <a:off x="7379800" y="88731"/>
            <a:ext cx="1676400" cy="54610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900" baseline="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7"/>
          </p:nvPr>
        </p:nvSpPr>
        <p:spPr>
          <a:xfrm>
            <a:off x="5824050" y="652232"/>
            <a:ext cx="3232150" cy="431969"/>
          </a:xfrm>
          <a:prstGeom prst="rect">
            <a:avLst/>
          </a:prstGeom>
        </p:spPr>
        <p:txBody>
          <a:bodyPr vert="horz"/>
          <a:lstStyle>
            <a:lvl1pPr>
              <a:buNone/>
              <a:defRPr sz="900" baseline="0">
                <a:solidFill>
                  <a:srgbClr val="FF0000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743597" y="3161530"/>
            <a:ext cx="6127221" cy="995164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algn="l">
              <a:spcAft>
                <a:spcPts val="0"/>
              </a:spcAft>
              <a:defRPr sz="2200" b="0" i="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2478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C:\Users\u558413\Desktop\図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193217"/>
          </a:xfrm>
          <a:prstGeom prst="rect">
            <a:avLst/>
          </a:prstGeom>
          <a:noFill/>
        </p:spPr>
      </p:pic>
      <p:pic>
        <p:nvPicPr>
          <p:cNvPr id="7" name="Picture 17" descr="NTT_Title_Slide_w_Imag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19414"/>
            <a:ext cx="2542443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1"/>
          <p:cNvSpPr/>
          <p:nvPr userDrawn="1"/>
        </p:nvSpPr>
        <p:spPr>
          <a:xfrm>
            <a:off x="2529254" y="4181476"/>
            <a:ext cx="6614746" cy="1281113"/>
          </a:xfrm>
          <a:prstGeom prst="rect">
            <a:avLst/>
          </a:prstGeom>
          <a:solidFill>
            <a:srgbClr val="C2CEE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 altLang="en-US" kern="0">
              <a:solidFill>
                <a:sysClr val="windowText" lastClr="000000"/>
              </a:solidFill>
              <a:ea typeface="HGP創英角ｺﾞｼｯｸUB" pitchFamily="50" charset="-128"/>
            </a:endParaRPr>
          </a:p>
        </p:txBody>
      </p:sp>
      <p:sp>
        <p:nvSpPr>
          <p:cNvPr id="10" name="Rectangle 22"/>
          <p:cNvSpPr/>
          <p:nvPr userDrawn="1"/>
        </p:nvSpPr>
        <p:spPr>
          <a:xfrm>
            <a:off x="2529254" y="2914651"/>
            <a:ext cx="6614746" cy="1274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>
              <a:solidFill>
                <a:srgbClr val="FFFFFF"/>
              </a:solidFill>
            </a:endParaRPr>
          </a:p>
        </p:txBody>
      </p:sp>
      <p:pic>
        <p:nvPicPr>
          <p:cNvPr id="11" name="Picture 18" descr="NTT_logo_RGB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143" y="6119813"/>
            <a:ext cx="1692519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1"/>
          <p:cNvSpPr txBox="1"/>
          <p:nvPr userDrawn="1"/>
        </p:nvSpPr>
        <p:spPr>
          <a:xfrm>
            <a:off x="2010508" y="1892301"/>
            <a:ext cx="18473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 dirty="0">
              <a:solidFill>
                <a:srgbClr val="FF0000"/>
              </a:solidFill>
              <a:latin typeface="Arial" charset="0"/>
              <a:ea typeface="HGP創英角ｺﾞｼｯｸUB" pitchFamily="50" charset="-128"/>
              <a:cs typeface="Arial" charset="0"/>
            </a:endParaRPr>
          </a:p>
        </p:txBody>
      </p:sp>
      <p:sp>
        <p:nvSpPr>
          <p:cNvPr id="15" name="TextBox 20"/>
          <p:cNvSpPr txBox="1"/>
          <p:nvPr userDrawn="1"/>
        </p:nvSpPr>
        <p:spPr>
          <a:xfrm>
            <a:off x="0" y="6751639"/>
            <a:ext cx="2362200" cy="92075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600" dirty="0">
                <a:solidFill>
                  <a:srgbClr val="000000"/>
                </a:solidFill>
                <a:latin typeface="Arial"/>
                <a:ea typeface="HGP創英角ｺﾞｼｯｸUB" pitchFamily="50" charset="-128"/>
                <a:cs typeface="Arial"/>
              </a:rPr>
              <a:t>Copyright © 2012 NTT DATA Corporation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2743597" y="4379519"/>
            <a:ext cx="6127221" cy="10418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743597" y="3161530"/>
            <a:ext cx="6127221" cy="995164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algn="l">
              <a:spcAft>
                <a:spcPts val="0"/>
              </a:spcAft>
              <a:defRPr sz="2200" b="0" i="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en-US" dirty="0"/>
          </a:p>
        </p:txBody>
      </p:sp>
      <p:sp>
        <p:nvSpPr>
          <p:cNvPr id="27" name="Content Placeholder 23"/>
          <p:cNvSpPr>
            <a:spLocks noGrp="1"/>
          </p:cNvSpPr>
          <p:nvPr>
            <p:ph sz="quarter" idx="15"/>
          </p:nvPr>
        </p:nvSpPr>
        <p:spPr>
          <a:xfrm>
            <a:off x="7379800" y="88731"/>
            <a:ext cx="1676400" cy="54610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900" baseline="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28" name="Content Placeholder 28"/>
          <p:cNvSpPr>
            <a:spLocks noGrp="1"/>
          </p:cNvSpPr>
          <p:nvPr>
            <p:ph sz="quarter" idx="17"/>
          </p:nvPr>
        </p:nvSpPr>
        <p:spPr>
          <a:xfrm>
            <a:off x="5824050" y="652232"/>
            <a:ext cx="3232150" cy="431969"/>
          </a:xfrm>
          <a:prstGeom prst="rect">
            <a:avLst/>
          </a:prstGeom>
        </p:spPr>
        <p:txBody>
          <a:bodyPr vert="horz"/>
          <a:lstStyle>
            <a:lvl1pPr>
              <a:buNone/>
              <a:defRPr sz="900" baseline="0">
                <a:solidFill>
                  <a:srgbClr val="FF0000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14"/>
          </p:nvPr>
        </p:nvSpPr>
        <p:spPr>
          <a:xfrm>
            <a:off x="241700" y="217095"/>
            <a:ext cx="2120248" cy="10418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324833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 userDrawn="1"/>
        </p:nvSpPr>
        <p:spPr>
          <a:xfrm>
            <a:off x="7498374" y="0"/>
            <a:ext cx="1645626" cy="731838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>
              <a:solidFill>
                <a:srgbClr val="FFFFFF"/>
              </a:solidFill>
            </a:endParaRPr>
          </a:p>
        </p:txBody>
      </p:sp>
      <p:pic>
        <p:nvPicPr>
          <p:cNvPr id="5" name="Picture 29" descr="NTT_logo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1" y="309563"/>
            <a:ext cx="1252904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/>
          <p:nvPr userDrawn="1"/>
        </p:nvSpPr>
        <p:spPr>
          <a:xfrm>
            <a:off x="0" y="0"/>
            <a:ext cx="7498374" cy="7318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>
              <a:solidFill>
                <a:srgbClr val="FFFFFF"/>
              </a:solidFill>
            </a:endParaRPr>
          </a:p>
        </p:txBody>
      </p:sp>
      <p:pic>
        <p:nvPicPr>
          <p:cNvPr id="8" name="Picture 19" descr="NTT_Title_Slide_w_Imag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31227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 userDrawn="1"/>
        </p:nvGrpSpPr>
        <p:grpSpPr bwMode="auto">
          <a:xfrm>
            <a:off x="0" y="6732588"/>
            <a:ext cx="9144000" cy="131762"/>
            <a:chOff x="0" y="6731877"/>
            <a:chExt cx="9144001" cy="132052"/>
          </a:xfrm>
        </p:grpSpPr>
        <p:sp>
          <p:nvSpPr>
            <p:cNvPr id="10" name="Rectangle 17"/>
            <p:cNvSpPr/>
            <p:nvPr userDrawn="1"/>
          </p:nvSpPr>
          <p:spPr>
            <a:xfrm>
              <a:off x="0" y="6731877"/>
              <a:ext cx="9144001" cy="13205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1400">
                <a:solidFill>
                  <a:srgbClr val="FFFFFF"/>
                </a:solidFill>
              </a:endParaRPr>
            </a:p>
          </p:txBody>
        </p:sp>
        <p:grpSp>
          <p:nvGrpSpPr>
            <p:cNvPr id="3" name="Group 103"/>
            <p:cNvGrpSpPr>
              <a:grpSpLocks/>
            </p:cNvGrpSpPr>
            <p:nvPr userDrawn="1"/>
          </p:nvGrpSpPr>
          <p:grpSpPr bwMode="auto">
            <a:xfrm>
              <a:off x="0" y="6731877"/>
              <a:ext cx="735013" cy="132052"/>
              <a:chOff x="0" y="6296155"/>
              <a:chExt cx="735013" cy="132052"/>
            </a:xfrm>
          </p:grpSpPr>
          <p:sp>
            <p:nvSpPr>
              <p:cNvPr id="12" name="Rectangle 21"/>
              <p:cNvSpPr/>
              <p:nvPr userDrawn="1"/>
            </p:nvSpPr>
            <p:spPr>
              <a:xfrm>
                <a:off x="612531" y="6296155"/>
                <a:ext cx="123092" cy="1320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22"/>
              <p:cNvSpPr/>
              <p:nvPr userDrawn="1"/>
            </p:nvSpPr>
            <p:spPr>
              <a:xfrm>
                <a:off x="490904" y="6296155"/>
                <a:ext cx="121626" cy="132052"/>
              </a:xfrm>
              <a:prstGeom prst="rect">
                <a:avLst/>
              </a:prstGeom>
              <a:solidFill>
                <a:srgbClr val="C9695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altLang="en-US" kern="0">
                  <a:solidFill>
                    <a:sysClr val="windowText" lastClr="000000"/>
                  </a:solidFill>
                  <a:ea typeface="HGP創英角ｺﾞｼｯｸUB" pitchFamily="50" charset="-128"/>
                </a:endParaRPr>
              </a:p>
            </p:txBody>
          </p:sp>
          <p:sp>
            <p:nvSpPr>
              <p:cNvPr id="14" name="Rectangle 23"/>
              <p:cNvSpPr/>
              <p:nvPr userDrawn="1"/>
            </p:nvSpPr>
            <p:spPr>
              <a:xfrm>
                <a:off x="367812" y="6296155"/>
                <a:ext cx="123092" cy="13205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Rectangle 24"/>
              <p:cNvSpPr/>
              <p:nvPr userDrawn="1"/>
            </p:nvSpPr>
            <p:spPr>
              <a:xfrm>
                <a:off x="244720" y="6296155"/>
                <a:ext cx="123092" cy="13205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25"/>
              <p:cNvSpPr/>
              <p:nvPr userDrawn="1"/>
            </p:nvSpPr>
            <p:spPr>
              <a:xfrm>
                <a:off x="123092" y="6296155"/>
                <a:ext cx="121627" cy="132052"/>
              </a:xfrm>
              <a:prstGeom prst="rect">
                <a:avLst/>
              </a:prstGeom>
              <a:solidFill>
                <a:srgbClr val="6F779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altLang="en-US" kern="0">
                  <a:solidFill>
                    <a:sysClr val="windowText" lastClr="000000"/>
                  </a:solidFill>
                  <a:ea typeface="HGP創英角ｺﾞｼｯｸUB" pitchFamily="50" charset="-128"/>
                </a:endParaRPr>
              </a:p>
            </p:txBody>
          </p:sp>
          <p:sp>
            <p:nvSpPr>
              <p:cNvPr id="17" name="Rectangle 26"/>
              <p:cNvSpPr/>
              <p:nvPr userDrawn="1"/>
            </p:nvSpPr>
            <p:spPr>
              <a:xfrm>
                <a:off x="0" y="6296155"/>
                <a:ext cx="123092" cy="132052"/>
              </a:xfrm>
              <a:prstGeom prst="rect">
                <a:avLst/>
              </a:prstGeom>
              <a:solidFill>
                <a:srgbClr val="3F497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altLang="en-US" kern="0">
                  <a:solidFill>
                    <a:sysClr val="windowText" lastClr="000000"/>
                  </a:solidFill>
                  <a:ea typeface="HGP創英角ｺﾞｼｯｸUB" pitchFamily="50" charset="-128"/>
                </a:endParaRPr>
              </a:p>
            </p:txBody>
          </p:sp>
        </p:grpSp>
      </p:grpSp>
      <p:sp>
        <p:nvSpPr>
          <p:cNvPr id="18" name="TextBox 12"/>
          <p:cNvSpPr txBox="1"/>
          <p:nvPr userDrawn="1"/>
        </p:nvSpPr>
        <p:spPr>
          <a:xfrm>
            <a:off x="767862" y="6751639"/>
            <a:ext cx="2362200" cy="92075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600" dirty="0">
                <a:solidFill>
                  <a:srgbClr val="000000"/>
                </a:solidFill>
                <a:latin typeface="Arial"/>
                <a:ea typeface="HGP創英角ｺﾞｼｯｸUB" pitchFamily="50" charset="-128"/>
                <a:cs typeface="Arial"/>
              </a:rPr>
              <a:t>Copyright © 2012 NTT DATA Corporation</a:t>
            </a:r>
          </a:p>
        </p:txBody>
      </p:sp>
      <p:sp>
        <p:nvSpPr>
          <p:cNvPr id="20" name="TextBox 16"/>
          <p:cNvSpPr txBox="1"/>
          <p:nvPr userDrawn="1"/>
        </p:nvSpPr>
        <p:spPr>
          <a:xfrm>
            <a:off x="8852389" y="6751639"/>
            <a:ext cx="291611" cy="184666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6B7AAC9-FE5A-48D5-B024-69CF627B13C4}" type="slidenum">
              <a:rPr kumimoji="1" lang="en-US" sz="600">
                <a:solidFill>
                  <a:srgbClr val="000000"/>
                </a:solidFill>
                <a:latin typeface="Arial"/>
                <a:ea typeface="HGP創英角ｺﾞｼｯｸUB" pitchFamily="50" charset="-128"/>
                <a:cs typeface="Arial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sz="600" dirty="0">
              <a:solidFill>
                <a:srgbClr val="000000"/>
              </a:solidFill>
              <a:latin typeface="Arial"/>
              <a:ea typeface="HGP創英角ｺﾞｼｯｸUB" pitchFamily="50" charset="-128"/>
              <a:cs typeface="Arial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31595" y="1402640"/>
            <a:ext cx="8073565" cy="4525963"/>
          </a:xfrm>
          <a:prstGeom prst="rect">
            <a:avLst/>
          </a:prstGeom>
        </p:spPr>
        <p:txBody>
          <a:bodyPr lIns="182880">
            <a:norm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lain"/>
              <a:tabLst/>
              <a:defRPr sz="2000"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 smtClean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731838" y="0"/>
            <a:ext cx="6765925" cy="731838"/>
          </a:xfrm>
          <a:prstGeom prst="rect">
            <a:avLst/>
          </a:prstGeom>
        </p:spPr>
        <p:txBody>
          <a:bodyPr vert="horz" lIns="182880" rIns="182880" anchor="ctr" anchorCtr="0"/>
          <a:lstStyle>
            <a:lvl1pPr>
              <a:buNone/>
              <a:defRPr sz="2200"/>
            </a:lvl1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643904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NTT_Section_Divid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52601"/>
            <a:ext cx="1526931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7"/>
          <p:cNvSpPr/>
          <p:nvPr userDrawn="1"/>
        </p:nvSpPr>
        <p:spPr>
          <a:xfrm>
            <a:off x="0" y="6732588"/>
            <a:ext cx="9144000" cy="127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>
              <a:solidFill>
                <a:srgbClr val="FFFFFF"/>
              </a:solidFill>
            </a:endParaRPr>
          </a:p>
        </p:txBody>
      </p:sp>
      <p:sp>
        <p:nvSpPr>
          <p:cNvPr id="5" name="TextBox 13"/>
          <p:cNvSpPr txBox="1"/>
          <p:nvPr userDrawn="1"/>
        </p:nvSpPr>
        <p:spPr>
          <a:xfrm>
            <a:off x="8852389" y="6751639"/>
            <a:ext cx="291611" cy="184666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1E6E0BC-2C75-46E7-AC13-F48F4951C76E}" type="slidenum">
              <a:rPr kumimoji="1" lang="en-US" sz="600">
                <a:solidFill>
                  <a:srgbClr val="000000"/>
                </a:solidFill>
                <a:latin typeface="Arial"/>
                <a:ea typeface="HGP創英角ｺﾞｼｯｸUB" pitchFamily="50" charset="-128"/>
                <a:cs typeface="Arial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sz="600" dirty="0">
              <a:solidFill>
                <a:srgbClr val="000000"/>
              </a:solidFill>
              <a:latin typeface="Arial"/>
              <a:ea typeface="HGP創英角ｺﾞｼｯｸUB" pitchFamily="50" charset="-128"/>
              <a:cs typeface="Arial"/>
            </a:endParaRPr>
          </a:p>
        </p:txBody>
      </p:sp>
      <p:sp>
        <p:nvSpPr>
          <p:cNvPr id="6" name="TextBox 14"/>
          <p:cNvSpPr txBox="1"/>
          <p:nvPr userDrawn="1"/>
        </p:nvSpPr>
        <p:spPr>
          <a:xfrm>
            <a:off x="0" y="6751639"/>
            <a:ext cx="2362200" cy="92075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600" dirty="0">
                <a:solidFill>
                  <a:srgbClr val="000000"/>
                </a:solidFill>
                <a:latin typeface="Arial"/>
                <a:ea typeface="HGP創英角ｺﾞｼｯｸUB" pitchFamily="50" charset="-128"/>
                <a:cs typeface="Arial"/>
              </a:rPr>
              <a:t>Copyright © 2012 NTT DATA Corporation</a:t>
            </a:r>
          </a:p>
        </p:txBody>
      </p:sp>
      <p:sp>
        <p:nvSpPr>
          <p:cNvPr id="7" name="Rectangle 10"/>
          <p:cNvSpPr/>
          <p:nvPr userDrawn="1"/>
        </p:nvSpPr>
        <p:spPr>
          <a:xfrm>
            <a:off x="1521070" y="1752601"/>
            <a:ext cx="7622931" cy="7651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 altLang="en-US" kern="0" dirty="0">
              <a:solidFill>
                <a:sysClr val="windowText" lastClr="000000"/>
              </a:solidFill>
              <a:ea typeface="HGP創英角ｺﾞｼｯｸUB" pitchFamily="50" charset="-128"/>
            </a:endParaRPr>
          </a:p>
        </p:txBody>
      </p:sp>
      <p:sp>
        <p:nvSpPr>
          <p:cNvPr id="8" name="Rectangle 11"/>
          <p:cNvSpPr/>
          <p:nvPr userDrawn="1"/>
        </p:nvSpPr>
        <p:spPr>
          <a:xfrm>
            <a:off x="1521070" y="2517775"/>
            <a:ext cx="7622931" cy="76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>
              <a:solidFill>
                <a:srgbClr val="FFFFFF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651001" y="1770411"/>
            <a:ext cx="7219818" cy="72920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344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7498079" cy="7315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8" descr="NTT_Title_and_Conten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31520" cy="73152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0" y="6731877"/>
            <a:ext cx="9144001" cy="132052"/>
            <a:chOff x="0" y="6731877"/>
            <a:chExt cx="9144001" cy="132052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731877"/>
              <a:ext cx="9144001" cy="13205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103"/>
            <p:cNvGrpSpPr/>
            <p:nvPr userDrawn="1"/>
          </p:nvGrpSpPr>
          <p:grpSpPr>
            <a:xfrm>
              <a:off x="0" y="6731877"/>
              <a:ext cx="735013" cy="132052"/>
              <a:chOff x="0" y="6296155"/>
              <a:chExt cx="735013" cy="132052"/>
            </a:xfrm>
          </p:grpSpPr>
          <p:sp>
            <p:nvSpPr>
              <p:cNvPr id="22" name="Rectangle 21"/>
              <p:cNvSpPr/>
              <p:nvPr userDrawn="1"/>
            </p:nvSpPr>
            <p:spPr>
              <a:xfrm>
                <a:off x="612511" y="6296155"/>
                <a:ext cx="122502" cy="1320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 userDrawn="1"/>
            </p:nvSpPr>
            <p:spPr>
              <a:xfrm>
                <a:off x="490009" y="6296155"/>
                <a:ext cx="122502" cy="132052"/>
              </a:xfrm>
              <a:prstGeom prst="rect">
                <a:avLst/>
              </a:prstGeom>
              <a:solidFill>
                <a:srgbClr val="C9695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Rectangle 23"/>
              <p:cNvSpPr/>
              <p:nvPr userDrawn="1"/>
            </p:nvSpPr>
            <p:spPr>
              <a:xfrm>
                <a:off x="367507" y="6296155"/>
                <a:ext cx="122502" cy="13205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/>
              <p:cNvSpPr/>
              <p:nvPr userDrawn="1"/>
            </p:nvSpPr>
            <p:spPr>
              <a:xfrm>
                <a:off x="245004" y="6296155"/>
                <a:ext cx="122502" cy="13205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/>
              <p:cNvSpPr/>
              <p:nvPr userDrawn="1"/>
            </p:nvSpPr>
            <p:spPr>
              <a:xfrm>
                <a:off x="122502" y="6296155"/>
                <a:ext cx="122502" cy="132052"/>
              </a:xfrm>
              <a:prstGeom prst="rect">
                <a:avLst/>
              </a:prstGeom>
              <a:solidFill>
                <a:srgbClr val="6F779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Rectangle 26"/>
              <p:cNvSpPr/>
              <p:nvPr userDrawn="1"/>
            </p:nvSpPr>
            <p:spPr>
              <a:xfrm>
                <a:off x="0" y="6296155"/>
                <a:ext cx="122502" cy="132052"/>
              </a:xfrm>
              <a:prstGeom prst="rect">
                <a:avLst/>
              </a:prstGeom>
              <a:solidFill>
                <a:srgbClr val="3F497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1593" y="1402638"/>
            <a:ext cx="8073565" cy="4525963"/>
          </a:xfrm>
          <a:prstGeom prst="rect">
            <a:avLst/>
          </a:prstGeom>
        </p:spPr>
        <p:txBody>
          <a:bodyPr lIns="182880"/>
          <a:lstStyle>
            <a:lvl1pPr marL="169863" indent="-169863">
              <a:buNone/>
              <a:defRPr sz="1800" baseline="0"/>
            </a:lvl1pPr>
            <a:lvl2pPr marL="739775" indent="-282575">
              <a:defRPr/>
            </a:lvl2pPr>
            <a:lvl3pPr marL="1090613" indent="-176213">
              <a:defRPr/>
            </a:lvl3pPr>
            <a:lvl4pPr marL="1544638" indent="-173038">
              <a:defRPr/>
            </a:lvl4pPr>
            <a:lvl5pPr marL="2000250" indent="-171450">
              <a:defRPr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498079" y="0"/>
            <a:ext cx="1645920" cy="731520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0"/>
            <a:ext cx="6765925" cy="731838"/>
          </a:xfrm>
          <a:prstGeom prst="rect">
            <a:avLst/>
          </a:prstGeom>
        </p:spPr>
        <p:txBody>
          <a:bodyPr vert="horz" lIns="182880" rIns="182880" anchor="ctr" anchorCtr="0">
            <a:normAutofit/>
          </a:bodyPr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en-US" dirty="0" smtClean="0"/>
              <a:t>Input Page Title in 1 or 2 lines. </a:t>
            </a:r>
            <a:br>
              <a:rPr lang="en-US" dirty="0" smtClean="0"/>
            </a:br>
            <a:r>
              <a:rPr lang="en-US" dirty="0" smtClean="0"/>
              <a:t>(Decrease font size for long titles)</a:t>
            </a:r>
            <a:endParaRPr lang="en-US"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8705590" y="6700984"/>
            <a:ext cx="425884" cy="15388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fld id="{78BE43C8-BD28-49BD-8F21-4BB4BD7ACCC0}" type="slidenum">
              <a:rPr lang="en-US" sz="1000" smtClean="0">
                <a:latin typeface="Arial"/>
                <a:cs typeface="Arial"/>
              </a:rPr>
              <a:pPr algn="r"/>
              <a:t>‹#›</a:t>
            </a:fld>
            <a:endParaRPr lang="en-US" sz="1000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775282" y="6761693"/>
            <a:ext cx="1348446" cy="92333"/>
          </a:xfrm>
          <a:prstGeom prst="rect">
            <a:avLst/>
          </a:prstGeom>
          <a:noFill/>
        </p:spPr>
        <p:txBody>
          <a:bodyPr wrap="none" tIns="0" bIns="0" rtlCol="0" anchor="b" anchorCtr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latin typeface="Arial"/>
                <a:cs typeface="Arial"/>
              </a:rPr>
              <a:t>Copyright © 2015</a:t>
            </a:r>
            <a:r>
              <a:rPr lang="en-US" sz="600" baseline="0" dirty="0" smtClean="0">
                <a:latin typeface="Arial"/>
                <a:cs typeface="Arial"/>
              </a:rPr>
              <a:t> NTT DATA, Inc.</a:t>
            </a:r>
            <a:endParaRPr lang="en-US" sz="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0"/>
            <a:ext cx="7498374" cy="7318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>
              <a:solidFill>
                <a:srgbClr val="FFFFFF"/>
              </a:solidFill>
            </a:endParaRPr>
          </a:p>
        </p:txBody>
      </p:sp>
      <p:pic>
        <p:nvPicPr>
          <p:cNvPr id="5" name="Picture 28" descr="NTT_Title_and_Conten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31227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 userDrawn="1"/>
        </p:nvGrpSpPr>
        <p:grpSpPr bwMode="auto">
          <a:xfrm>
            <a:off x="0" y="6732588"/>
            <a:ext cx="9144000" cy="131762"/>
            <a:chOff x="0" y="6731877"/>
            <a:chExt cx="9144001" cy="132052"/>
          </a:xfrm>
        </p:grpSpPr>
        <p:sp>
          <p:nvSpPr>
            <p:cNvPr id="7" name="Rectangle 16"/>
            <p:cNvSpPr/>
            <p:nvPr userDrawn="1"/>
          </p:nvSpPr>
          <p:spPr>
            <a:xfrm>
              <a:off x="0" y="6731877"/>
              <a:ext cx="9144001" cy="13205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1400">
                <a:solidFill>
                  <a:srgbClr val="FFFFFF"/>
                </a:solidFill>
              </a:endParaRPr>
            </a:p>
          </p:txBody>
        </p:sp>
        <p:grpSp>
          <p:nvGrpSpPr>
            <p:cNvPr id="3" name="Group 103"/>
            <p:cNvGrpSpPr>
              <a:grpSpLocks/>
            </p:cNvGrpSpPr>
            <p:nvPr userDrawn="1"/>
          </p:nvGrpSpPr>
          <p:grpSpPr bwMode="auto">
            <a:xfrm>
              <a:off x="0" y="6731877"/>
              <a:ext cx="735013" cy="132052"/>
              <a:chOff x="0" y="6296155"/>
              <a:chExt cx="735013" cy="132052"/>
            </a:xfrm>
          </p:grpSpPr>
          <p:sp>
            <p:nvSpPr>
              <p:cNvPr id="9" name="Rectangle 21"/>
              <p:cNvSpPr/>
              <p:nvPr userDrawn="1"/>
            </p:nvSpPr>
            <p:spPr>
              <a:xfrm>
                <a:off x="612531" y="6296155"/>
                <a:ext cx="123092" cy="1320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22"/>
              <p:cNvSpPr/>
              <p:nvPr userDrawn="1"/>
            </p:nvSpPr>
            <p:spPr>
              <a:xfrm>
                <a:off x="490904" y="6296155"/>
                <a:ext cx="121626" cy="132052"/>
              </a:xfrm>
              <a:prstGeom prst="rect">
                <a:avLst/>
              </a:prstGeom>
              <a:solidFill>
                <a:srgbClr val="C9695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altLang="en-US" kern="0">
                  <a:solidFill>
                    <a:sysClr val="windowText" lastClr="000000"/>
                  </a:solidFill>
                  <a:ea typeface="HGP創英角ｺﾞｼｯｸUB" pitchFamily="50" charset="-128"/>
                </a:endParaRPr>
              </a:p>
            </p:txBody>
          </p:sp>
          <p:sp>
            <p:nvSpPr>
              <p:cNvPr id="12" name="Rectangle 23"/>
              <p:cNvSpPr/>
              <p:nvPr userDrawn="1"/>
            </p:nvSpPr>
            <p:spPr>
              <a:xfrm>
                <a:off x="367812" y="6296155"/>
                <a:ext cx="123092" cy="13205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24"/>
              <p:cNvSpPr/>
              <p:nvPr userDrawn="1"/>
            </p:nvSpPr>
            <p:spPr>
              <a:xfrm>
                <a:off x="244720" y="6296155"/>
                <a:ext cx="123092" cy="13205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25"/>
              <p:cNvSpPr/>
              <p:nvPr userDrawn="1"/>
            </p:nvSpPr>
            <p:spPr>
              <a:xfrm>
                <a:off x="123092" y="6296155"/>
                <a:ext cx="121627" cy="132052"/>
              </a:xfrm>
              <a:prstGeom prst="rect">
                <a:avLst/>
              </a:prstGeom>
              <a:solidFill>
                <a:srgbClr val="6F779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altLang="en-US" kern="0">
                  <a:solidFill>
                    <a:sysClr val="windowText" lastClr="000000"/>
                  </a:solidFill>
                  <a:ea typeface="HGP創英角ｺﾞｼｯｸUB" pitchFamily="50" charset="-128"/>
                </a:endParaRPr>
              </a:p>
            </p:txBody>
          </p:sp>
          <p:sp>
            <p:nvSpPr>
              <p:cNvPr id="15" name="Rectangle 26"/>
              <p:cNvSpPr/>
              <p:nvPr userDrawn="1"/>
            </p:nvSpPr>
            <p:spPr>
              <a:xfrm>
                <a:off x="0" y="6296155"/>
                <a:ext cx="123092" cy="132052"/>
              </a:xfrm>
              <a:prstGeom prst="rect">
                <a:avLst/>
              </a:prstGeom>
              <a:solidFill>
                <a:srgbClr val="3F497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altLang="en-US" kern="0">
                  <a:solidFill>
                    <a:sysClr val="windowText" lastClr="000000"/>
                  </a:solidFill>
                  <a:ea typeface="HGP創英角ｺﾞｼｯｸUB" pitchFamily="50" charset="-128"/>
                </a:endParaRPr>
              </a:p>
            </p:txBody>
          </p:sp>
        </p:grpSp>
      </p:grpSp>
      <p:sp>
        <p:nvSpPr>
          <p:cNvPr id="16" name="Rectangle 14"/>
          <p:cNvSpPr/>
          <p:nvPr userDrawn="1"/>
        </p:nvSpPr>
        <p:spPr>
          <a:xfrm>
            <a:off x="7498374" y="0"/>
            <a:ext cx="1645626" cy="731838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>
              <a:solidFill>
                <a:srgbClr val="FFFFFF"/>
              </a:solidFill>
            </a:endParaRPr>
          </a:p>
        </p:txBody>
      </p:sp>
      <p:sp>
        <p:nvSpPr>
          <p:cNvPr id="17" name="TextBox 17"/>
          <p:cNvSpPr txBox="1"/>
          <p:nvPr userDrawn="1"/>
        </p:nvSpPr>
        <p:spPr>
          <a:xfrm>
            <a:off x="767862" y="6751639"/>
            <a:ext cx="2362200" cy="92075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600" dirty="0">
                <a:solidFill>
                  <a:srgbClr val="000000"/>
                </a:solidFill>
                <a:latin typeface="Arial"/>
                <a:ea typeface="HGP創英角ｺﾞｼｯｸUB" pitchFamily="50" charset="-128"/>
                <a:cs typeface="Arial"/>
              </a:rPr>
              <a:t>Copyright © 2012 NTT DATA Corporation</a:t>
            </a:r>
          </a:p>
        </p:txBody>
      </p:sp>
      <p:sp>
        <p:nvSpPr>
          <p:cNvPr id="18" name="TextBox 18"/>
          <p:cNvSpPr txBox="1"/>
          <p:nvPr userDrawn="1"/>
        </p:nvSpPr>
        <p:spPr>
          <a:xfrm>
            <a:off x="8852389" y="6751639"/>
            <a:ext cx="291611" cy="184666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178A010-5F98-4F8E-B23D-CDCCBD872F92}" type="slidenum">
              <a:rPr kumimoji="1" lang="en-US" sz="600">
                <a:solidFill>
                  <a:srgbClr val="000000"/>
                </a:solidFill>
                <a:latin typeface="Arial"/>
                <a:ea typeface="HGP創英角ｺﾞｼｯｸUB" pitchFamily="50" charset="-128"/>
                <a:cs typeface="Arial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sz="600" dirty="0">
              <a:solidFill>
                <a:srgbClr val="000000"/>
              </a:solidFill>
              <a:latin typeface="Arial"/>
              <a:ea typeface="HGP創英角ｺﾞｼｯｸUB" pitchFamily="50" charset="-128"/>
              <a:cs typeface="Arial"/>
            </a:endParaRPr>
          </a:p>
        </p:txBody>
      </p:sp>
      <p:pic>
        <p:nvPicPr>
          <p:cNvPr id="19" name="Picture 30" descr="NTT_logo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1" y="309563"/>
            <a:ext cx="1252904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31595" y="1402640"/>
            <a:ext cx="8073565" cy="4525963"/>
          </a:xfrm>
          <a:prstGeom prst="rect">
            <a:avLst/>
          </a:prstGeom>
        </p:spPr>
        <p:txBody>
          <a:bodyPr lIns="182880"/>
          <a:lstStyle>
            <a:lvl1pPr marL="169863" indent="-169863">
              <a:buNone/>
              <a:defRPr sz="1800" baseline="0"/>
            </a:lvl1pPr>
            <a:lvl2pPr marL="739775" indent="-282575">
              <a:defRPr/>
            </a:lvl2pPr>
            <a:lvl3pPr marL="1090613" indent="-176213">
              <a:defRPr/>
            </a:lvl3pPr>
            <a:lvl4pPr marL="1544638" indent="-173038">
              <a:defRPr/>
            </a:lvl4pPr>
            <a:lvl5pPr marL="2000250" indent="-171450">
              <a:defRPr/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731838" y="0"/>
            <a:ext cx="6765925" cy="731838"/>
          </a:xfrm>
          <a:prstGeom prst="rect">
            <a:avLst/>
          </a:prstGeom>
        </p:spPr>
        <p:txBody>
          <a:bodyPr vert="horz" lIns="182880" rIns="182880" anchor="ctr" anchorCtr="0">
            <a:normAutofit/>
          </a:bodyPr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932204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6"/>
          <p:cNvSpPr>
            <a:spLocks noChangeArrowheads="1"/>
          </p:cNvSpPr>
          <p:nvPr userDrawn="1"/>
        </p:nvSpPr>
        <p:spPr bwMode="auto">
          <a:xfrm>
            <a:off x="732693" y="2663825"/>
            <a:ext cx="1213338" cy="279400"/>
          </a:xfrm>
          <a:prstGeom prst="rect">
            <a:avLst/>
          </a:prstGeom>
          <a:solidFill>
            <a:srgbClr val="859DC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5" name="Rectangle 44"/>
          <p:cNvSpPr>
            <a:spLocks noChangeArrowheads="1"/>
          </p:cNvSpPr>
          <p:nvPr userDrawn="1"/>
        </p:nvSpPr>
        <p:spPr bwMode="auto">
          <a:xfrm>
            <a:off x="732693" y="2994025"/>
            <a:ext cx="1213338" cy="279400"/>
          </a:xfrm>
          <a:prstGeom prst="rect">
            <a:avLst/>
          </a:prstGeom>
          <a:solidFill>
            <a:srgbClr val="A4B6D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6" name="Rectangle 48"/>
          <p:cNvSpPr>
            <a:spLocks noChangeArrowheads="1"/>
          </p:cNvSpPr>
          <p:nvPr userDrawn="1"/>
        </p:nvSpPr>
        <p:spPr bwMode="auto">
          <a:xfrm>
            <a:off x="732693" y="3321050"/>
            <a:ext cx="1213338" cy="279400"/>
          </a:xfrm>
          <a:prstGeom prst="rect">
            <a:avLst/>
          </a:prstGeom>
          <a:solidFill>
            <a:srgbClr val="C2CEE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7" name="Rectangle 52"/>
          <p:cNvSpPr>
            <a:spLocks noChangeArrowheads="1"/>
          </p:cNvSpPr>
          <p:nvPr userDrawn="1"/>
        </p:nvSpPr>
        <p:spPr bwMode="auto">
          <a:xfrm>
            <a:off x="732693" y="3643313"/>
            <a:ext cx="1213338" cy="279400"/>
          </a:xfrm>
          <a:prstGeom prst="rect">
            <a:avLst/>
          </a:prstGeom>
          <a:solidFill>
            <a:srgbClr val="E1E7F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8" name="Rectangle 12"/>
          <p:cNvSpPr/>
          <p:nvPr userDrawn="1"/>
        </p:nvSpPr>
        <p:spPr>
          <a:xfrm>
            <a:off x="0" y="0"/>
            <a:ext cx="7498374" cy="7318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>
              <a:solidFill>
                <a:srgbClr val="FFFFFF"/>
              </a:solidFill>
            </a:endParaRPr>
          </a:p>
        </p:txBody>
      </p:sp>
      <p:pic>
        <p:nvPicPr>
          <p:cNvPr id="9" name="Picture 89" descr="NTT_Title_and_Conten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31227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0"/>
          <p:cNvSpPr txBox="1"/>
          <p:nvPr userDrawn="1"/>
        </p:nvSpPr>
        <p:spPr>
          <a:xfrm>
            <a:off x="716574" y="2665413"/>
            <a:ext cx="1232388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1100" dirty="0">
                <a:solidFill>
                  <a:srgbClr val="FF0000"/>
                </a:solidFill>
                <a:latin typeface="Arial" charset="0"/>
                <a:ea typeface="HGP創英角ｺﾞｼｯｸUB" pitchFamily="50" charset="-128"/>
                <a:cs typeface="Arial" charset="0"/>
              </a:rPr>
              <a:t>R 133 G 157 B 205</a:t>
            </a:r>
          </a:p>
        </p:txBody>
      </p:sp>
      <p:sp>
        <p:nvSpPr>
          <p:cNvPr id="11" name="TextBox 92"/>
          <p:cNvSpPr txBox="1"/>
          <p:nvPr userDrawn="1"/>
        </p:nvSpPr>
        <p:spPr>
          <a:xfrm>
            <a:off x="716574" y="2994026"/>
            <a:ext cx="1232388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1100" dirty="0">
                <a:solidFill>
                  <a:srgbClr val="FF0000"/>
                </a:solidFill>
                <a:latin typeface="Arial" charset="0"/>
                <a:ea typeface="HGP創英角ｺﾞｼｯｸUB" pitchFamily="50" charset="-128"/>
                <a:cs typeface="Arial" charset="0"/>
              </a:rPr>
              <a:t>R 164 G 182 B 218</a:t>
            </a:r>
          </a:p>
        </p:txBody>
      </p:sp>
      <p:sp>
        <p:nvSpPr>
          <p:cNvPr id="12" name="TextBox 99"/>
          <p:cNvSpPr txBox="1"/>
          <p:nvPr userDrawn="1"/>
        </p:nvSpPr>
        <p:spPr>
          <a:xfrm>
            <a:off x="716574" y="3321050"/>
            <a:ext cx="1232388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1100" dirty="0">
                <a:solidFill>
                  <a:srgbClr val="FF0000"/>
                </a:solidFill>
                <a:latin typeface="Arial" charset="0"/>
                <a:ea typeface="HGP創英角ｺﾞｼｯｸUB" pitchFamily="50" charset="-128"/>
                <a:cs typeface="Arial" charset="0"/>
              </a:rPr>
              <a:t>R 194 G 206 B 230</a:t>
            </a:r>
          </a:p>
        </p:txBody>
      </p:sp>
      <p:sp>
        <p:nvSpPr>
          <p:cNvPr id="13" name="TextBox 100"/>
          <p:cNvSpPr txBox="1"/>
          <p:nvPr userDrawn="1"/>
        </p:nvSpPr>
        <p:spPr>
          <a:xfrm>
            <a:off x="716574" y="3643313"/>
            <a:ext cx="1232388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1100" dirty="0">
                <a:solidFill>
                  <a:srgbClr val="FF0000"/>
                </a:solidFill>
                <a:latin typeface="Arial" charset="0"/>
                <a:ea typeface="HGP創英角ｺﾞｼｯｸUB" pitchFamily="50" charset="-128"/>
                <a:cs typeface="Arial" charset="0"/>
              </a:rPr>
              <a:t>R 225 G 231 B 243</a:t>
            </a:r>
          </a:p>
        </p:txBody>
      </p:sp>
      <p:grpSp>
        <p:nvGrpSpPr>
          <p:cNvPr id="2" name="Group 104"/>
          <p:cNvGrpSpPr>
            <a:grpSpLocks/>
          </p:cNvGrpSpPr>
          <p:nvPr userDrawn="1"/>
        </p:nvGrpSpPr>
        <p:grpSpPr bwMode="auto">
          <a:xfrm>
            <a:off x="0" y="6732588"/>
            <a:ext cx="9144000" cy="131762"/>
            <a:chOff x="0" y="6731877"/>
            <a:chExt cx="9144001" cy="132052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6731877"/>
              <a:ext cx="9144001" cy="13205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1400">
                <a:solidFill>
                  <a:srgbClr val="FFFFFF"/>
                </a:solidFill>
              </a:endParaRPr>
            </a:p>
          </p:txBody>
        </p:sp>
        <p:grpSp>
          <p:nvGrpSpPr>
            <p:cNvPr id="3" name="Group 103"/>
            <p:cNvGrpSpPr>
              <a:grpSpLocks/>
            </p:cNvGrpSpPr>
            <p:nvPr userDrawn="1"/>
          </p:nvGrpSpPr>
          <p:grpSpPr bwMode="auto">
            <a:xfrm>
              <a:off x="0" y="6731877"/>
              <a:ext cx="735013" cy="132052"/>
              <a:chOff x="0" y="6296155"/>
              <a:chExt cx="735013" cy="132052"/>
            </a:xfrm>
          </p:grpSpPr>
          <p:sp>
            <p:nvSpPr>
              <p:cNvPr id="18" name="Rectangle 81"/>
              <p:cNvSpPr/>
              <p:nvPr userDrawn="1"/>
            </p:nvSpPr>
            <p:spPr>
              <a:xfrm>
                <a:off x="612531" y="6296155"/>
                <a:ext cx="123092" cy="1320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84"/>
              <p:cNvSpPr/>
              <p:nvPr userDrawn="1"/>
            </p:nvSpPr>
            <p:spPr>
              <a:xfrm>
                <a:off x="490904" y="6296155"/>
                <a:ext cx="121626" cy="132052"/>
              </a:xfrm>
              <a:prstGeom prst="rect">
                <a:avLst/>
              </a:prstGeom>
              <a:solidFill>
                <a:srgbClr val="C9695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altLang="en-US" kern="0">
                  <a:solidFill>
                    <a:sysClr val="windowText" lastClr="000000"/>
                  </a:solidFill>
                  <a:ea typeface="HGP創英角ｺﾞｼｯｸUB" pitchFamily="50" charset="-128"/>
                </a:endParaRPr>
              </a:p>
            </p:txBody>
          </p:sp>
          <p:sp>
            <p:nvSpPr>
              <p:cNvPr id="20" name="Rectangle 85"/>
              <p:cNvSpPr/>
              <p:nvPr userDrawn="1"/>
            </p:nvSpPr>
            <p:spPr>
              <a:xfrm>
                <a:off x="367812" y="6296155"/>
                <a:ext cx="123092" cy="13205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86"/>
              <p:cNvSpPr/>
              <p:nvPr userDrawn="1"/>
            </p:nvSpPr>
            <p:spPr>
              <a:xfrm>
                <a:off x="244720" y="6296155"/>
                <a:ext cx="123092" cy="13205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Rectangle 87"/>
              <p:cNvSpPr/>
              <p:nvPr userDrawn="1"/>
            </p:nvSpPr>
            <p:spPr>
              <a:xfrm>
                <a:off x="123092" y="6296155"/>
                <a:ext cx="121627" cy="132052"/>
              </a:xfrm>
              <a:prstGeom prst="rect">
                <a:avLst/>
              </a:prstGeom>
              <a:solidFill>
                <a:srgbClr val="6F779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altLang="en-US" kern="0">
                  <a:solidFill>
                    <a:sysClr val="windowText" lastClr="000000"/>
                  </a:solidFill>
                  <a:ea typeface="HGP創英角ｺﾞｼｯｸUB" pitchFamily="50" charset="-128"/>
                </a:endParaRPr>
              </a:p>
            </p:txBody>
          </p:sp>
          <p:sp>
            <p:nvSpPr>
              <p:cNvPr id="23" name="Rectangle 88"/>
              <p:cNvSpPr/>
              <p:nvPr userDrawn="1"/>
            </p:nvSpPr>
            <p:spPr>
              <a:xfrm>
                <a:off x="0" y="6296155"/>
                <a:ext cx="123092" cy="132052"/>
              </a:xfrm>
              <a:prstGeom prst="rect">
                <a:avLst/>
              </a:prstGeom>
              <a:solidFill>
                <a:srgbClr val="3F497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altLang="en-US" kern="0">
                  <a:solidFill>
                    <a:sysClr val="windowText" lastClr="000000"/>
                  </a:solidFill>
                  <a:ea typeface="HGP創英角ｺﾞｼｯｸUB" pitchFamily="50" charset="-128"/>
                </a:endParaRPr>
              </a:p>
            </p:txBody>
          </p:sp>
        </p:grpSp>
      </p:grpSp>
      <p:sp>
        <p:nvSpPr>
          <p:cNvPr id="24" name="Rectangle 17"/>
          <p:cNvSpPr/>
          <p:nvPr userDrawn="1"/>
        </p:nvSpPr>
        <p:spPr>
          <a:xfrm>
            <a:off x="7498374" y="0"/>
            <a:ext cx="1645626" cy="731838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>
              <a:solidFill>
                <a:srgbClr val="FFFFFF"/>
              </a:solidFill>
            </a:endParaRPr>
          </a:p>
        </p:txBody>
      </p:sp>
      <p:sp>
        <p:nvSpPr>
          <p:cNvPr id="25" name="Rectangle 29"/>
          <p:cNvSpPr>
            <a:spLocks noChangeArrowheads="1"/>
          </p:cNvSpPr>
          <p:nvPr userDrawn="1"/>
        </p:nvSpPr>
        <p:spPr bwMode="auto">
          <a:xfrm>
            <a:off x="3418743" y="1628775"/>
            <a:ext cx="1214803" cy="477838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ja-JP" altLang="en-US" kern="0">
              <a:solidFill>
                <a:sysClr val="windowText" lastClr="000000"/>
              </a:solidFill>
              <a:latin typeface="Arial" charset="0"/>
              <a:ea typeface="HGP創英角ｺﾞｼｯｸUB" pitchFamily="50" charset="-128"/>
              <a:cs typeface="Arial" charset="0"/>
            </a:endParaRPr>
          </a:p>
        </p:txBody>
      </p:sp>
      <p:sp>
        <p:nvSpPr>
          <p:cNvPr id="26" name="Rectangle 30"/>
          <p:cNvSpPr>
            <a:spLocks noChangeArrowheads="1"/>
          </p:cNvSpPr>
          <p:nvPr userDrawn="1"/>
        </p:nvSpPr>
        <p:spPr bwMode="auto">
          <a:xfrm>
            <a:off x="4775690" y="1628775"/>
            <a:ext cx="1214803" cy="477838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ja-JP" altLang="en-US" kern="0">
              <a:solidFill>
                <a:sysClr val="windowText" lastClr="000000"/>
              </a:solidFill>
              <a:latin typeface="Arial" charset="0"/>
              <a:ea typeface="HGP創英角ｺﾞｼｯｸUB" pitchFamily="50" charset="-128"/>
              <a:cs typeface="Arial" charset="0"/>
            </a:endParaRPr>
          </a:p>
        </p:txBody>
      </p:sp>
      <p:sp>
        <p:nvSpPr>
          <p:cNvPr id="27" name="Rectangle 31"/>
          <p:cNvSpPr>
            <a:spLocks noChangeArrowheads="1"/>
          </p:cNvSpPr>
          <p:nvPr userDrawn="1"/>
        </p:nvSpPr>
        <p:spPr bwMode="auto">
          <a:xfrm>
            <a:off x="6153151" y="1628775"/>
            <a:ext cx="1213338" cy="477838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ja-JP" altLang="en-US" kern="0">
              <a:solidFill>
                <a:sysClr val="windowText" lastClr="000000"/>
              </a:solidFill>
              <a:latin typeface="Arial" charset="0"/>
              <a:ea typeface="HGP創英角ｺﾞｼｯｸUB" pitchFamily="50" charset="-128"/>
              <a:cs typeface="Arial" charset="0"/>
            </a:endParaRPr>
          </a:p>
        </p:txBody>
      </p:sp>
      <p:sp>
        <p:nvSpPr>
          <p:cNvPr id="28" name="Rectangle 32"/>
          <p:cNvSpPr>
            <a:spLocks noChangeArrowheads="1"/>
          </p:cNvSpPr>
          <p:nvPr userDrawn="1"/>
        </p:nvSpPr>
        <p:spPr bwMode="auto">
          <a:xfrm>
            <a:off x="2082312" y="1628775"/>
            <a:ext cx="1213338" cy="4778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29" name="Rectangle 33"/>
          <p:cNvSpPr>
            <a:spLocks noChangeArrowheads="1"/>
          </p:cNvSpPr>
          <p:nvPr userDrawn="1"/>
        </p:nvSpPr>
        <p:spPr bwMode="auto">
          <a:xfrm>
            <a:off x="3418743" y="2663825"/>
            <a:ext cx="1214803" cy="279400"/>
          </a:xfrm>
          <a:prstGeom prst="rect">
            <a:avLst/>
          </a:prstGeom>
          <a:solidFill>
            <a:srgbClr val="3399C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30" name="Rectangle 34"/>
          <p:cNvSpPr>
            <a:spLocks noChangeArrowheads="1"/>
          </p:cNvSpPr>
          <p:nvPr userDrawn="1"/>
        </p:nvSpPr>
        <p:spPr bwMode="auto">
          <a:xfrm>
            <a:off x="4775690" y="2663825"/>
            <a:ext cx="1214803" cy="279400"/>
          </a:xfrm>
          <a:prstGeom prst="rect">
            <a:avLst/>
          </a:prstGeom>
          <a:solidFill>
            <a:srgbClr val="EBC5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31" name="Rectangle 35"/>
          <p:cNvSpPr>
            <a:spLocks noChangeArrowheads="1"/>
          </p:cNvSpPr>
          <p:nvPr userDrawn="1"/>
        </p:nvSpPr>
        <p:spPr bwMode="auto">
          <a:xfrm>
            <a:off x="6153151" y="2663825"/>
            <a:ext cx="1213338" cy="279400"/>
          </a:xfrm>
          <a:prstGeom prst="rect">
            <a:avLst/>
          </a:prstGeom>
          <a:solidFill>
            <a:srgbClr val="C9695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32" name="Rectangle 36"/>
          <p:cNvSpPr>
            <a:spLocks noChangeArrowheads="1"/>
          </p:cNvSpPr>
          <p:nvPr userDrawn="1"/>
        </p:nvSpPr>
        <p:spPr bwMode="auto">
          <a:xfrm>
            <a:off x="2082312" y="2663825"/>
            <a:ext cx="1213338" cy="279400"/>
          </a:xfrm>
          <a:prstGeom prst="rect">
            <a:avLst/>
          </a:prstGeom>
          <a:solidFill>
            <a:srgbClr val="3F497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33" name="Rectangle 37"/>
          <p:cNvSpPr>
            <a:spLocks noChangeArrowheads="1"/>
          </p:cNvSpPr>
          <p:nvPr userDrawn="1"/>
        </p:nvSpPr>
        <p:spPr bwMode="auto">
          <a:xfrm>
            <a:off x="3418743" y="2247900"/>
            <a:ext cx="1214803" cy="279400"/>
          </a:xfrm>
          <a:prstGeom prst="rect">
            <a:avLst/>
          </a:prstGeom>
          <a:solidFill>
            <a:srgbClr val="0075A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34" name="Rectangle 38"/>
          <p:cNvSpPr>
            <a:spLocks noChangeArrowheads="1"/>
          </p:cNvSpPr>
          <p:nvPr userDrawn="1"/>
        </p:nvSpPr>
        <p:spPr bwMode="auto">
          <a:xfrm>
            <a:off x="4775690" y="2247900"/>
            <a:ext cx="1214803" cy="279400"/>
          </a:xfrm>
          <a:prstGeom prst="rect">
            <a:avLst/>
          </a:prstGeom>
          <a:solidFill>
            <a:srgbClr val="CFA1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35" name="Rectangle 39"/>
          <p:cNvSpPr>
            <a:spLocks noChangeArrowheads="1"/>
          </p:cNvSpPr>
          <p:nvPr userDrawn="1"/>
        </p:nvSpPr>
        <p:spPr bwMode="auto">
          <a:xfrm>
            <a:off x="6153151" y="2247900"/>
            <a:ext cx="1213338" cy="279400"/>
          </a:xfrm>
          <a:prstGeom prst="rect">
            <a:avLst/>
          </a:prstGeom>
          <a:solidFill>
            <a:srgbClr val="9D2D1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36" name="Rectangle 40"/>
          <p:cNvSpPr>
            <a:spLocks noChangeArrowheads="1"/>
          </p:cNvSpPr>
          <p:nvPr userDrawn="1"/>
        </p:nvSpPr>
        <p:spPr bwMode="auto">
          <a:xfrm>
            <a:off x="2082312" y="2247900"/>
            <a:ext cx="1213338" cy="279400"/>
          </a:xfrm>
          <a:prstGeom prst="rect">
            <a:avLst/>
          </a:prstGeom>
          <a:solidFill>
            <a:srgbClr val="00002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37" name="Rectangle 41"/>
          <p:cNvSpPr>
            <a:spLocks noChangeArrowheads="1"/>
          </p:cNvSpPr>
          <p:nvPr userDrawn="1"/>
        </p:nvSpPr>
        <p:spPr bwMode="auto">
          <a:xfrm>
            <a:off x="3418743" y="2994025"/>
            <a:ext cx="1214803" cy="279400"/>
          </a:xfrm>
          <a:prstGeom prst="rect">
            <a:avLst/>
          </a:prstGeom>
          <a:solidFill>
            <a:srgbClr val="66B3D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38" name="Rectangle 42"/>
          <p:cNvSpPr>
            <a:spLocks noChangeArrowheads="1"/>
          </p:cNvSpPr>
          <p:nvPr userDrawn="1"/>
        </p:nvSpPr>
        <p:spPr bwMode="auto">
          <a:xfrm>
            <a:off x="4775690" y="2994025"/>
            <a:ext cx="1214803" cy="279400"/>
          </a:xfrm>
          <a:prstGeom prst="rect">
            <a:avLst/>
          </a:prstGeom>
          <a:solidFill>
            <a:srgbClr val="F0D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39" name="Rectangle 43"/>
          <p:cNvSpPr>
            <a:spLocks noChangeArrowheads="1"/>
          </p:cNvSpPr>
          <p:nvPr userDrawn="1"/>
        </p:nvSpPr>
        <p:spPr bwMode="auto">
          <a:xfrm>
            <a:off x="6153151" y="2994025"/>
            <a:ext cx="1213338" cy="279400"/>
          </a:xfrm>
          <a:prstGeom prst="rect">
            <a:avLst/>
          </a:prstGeom>
          <a:solidFill>
            <a:srgbClr val="D78E7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40" name="Rectangle 44"/>
          <p:cNvSpPr>
            <a:spLocks noChangeArrowheads="1"/>
          </p:cNvSpPr>
          <p:nvPr userDrawn="1"/>
        </p:nvSpPr>
        <p:spPr bwMode="auto">
          <a:xfrm>
            <a:off x="2082312" y="2994025"/>
            <a:ext cx="1213338" cy="279400"/>
          </a:xfrm>
          <a:prstGeom prst="rect">
            <a:avLst/>
          </a:prstGeom>
          <a:solidFill>
            <a:srgbClr val="6F779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41" name="Rectangle 45"/>
          <p:cNvSpPr>
            <a:spLocks noChangeArrowheads="1"/>
          </p:cNvSpPr>
          <p:nvPr userDrawn="1"/>
        </p:nvSpPr>
        <p:spPr bwMode="auto">
          <a:xfrm>
            <a:off x="3418743" y="3321050"/>
            <a:ext cx="1214803" cy="279400"/>
          </a:xfrm>
          <a:prstGeom prst="rect">
            <a:avLst/>
          </a:prstGeom>
          <a:solidFill>
            <a:srgbClr val="99CCE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42" name="Rectangle 46"/>
          <p:cNvSpPr>
            <a:spLocks noChangeArrowheads="1"/>
          </p:cNvSpPr>
          <p:nvPr userDrawn="1"/>
        </p:nvSpPr>
        <p:spPr bwMode="auto">
          <a:xfrm>
            <a:off x="4775690" y="3321050"/>
            <a:ext cx="1214803" cy="279400"/>
          </a:xfrm>
          <a:prstGeom prst="rect">
            <a:avLst/>
          </a:prstGeom>
          <a:solidFill>
            <a:srgbClr val="F5E2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43" name="Rectangle 47"/>
          <p:cNvSpPr>
            <a:spLocks noChangeArrowheads="1"/>
          </p:cNvSpPr>
          <p:nvPr userDrawn="1"/>
        </p:nvSpPr>
        <p:spPr bwMode="auto">
          <a:xfrm>
            <a:off x="6153151" y="3321050"/>
            <a:ext cx="1213338" cy="279400"/>
          </a:xfrm>
          <a:prstGeom prst="rect">
            <a:avLst/>
          </a:prstGeom>
          <a:solidFill>
            <a:srgbClr val="E4B4A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44" name="Rectangle 48"/>
          <p:cNvSpPr>
            <a:spLocks noChangeArrowheads="1"/>
          </p:cNvSpPr>
          <p:nvPr userDrawn="1"/>
        </p:nvSpPr>
        <p:spPr bwMode="auto">
          <a:xfrm>
            <a:off x="2082312" y="3321050"/>
            <a:ext cx="1213338" cy="279400"/>
          </a:xfrm>
          <a:prstGeom prst="rect">
            <a:avLst/>
          </a:prstGeom>
          <a:solidFill>
            <a:srgbClr val="9FA4B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45" name="Rectangle 49"/>
          <p:cNvSpPr>
            <a:spLocks noChangeArrowheads="1"/>
          </p:cNvSpPr>
          <p:nvPr userDrawn="1"/>
        </p:nvSpPr>
        <p:spPr bwMode="auto">
          <a:xfrm>
            <a:off x="3418743" y="3643313"/>
            <a:ext cx="1214803" cy="279400"/>
          </a:xfrm>
          <a:prstGeom prst="rect">
            <a:avLst/>
          </a:prstGeom>
          <a:solidFill>
            <a:srgbClr val="CCE6E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46" name="Rectangle 50"/>
          <p:cNvSpPr>
            <a:spLocks noChangeArrowheads="1"/>
          </p:cNvSpPr>
          <p:nvPr userDrawn="1"/>
        </p:nvSpPr>
        <p:spPr bwMode="auto">
          <a:xfrm>
            <a:off x="4775690" y="3643313"/>
            <a:ext cx="1214803" cy="279400"/>
          </a:xfrm>
          <a:prstGeom prst="rect">
            <a:avLst/>
          </a:prstGeom>
          <a:solidFill>
            <a:srgbClr val="FAF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47" name="Rectangle 51"/>
          <p:cNvSpPr>
            <a:spLocks noChangeArrowheads="1"/>
          </p:cNvSpPr>
          <p:nvPr userDrawn="1"/>
        </p:nvSpPr>
        <p:spPr bwMode="auto">
          <a:xfrm>
            <a:off x="6153151" y="3643313"/>
            <a:ext cx="1213338" cy="279400"/>
          </a:xfrm>
          <a:prstGeom prst="rect">
            <a:avLst/>
          </a:prstGeom>
          <a:solidFill>
            <a:srgbClr val="F2D9D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48" name="Rectangle 52"/>
          <p:cNvSpPr>
            <a:spLocks noChangeArrowheads="1"/>
          </p:cNvSpPr>
          <p:nvPr userDrawn="1"/>
        </p:nvSpPr>
        <p:spPr bwMode="auto">
          <a:xfrm>
            <a:off x="2082312" y="3643313"/>
            <a:ext cx="1213338" cy="279400"/>
          </a:xfrm>
          <a:prstGeom prst="rect">
            <a:avLst/>
          </a:prstGeom>
          <a:solidFill>
            <a:srgbClr val="CFD2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49" name="Rectangle 57"/>
          <p:cNvSpPr>
            <a:spLocks noChangeArrowheads="1"/>
          </p:cNvSpPr>
          <p:nvPr userDrawn="1"/>
        </p:nvSpPr>
        <p:spPr bwMode="auto">
          <a:xfrm>
            <a:off x="2082312" y="4437063"/>
            <a:ext cx="1213338" cy="43180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50" name="Rectangle 58"/>
          <p:cNvSpPr>
            <a:spLocks noChangeArrowheads="1"/>
          </p:cNvSpPr>
          <p:nvPr userDrawn="1"/>
        </p:nvSpPr>
        <p:spPr bwMode="auto">
          <a:xfrm>
            <a:off x="3418743" y="4437063"/>
            <a:ext cx="1214803" cy="431800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51" name="Rectangle 59"/>
          <p:cNvSpPr>
            <a:spLocks noChangeArrowheads="1"/>
          </p:cNvSpPr>
          <p:nvPr userDrawn="1"/>
        </p:nvSpPr>
        <p:spPr bwMode="auto">
          <a:xfrm>
            <a:off x="4775690" y="4437063"/>
            <a:ext cx="1214803" cy="431800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52" name="Rectangle 60"/>
          <p:cNvSpPr>
            <a:spLocks noChangeArrowheads="1"/>
          </p:cNvSpPr>
          <p:nvPr userDrawn="1"/>
        </p:nvSpPr>
        <p:spPr bwMode="auto">
          <a:xfrm>
            <a:off x="732693" y="4437063"/>
            <a:ext cx="1213338" cy="4318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53" name="Rectangle 61"/>
          <p:cNvSpPr>
            <a:spLocks noChangeArrowheads="1"/>
          </p:cNvSpPr>
          <p:nvPr userDrawn="1"/>
        </p:nvSpPr>
        <p:spPr bwMode="auto">
          <a:xfrm>
            <a:off x="6153151" y="4437063"/>
            <a:ext cx="1213338" cy="431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54" name="Text Box 62"/>
          <p:cNvSpPr txBox="1">
            <a:spLocks noChangeArrowheads="1"/>
          </p:cNvSpPr>
          <p:nvPr userDrawn="1"/>
        </p:nvSpPr>
        <p:spPr bwMode="auto">
          <a:xfrm>
            <a:off x="2082312" y="1201738"/>
            <a:ext cx="85285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1200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200">
                <a:solidFill>
                  <a:srgbClr val="000000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Smart Navy</a:t>
            </a:r>
          </a:p>
        </p:txBody>
      </p:sp>
      <p:sp>
        <p:nvSpPr>
          <p:cNvPr id="55" name="Text Box 63"/>
          <p:cNvSpPr txBox="1">
            <a:spLocks noChangeArrowheads="1"/>
          </p:cNvSpPr>
          <p:nvPr userDrawn="1"/>
        </p:nvSpPr>
        <p:spPr bwMode="auto">
          <a:xfrm>
            <a:off x="3420208" y="1201738"/>
            <a:ext cx="77372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1200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200">
                <a:solidFill>
                  <a:srgbClr val="000000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Smart Blue</a:t>
            </a:r>
          </a:p>
        </p:txBody>
      </p:sp>
      <p:sp>
        <p:nvSpPr>
          <p:cNvPr id="56" name="Text Box 64"/>
          <p:cNvSpPr txBox="1">
            <a:spLocks noChangeArrowheads="1"/>
          </p:cNvSpPr>
          <p:nvPr userDrawn="1"/>
        </p:nvSpPr>
        <p:spPr bwMode="auto">
          <a:xfrm>
            <a:off x="4766897" y="1196975"/>
            <a:ext cx="85431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1200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200">
                <a:solidFill>
                  <a:srgbClr val="000000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Delightful Yellow</a:t>
            </a:r>
          </a:p>
        </p:txBody>
      </p:sp>
      <p:sp>
        <p:nvSpPr>
          <p:cNvPr id="57" name="Text Box 65"/>
          <p:cNvSpPr txBox="1">
            <a:spLocks noChangeArrowheads="1"/>
          </p:cNvSpPr>
          <p:nvPr userDrawn="1"/>
        </p:nvSpPr>
        <p:spPr bwMode="auto">
          <a:xfrm>
            <a:off x="6123843" y="1196975"/>
            <a:ext cx="71510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1200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200">
                <a:solidFill>
                  <a:srgbClr val="000000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Dynamic Red</a:t>
            </a:r>
          </a:p>
        </p:txBody>
      </p:sp>
      <p:sp>
        <p:nvSpPr>
          <p:cNvPr id="58" name="Text Box 67"/>
          <p:cNvSpPr txBox="1">
            <a:spLocks noChangeArrowheads="1"/>
          </p:cNvSpPr>
          <p:nvPr userDrawn="1"/>
        </p:nvSpPr>
        <p:spPr bwMode="auto">
          <a:xfrm>
            <a:off x="732693" y="4210586"/>
            <a:ext cx="121828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200">
                <a:solidFill>
                  <a:srgbClr val="000000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Supportive Colors</a:t>
            </a:r>
          </a:p>
        </p:txBody>
      </p:sp>
      <p:sp>
        <p:nvSpPr>
          <p:cNvPr id="59" name="Text Box 68"/>
          <p:cNvSpPr txBox="1">
            <a:spLocks noChangeArrowheads="1"/>
          </p:cNvSpPr>
          <p:nvPr userDrawn="1"/>
        </p:nvSpPr>
        <p:spPr bwMode="auto">
          <a:xfrm>
            <a:off x="285750" y="2312244"/>
            <a:ext cx="19556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000">
                <a:solidFill>
                  <a:srgbClr val="000000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+ K</a:t>
            </a:r>
          </a:p>
        </p:txBody>
      </p:sp>
      <p:sp>
        <p:nvSpPr>
          <p:cNvPr id="60" name="Text Box 69"/>
          <p:cNvSpPr txBox="1">
            <a:spLocks noChangeArrowheads="1"/>
          </p:cNvSpPr>
          <p:nvPr userDrawn="1"/>
        </p:nvSpPr>
        <p:spPr bwMode="auto">
          <a:xfrm>
            <a:off x="268166" y="2707531"/>
            <a:ext cx="25487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000">
                <a:solidFill>
                  <a:srgbClr val="000000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80%</a:t>
            </a:r>
          </a:p>
        </p:txBody>
      </p:sp>
      <p:sp>
        <p:nvSpPr>
          <p:cNvPr id="61" name="Text Box 70"/>
          <p:cNvSpPr txBox="1">
            <a:spLocks noChangeArrowheads="1"/>
          </p:cNvSpPr>
          <p:nvPr userDrawn="1"/>
        </p:nvSpPr>
        <p:spPr bwMode="auto">
          <a:xfrm>
            <a:off x="266700" y="3032969"/>
            <a:ext cx="25487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000">
                <a:solidFill>
                  <a:srgbClr val="000000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60%</a:t>
            </a:r>
          </a:p>
        </p:txBody>
      </p:sp>
      <p:sp>
        <p:nvSpPr>
          <p:cNvPr id="62" name="Text Box 71"/>
          <p:cNvSpPr txBox="1">
            <a:spLocks noChangeArrowheads="1"/>
          </p:cNvSpPr>
          <p:nvPr userDrawn="1"/>
        </p:nvSpPr>
        <p:spPr bwMode="auto">
          <a:xfrm>
            <a:off x="266700" y="3356819"/>
            <a:ext cx="25487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000">
                <a:solidFill>
                  <a:srgbClr val="000000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40%</a:t>
            </a:r>
          </a:p>
        </p:txBody>
      </p:sp>
      <p:sp>
        <p:nvSpPr>
          <p:cNvPr id="63" name="Text Box 72"/>
          <p:cNvSpPr txBox="1">
            <a:spLocks noChangeArrowheads="1"/>
          </p:cNvSpPr>
          <p:nvPr userDrawn="1"/>
        </p:nvSpPr>
        <p:spPr bwMode="auto">
          <a:xfrm>
            <a:off x="263769" y="3682256"/>
            <a:ext cx="25487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000">
                <a:solidFill>
                  <a:srgbClr val="000000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20%</a:t>
            </a:r>
          </a:p>
        </p:txBody>
      </p:sp>
      <p:sp>
        <p:nvSpPr>
          <p:cNvPr id="64" name="Text Box 73"/>
          <p:cNvSpPr txBox="1">
            <a:spLocks noChangeArrowheads="1"/>
          </p:cNvSpPr>
          <p:nvPr userDrawn="1"/>
        </p:nvSpPr>
        <p:spPr bwMode="auto">
          <a:xfrm>
            <a:off x="732693" y="4868119"/>
            <a:ext cx="22602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000">
                <a:solidFill>
                  <a:srgbClr val="000000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K20</a:t>
            </a:r>
          </a:p>
        </p:txBody>
      </p:sp>
      <p:sp>
        <p:nvSpPr>
          <p:cNvPr id="65" name="Text Box 74"/>
          <p:cNvSpPr txBox="1">
            <a:spLocks noChangeArrowheads="1"/>
          </p:cNvSpPr>
          <p:nvPr userDrawn="1"/>
        </p:nvSpPr>
        <p:spPr bwMode="auto">
          <a:xfrm>
            <a:off x="2082312" y="4868119"/>
            <a:ext cx="22602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000">
                <a:solidFill>
                  <a:srgbClr val="000000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K40</a:t>
            </a:r>
          </a:p>
        </p:txBody>
      </p:sp>
      <p:sp>
        <p:nvSpPr>
          <p:cNvPr id="66" name="Text Box 75"/>
          <p:cNvSpPr txBox="1">
            <a:spLocks noChangeArrowheads="1"/>
          </p:cNvSpPr>
          <p:nvPr userDrawn="1"/>
        </p:nvSpPr>
        <p:spPr bwMode="auto">
          <a:xfrm>
            <a:off x="3418743" y="4868119"/>
            <a:ext cx="22602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000">
                <a:solidFill>
                  <a:srgbClr val="000000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K60</a:t>
            </a:r>
          </a:p>
        </p:txBody>
      </p:sp>
      <p:sp>
        <p:nvSpPr>
          <p:cNvPr id="67" name="Text Box 76"/>
          <p:cNvSpPr txBox="1">
            <a:spLocks noChangeArrowheads="1"/>
          </p:cNvSpPr>
          <p:nvPr userDrawn="1"/>
        </p:nvSpPr>
        <p:spPr bwMode="auto">
          <a:xfrm>
            <a:off x="4781551" y="4868119"/>
            <a:ext cx="22602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000">
                <a:solidFill>
                  <a:srgbClr val="000000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K80</a:t>
            </a:r>
          </a:p>
        </p:txBody>
      </p:sp>
      <p:sp>
        <p:nvSpPr>
          <p:cNvPr id="68" name="Text Box 77"/>
          <p:cNvSpPr txBox="1">
            <a:spLocks noChangeArrowheads="1"/>
          </p:cNvSpPr>
          <p:nvPr userDrawn="1"/>
        </p:nvSpPr>
        <p:spPr bwMode="auto">
          <a:xfrm>
            <a:off x="6153151" y="4868119"/>
            <a:ext cx="29655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000">
                <a:solidFill>
                  <a:srgbClr val="000000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K100</a:t>
            </a:r>
          </a:p>
        </p:txBody>
      </p:sp>
      <p:sp>
        <p:nvSpPr>
          <p:cNvPr id="69" name="Rectangle 32"/>
          <p:cNvSpPr>
            <a:spLocks noChangeArrowheads="1"/>
          </p:cNvSpPr>
          <p:nvPr userDrawn="1"/>
        </p:nvSpPr>
        <p:spPr bwMode="auto">
          <a:xfrm>
            <a:off x="732693" y="1628775"/>
            <a:ext cx="1213338" cy="4778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71" name="Text Box 62"/>
          <p:cNvSpPr txBox="1">
            <a:spLocks noChangeArrowheads="1"/>
          </p:cNvSpPr>
          <p:nvPr userDrawn="1"/>
        </p:nvSpPr>
        <p:spPr bwMode="auto">
          <a:xfrm>
            <a:off x="759070" y="1201738"/>
            <a:ext cx="85285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1200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200">
                <a:solidFill>
                  <a:srgbClr val="000000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Human Blue</a:t>
            </a:r>
          </a:p>
        </p:txBody>
      </p:sp>
      <p:sp>
        <p:nvSpPr>
          <p:cNvPr id="72" name="TextBox 83"/>
          <p:cNvSpPr txBox="1"/>
          <p:nvPr userDrawn="1"/>
        </p:nvSpPr>
        <p:spPr>
          <a:xfrm>
            <a:off x="7498374" y="1628775"/>
            <a:ext cx="1462454" cy="323850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r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900" dirty="0">
                <a:solidFill>
                  <a:srgbClr val="FF0000"/>
                </a:solidFill>
                <a:latin typeface="Arial"/>
                <a:ea typeface="HGP創英角ｺﾞｼｯｸUB" pitchFamily="50" charset="-128"/>
                <a:cs typeface="Arial"/>
              </a:rPr>
              <a:t>Theme Color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600" dirty="0">
                <a:solidFill>
                  <a:srgbClr val="FF0000"/>
                </a:solidFill>
                <a:latin typeface="Arial"/>
                <a:ea typeface="HGP創英角ｺﾞｼｯｸUB" pitchFamily="50" charset="-128"/>
                <a:cs typeface="Arial"/>
              </a:rPr>
              <a:t>   (11)  (6) (11)  (5)  (0)  (1)  (2)  (3)  (4)</a:t>
            </a:r>
          </a:p>
        </p:txBody>
      </p:sp>
      <p:pic>
        <p:nvPicPr>
          <p:cNvPr id="73" name="Picture 91" descr="Screen shot 2011-11-22 at 2.50.37 P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8374" y="1965325"/>
            <a:ext cx="146245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Text Box 94"/>
          <p:cNvSpPr txBox="1">
            <a:spLocks noChangeArrowheads="1"/>
          </p:cNvSpPr>
          <p:nvPr userDrawn="1"/>
        </p:nvSpPr>
        <p:spPr bwMode="auto">
          <a:xfrm>
            <a:off x="7527681" y="3497863"/>
            <a:ext cx="120545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900" dirty="0">
                <a:solidFill>
                  <a:srgbClr val="000000"/>
                </a:solidFill>
                <a:latin typeface="Arial" charset="0"/>
                <a:ea typeface="HGP創英角ｺﾞｼｯｸUB" pitchFamily="50" charset="-128"/>
                <a:cs typeface="Arial" charset="0"/>
              </a:rPr>
              <a:t>Color palette for graphs</a:t>
            </a:r>
            <a:endParaRPr kumimoji="1" lang="ja-JP" altLang="en-US" sz="900" dirty="0">
              <a:solidFill>
                <a:srgbClr val="FF0000"/>
              </a:solidFill>
              <a:latin typeface="Arial" charset="0"/>
              <a:ea typeface="HGP創英角ｺﾞｼｯｸUB" pitchFamily="50" charset="-128"/>
              <a:cs typeface="Arial" charset="0"/>
            </a:endParaRPr>
          </a:p>
        </p:txBody>
      </p:sp>
      <p:grpSp>
        <p:nvGrpSpPr>
          <p:cNvPr id="15" name="Group 106"/>
          <p:cNvGrpSpPr>
            <a:grpSpLocks/>
          </p:cNvGrpSpPr>
          <p:nvPr userDrawn="1"/>
        </p:nvGrpSpPr>
        <p:grpSpPr bwMode="auto">
          <a:xfrm>
            <a:off x="7454412" y="3636964"/>
            <a:ext cx="1582615" cy="2128837"/>
            <a:chOff x="8772146" y="3909741"/>
            <a:chExt cx="1872208" cy="2520280"/>
          </a:xfrm>
        </p:grpSpPr>
        <p:pic>
          <p:nvPicPr>
            <p:cNvPr id="76" name="Picture 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2146" y="3909741"/>
              <a:ext cx="1872208" cy="2520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Rectangle 128"/>
            <p:cNvSpPr>
              <a:spLocks noChangeArrowheads="1"/>
            </p:cNvSpPr>
            <p:nvPr/>
          </p:nvSpPr>
          <p:spPr bwMode="auto">
            <a:xfrm>
              <a:off x="9059911" y="4120234"/>
              <a:ext cx="539126" cy="180423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18000" tIns="0" rIns="1800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sz="700">
                  <a:solidFill>
                    <a:srgbClr val="000000"/>
                  </a:solidFill>
                  <a:latin typeface="Arial" pitchFamily="34" charset="0"/>
                  <a:ea typeface="HGP創英角ｺﾞｼｯｸUB" pitchFamily="50" charset="-128"/>
                  <a:cs typeface="Arial" pitchFamily="34" charset="0"/>
                </a:rPr>
                <a:t>Automatic</a:t>
              </a:r>
            </a:p>
          </p:txBody>
        </p:sp>
        <p:sp>
          <p:nvSpPr>
            <p:cNvPr id="78" name="Rectangle 129"/>
            <p:cNvSpPr>
              <a:spLocks noChangeArrowheads="1"/>
            </p:cNvSpPr>
            <p:nvPr/>
          </p:nvSpPr>
          <p:spPr bwMode="auto">
            <a:xfrm>
              <a:off x="8891759" y="3968002"/>
              <a:ext cx="348439" cy="12216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18000" tIns="10800" rIns="18000" bIns="1080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sz="700">
                  <a:solidFill>
                    <a:srgbClr val="000000"/>
                  </a:solidFill>
                  <a:latin typeface="Arial" pitchFamily="34" charset="0"/>
                  <a:ea typeface="HGP創英角ｺﾞｼｯｸUB" pitchFamily="50" charset="-128"/>
                  <a:cs typeface="Arial" pitchFamily="34" charset="0"/>
                </a:rPr>
                <a:t>Area</a:t>
              </a:r>
            </a:p>
          </p:txBody>
        </p:sp>
        <p:sp>
          <p:nvSpPr>
            <p:cNvPr id="79" name="Rectangle 130"/>
            <p:cNvSpPr>
              <a:spLocks noChangeArrowheads="1"/>
            </p:cNvSpPr>
            <p:nvPr/>
          </p:nvSpPr>
          <p:spPr bwMode="auto">
            <a:xfrm>
              <a:off x="9082447" y="4306295"/>
              <a:ext cx="646606" cy="180423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18000" tIns="10800" rIns="18000" bIns="10800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sz="700">
                  <a:solidFill>
                    <a:srgbClr val="000000"/>
                  </a:solidFill>
                  <a:latin typeface="Arial" pitchFamily="34" charset="0"/>
                  <a:ea typeface="HGP創英角ｺﾞｼｯｸUB" pitchFamily="50" charset="-128"/>
                  <a:cs typeface="Arial" pitchFamily="34" charset="0"/>
                </a:rPr>
                <a:t>None</a:t>
              </a:r>
            </a:p>
          </p:txBody>
        </p:sp>
        <p:sp>
          <p:nvSpPr>
            <p:cNvPr id="80" name="Rectangle 131"/>
            <p:cNvSpPr>
              <a:spLocks noChangeArrowheads="1"/>
            </p:cNvSpPr>
            <p:nvPr userDrawn="1"/>
          </p:nvSpPr>
          <p:spPr bwMode="auto">
            <a:xfrm>
              <a:off x="9210728" y="5948894"/>
              <a:ext cx="972509" cy="142835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18000" tIns="10800" rIns="18000" bIns="10800" anchor="ctr"/>
            <a:lstStyle/>
            <a:p>
              <a:pPr algn="ctr" defTabSz="9144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sz="900">
                  <a:solidFill>
                    <a:srgbClr val="000000"/>
                  </a:solidFill>
                  <a:latin typeface="Arial" pitchFamily="34" charset="0"/>
                  <a:ea typeface="HGP創英角ｺﾞｼｯｸUB" pitchFamily="50" charset="-128"/>
                  <a:cs typeface="Arial" pitchFamily="34" charset="0"/>
                </a:rPr>
                <a:t>Fill Effects…</a:t>
              </a:r>
            </a:p>
          </p:txBody>
        </p:sp>
      </p:grpSp>
      <p:sp>
        <p:nvSpPr>
          <p:cNvPr id="81" name="TextBox 107"/>
          <p:cNvSpPr txBox="1"/>
          <p:nvPr userDrawn="1"/>
        </p:nvSpPr>
        <p:spPr>
          <a:xfrm>
            <a:off x="7551128" y="4144963"/>
            <a:ext cx="146538" cy="131762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lIns="0" tIns="0" rIns="0" bIns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600" dirty="0">
                <a:solidFill>
                  <a:srgbClr val="FF0000"/>
                </a:solidFill>
                <a:latin typeface="Arial"/>
                <a:ea typeface="HGP創英角ｺﾞｼｯｸUB" pitchFamily="50" charset="-128"/>
                <a:cs typeface="Arial"/>
              </a:rPr>
              <a:t>(11)</a:t>
            </a:r>
          </a:p>
        </p:txBody>
      </p:sp>
      <p:sp>
        <p:nvSpPr>
          <p:cNvPr id="82" name="TextBox 108"/>
          <p:cNvSpPr txBox="1"/>
          <p:nvPr userDrawn="1"/>
        </p:nvSpPr>
        <p:spPr>
          <a:xfrm>
            <a:off x="8887558" y="4132264"/>
            <a:ext cx="146538" cy="6064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/>
            </a:solidFill>
          </a:ln>
        </p:spPr>
        <p:txBody>
          <a:bodyPr lIns="0" tIns="0" rIns="0" bIns="0" anchor="ctr"/>
          <a:lstStyle/>
          <a:p>
            <a:pPr algn="ctr" defTabSz="914400" fontAlgn="base">
              <a:spcBef>
                <a:spcPts val="300"/>
              </a:spcBef>
              <a:spcAft>
                <a:spcPct val="0"/>
              </a:spcAft>
              <a:defRPr/>
            </a:pPr>
            <a:r>
              <a:rPr kumimoji="1" lang="en-US" sz="600" dirty="0">
                <a:solidFill>
                  <a:srgbClr val="FF0000"/>
                </a:solidFill>
                <a:latin typeface="Arial"/>
                <a:ea typeface="HGP創英角ｺﾞｼｯｸUB" pitchFamily="50" charset="-128"/>
                <a:cs typeface="Arial"/>
              </a:rPr>
              <a:t>(10)</a:t>
            </a:r>
          </a:p>
          <a:p>
            <a:pPr algn="ctr" defTabSz="914400" fontAlgn="base">
              <a:spcBef>
                <a:spcPts val="300"/>
              </a:spcBef>
              <a:spcAft>
                <a:spcPct val="0"/>
              </a:spcAft>
              <a:defRPr/>
            </a:pPr>
            <a:r>
              <a:rPr kumimoji="1" lang="en-US" sz="600" dirty="0">
                <a:solidFill>
                  <a:srgbClr val="FF0000"/>
                </a:solidFill>
                <a:latin typeface="Arial"/>
                <a:ea typeface="HGP創英角ｺﾞｼｯｸUB" pitchFamily="50" charset="-128"/>
                <a:cs typeface="Arial"/>
              </a:rPr>
              <a:t>(9)</a:t>
            </a:r>
          </a:p>
          <a:p>
            <a:pPr algn="ctr" defTabSz="914400" fontAlgn="base">
              <a:spcBef>
                <a:spcPts val="300"/>
              </a:spcBef>
              <a:spcAft>
                <a:spcPct val="0"/>
              </a:spcAft>
              <a:defRPr/>
            </a:pPr>
            <a:r>
              <a:rPr kumimoji="1" lang="en-US" sz="600" dirty="0">
                <a:solidFill>
                  <a:srgbClr val="FF0000"/>
                </a:solidFill>
                <a:latin typeface="Arial"/>
                <a:ea typeface="HGP創英角ｺﾞｼｯｸUB" pitchFamily="50" charset="-128"/>
                <a:cs typeface="Arial"/>
              </a:rPr>
              <a:t>(8)</a:t>
            </a:r>
          </a:p>
          <a:p>
            <a:pPr algn="ctr" defTabSz="914400" fontAlgn="base">
              <a:spcBef>
                <a:spcPts val="300"/>
              </a:spcBef>
              <a:spcAft>
                <a:spcPct val="0"/>
              </a:spcAft>
              <a:defRPr/>
            </a:pPr>
            <a:r>
              <a:rPr kumimoji="1" lang="en-US" sz="600" dirty="0">
                <a:solidFill>
                  <a:srgbClr val="FF0000"/>
                </a:solidFill>
                <a:latin typeface="Arial"/>
                <a:ea typeface="HGP創英角ｺﾞｼｯｸUB" pitchFamily="50" charset="-128"/>
                <a:cs typeface="Arial"/>
              </a:rPr>
              <a:t>(7)</a:t>
            </a:r>
          </a:p>
        </p:txBody>
      </p:sp>
      <p:sp>
        <p:nvSpPr>
          <p:cNvPr id="83" name="TextBox 109"/>
          <p:cNvSpPr txBox="1"/>
          <p:nvPr userDrawn="1"/>
        </p:nvSpPr>
        <p:spPr>
          <a:xfrm>
            <a:off x="7718181" y="4799013"/>
            <a:ext cx="696057" cy="152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5"/>
            </a:solidFill>
          </a:ln>
        </p:spPr>
        <p:txBody>
          <a:bodyPr lIns="0" tIns="0" rIns="0" bIns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600" dirty="0">
                <a:solidFill>
                  <a:srgbClr val="FF0000"/>
                </a:solidFill>
                <a:latin typeface="Arial"/>
                <a:ea typeface="HGP創英角ｺﾞｼｯｸUB" pitchFamily="50" charset="-128"/>
                <a:cs typeface="Arial"/>
              </a:rPr>
              <a:t>(5)  (1)  (3)  (4)   (6)</a:t>
            </a:r>
          </a:p>
        </p:txBody>
      </p:sp>
      <p:sp>
        <p:nvSpPr>
          <p:cNvPr id="84" name="TextBox 101"/>
          <p:cNvSpPr txBox="1"/>
          <p:nvPr userDrawn="1"/>
        </p:nvSpPr>
        <p:spPr>
          <a:xfrm>
            <a:off x="767862" y="6751639"/>
            <a:ext cx="2362200" cy="92075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600" dirty="0">
                <a:solidFill>
                  <a:srgbClr val="000000"/>
                </a:solidFill>
                <a:latin typeface="Arial"/>
                <a:ea typeface="HGP創英角ｺﾞｼｯｸUB" pitchFamily="50" charset="-128"/>
                <a:cs typeface="Arial"/>
              </a:rPr>
              <a:t>Copyright © 2012 NTT DATA Corporation</a:t>
            </a:r>
          </a:p>
        </p:txBody>
      </p:sp>
      <p:sp>
        <p:nvSpPr>
          <p:cNvPr id="85" name="TextBox 102"/>
          <p:cNvSpPr txBox="1"/>
          <p:nvPr userDrawn="1"/>
        </p:nvSpPr>
        <p:spPr>
          <a:xfrm>
            <a:off x="8852389" y="6751639"/>
            <a:ext cx="291611" cy="184666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E52F48E-3E3D-400B-95E2-CC378861A9E6}" type="slidenum">
              <a:rPr kumimoji="1" lang="en-US" sz="600">
                <a:solidFill>
                  <a:srgbClr val="000000"/>
                </a:solidFill>
                <a:latin typeface="Arial"/>
                <a:ea typeface="HGP創英角ｺﾞｼｯｸUB" pitchFamily="50" charset="-128"/>
                <a:cs typeface="Arial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sz="600" dirty="0">
              <a:solidFill>
                <a:srgbClr val="000000"/>
              </a:solidFill>
              <a:latin typeface="Arial"/>
              <a:ea typeface="HGP創英角ｺﾞｼｯｸUB" pitchFamily="50" charset="-128"/>
              <a:cs typeface="Arial"/>
            </a:endParaRPr>
          </a:p>
        </p:txBody>
      </p:sp>
      <p:pic>
        <p:nvPicPr>
          <p:cNvPr id="86" name="Picture 111" descr="NTT_logo_RGB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1" y="309563"/>
            <a:ext cx="1252904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31522" y="0"/>
            <a:ext cx="6609080" cy="731520"/>
          </a:xfrm>
          <a:prstGeom prst="rect">
            <a:avLst/>
          </a:prstGeom>
        </p:spPr>
        <p:txBody>
          <a:bodyPr lIns="182880" anchor="ctr">
            <a:normAutofit/>
          </a:bodyPr>
          <a:lstStyle>
            <a:lvl1pPr>
              <a:spcAft>
                <a:spcPts val="0"/>
              </a:spcAft>
              <a:defRPr sz="2200" b="0" i="0" baseline="0">
                <a:latin typeface="Arial"/>
                <a:cs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en-US" dirty="0"/>
          </a:p>
        </p:txBody>
      </p:sp>
      <p:sp>
        <p:nvSpPr>
          <p:cNvPr id="70" name="Text Placeholder 69"/>
          <p:cNvSpPr>
            <a:spLocks noGrp="1"/>
          </p:cNvSpPr>
          <p:nvPr>
            <p:ph type="body" sz="quarter" idx="10"/>
          </p:nvPr>
        </p:nvSpPr>
        <p:spPr>
          <a:xfrm>
            <a:off x="732720" y="5549900"/>
            <a:ext cx="6634222" cy="977900"/>
          </a:xfrm>
          <a:prstGeom prst="rect">
            <a:avLst/>
          </a:prstGeom>
        </p:spPr>
        <p:txBody>
          <a:bodyPr vert="horz"/>
          <a:lstStyle>
            <a:lvl1pPr>
              <a:buFont typeface="Lucida Grande"/>
              <a:buChar char="-"/>
              <a:defRPr sz="900" baseline="0"/>
            </a:lvl1pPr>
            <a:lvl2pPr>
              <a:buFont typeface="Lucida Grande"/>
              <a:buChar char="-"/>
              <a:defRPr sz="900"/>
            </a:lvl2pPr>
            <a:lvl3pPr>
              <a:buFont typeface="Lucida Grande"/>
              <a:buChar char="-"/>
              <a:defRPr sz="900"/>
            </a:lvl3pPr>
            <a:lvl4pPr>
              <a:buFont typeface="Lucida Grande"/>
              <a:buChar char="-"/>
              <a:defRPr sz="900"/>
            </a:lvl4pPr>
            <a:lvl5pPr>
              <a:buFont typeface="Lucida Grande"/>
              <a:buChar char="-"/>
              <a:defRPr sz="900"/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0549909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/>
          <p:nvPr userDrawn="1"/>
        </p:nvSpPr>
        <p:spPr>
          <a:xfrm>
            <a:off x="0" y="0"/>
            <a:ext cx="2542443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>
              <a:solidFill>
                <a:srgbClr val="FFFFFF"/>
              </a:solidFill>
            </a:endParaRPr>
          </a:p>
        </p:txBody>
      </p:sp>
      <p:pic>
        <p:nvPicPr>
          <p:cNvPr id="4" name="Picture 7" descr="NTT_Brand_Slid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57414"/>
            <a:ext cx="2542443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5"/>
          <p:cNvSpPr txBox="1"/>
          <p:nvPr userDrawn="1"/>
        </p:nvSpPr>
        <p:spPr>
          <a:xfrm>
            <a:off x="3810000" y="6751639"/>
            <a:ext cx="5309089" cy="920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600" dirty="0">
                <a:solidFill>
                  <a:srgbClr val="000000"/>
                </a:solidFill>
                <a:latin typeface="Arial"/>
                <a:ea typeface="HGP創英角ｺﾞｼｯｸUB" pitchFamily="50" charset="-128"/>
                <a:cs typeface="Arial"/>
              </a:rPr>
              <a:t>This document contains confidential Company information. Do not disclose it to third parties without permission from the Company.</a:t>
            </a:r>
          </a:p>
        </p:txBody>
      </p:sp>
      <p:sp>
        <p:nvSpPr>
          <p:cNvPr id="6" name="TextBox 12"/>
          <p:cNvSpPr txBox="1"/>
          <p:nvPr userDrawn="1"/>
        </p:nvSpPr>
        <p:spPr>
          <a:xfrm>
            <a:off x="0" y="6751639"/>
            <a:ext cx="2362200" cy="92075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600" dirty="0">
                <a:solidFill>
                  <a:srgbClr val="000000"/>
                </a:solidFill>
                <a:latin typeface="Arial"/>
                <a:ea typeface="HGP創英角ｺﾞｼｯｸUB" pitchFamily="50" charset="-128"/>
                <a:cs typeface="Arial"/>
              </a:rPr>
              <a:t>Copyright © 2012 NTT DATA Corporation</a:t>
            </a:r>
          </a:p>
        </p:txBody>
      </p:sp>
      <p:pic>
        <p:nvPicPr>
          <p:cNvPr id="8" name="Picture 9" descr="NTT_BrandMessage_Lockup_Aligned_Right_RGB_111129_jal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1159" y="2795589"/>
            <a:ext cx="4872403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8"/>
          <p:cNvSpPr>
            <a:spLocks noGrp="1"/>
          </p:cNvSpPr>
          <p:nvPr>
            <p:ph sz="quarter" idx="17"/>
          </p:nvPr>
        </p:nvSpPr>
        <p:spPr>
          <a:xfrm>
            <a:off x="5886450" y="6457954"/>
            <a:ext cx="3232150" cy="254569"/>
          </a:xfrm>
          <a:prstGeom prst="rect">
            <a:avLst/>
          </a:prstGeom>
        </p:spPr>
        <p:txBody>
          <a:bodyPr vert="horz"/>
          <a:lstStyle>
            <a:lvl1pPr algn="r">
              <a:buNone/>
              <a:defRPr sz="900" baseline="0">
                <a:solidFill>
                  <a:schemeClr val="tx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098811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6566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14600" y="2895600"/>
            <a:ext cx="6615112" cy="122529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2516600" y="4739"/>
            <a:ext cx="6611112" cy="28908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514601" y="4114800"/>
            <a:ext cx="6615110" cy="1252728"/>
          </a:xfrm>
          <a:prstGeom prst="rect">
            <a:avLst/>
          </a:prstGeom>
          <a:solidFill>
            <a:srgbClr val="C2CEE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90800" y="4267200"/>
            <a:ext cx="6126480" cy="1042416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6785C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MM/DD/YYYY</a:t>
            </a:r>
          </a:p>
          <a:p>
            <a:r>
              <a:rPr lang="en-US" dirty="0" smtClean="0"/>
              <a:t>NTT DATA Corporation</a:t>
            </a:r>
          </a:p>
          <a:p>
            <a:r>
              <a:rPr lang="en-US" dirty="0" smtClean="0"/>
              <a:t>XXXXXXXXXXXX</a:t>
            </a:r>
          </a:p>
        </p:txBody>
      </p:sp>
      <p:pic>
        <p:nvPicPr>
          <p:cNvPr id="7" name="Picture 6" descr="NTT_Title_Slide_w_Im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900299"/>
            <a:ext cx="2518475" cy="2468880"/>
          </a:xfrm>
          <a:prstGeom prst="rect">
            <a:avLst/>
          </a:prstGeom>
        </p:spPr>
      </p:pic>
      <p:sp>
        <p:nvSpPr>
          <p:cNvPr id="11" name="Content Placeholder 23"/>
          <p:cNvSpPr>
            <a:spLocks noGrp="1"/>
          </p:cNvSpPr>
          <p:nvPr>
            <p:ph sz="quarter" idx="15" hasCustomPrompt="1"/>
          </p:nvPr>
        </p:nvSpPr>
        <p:spPr>
          <a:xfrm>
            <a:off x="7379800" y="88731"/>
            <a:ext cx="1676400" cy="54610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900" baseline="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dirty="0" smtClean="0"/>
              <a:t>Information type: XXXXXXX</a:t>
            </a:r>
          </a:p>
          <a:p>
            <a:pPr lvl="0"/>
            <a:r>
              <a:rPr lang="en-US" dirty="0" smtClean="0"/>
              <a:t>Company: XXXXXXXXXXX</a:t>
            </a:r>
          </a:p>
          <a:p>
            <a:pPr lvl="0"/>
            <a:r>
              <a:rPr lang="en-US" dirty="0" smtClean="0"/>
              <a:t>Information owner: XXXXXX</a:t>
            </a:r>
          </a:p>
        </p:txBody>
      </p:sp>
      <p:sp>
        <p:nvSpPr>
          <p:cNvPr id="12" name="Content Placeholder 28"/>
          <p:cNvSpPr>
            <a:spLocks noGrp="1"/>
          </p:cNvSpPr>
          <p:nvPr>
            <p:ph sz="quarter" idx="17" hasCustomPrompt="1"/>
          </p:nvPr>
        </p:nvSpPr>
        <p:spPr>
          <a:xfrm>
            <a:off x="5824050" y="652229"/>
            <a:ext cx="3232150" cy="431969"/>
          </a:xfrm>
          <a:prstGeom prst="rect">
            <a:avLst/>
          </a:prstGeom>
        </p:spPr>
        <p:txBody>
          <a:bodyPr vert="horz"/>
          <a:lstStyle>
            <a:lvl1pPr>
              <a:buNone/>
              <a:defRPr sz="900" baseline="0">
                <a:solidFill>
                  <a:srgbClr val="FF0000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(Delete the information classification label for external use.</a:t>
            </a:r>
          </a:p>
          <a:p>
            <a:pPr lvl="0"/>
            <a:r>
              <a:rPr lang="en-US" dirty="0" smtClean="0"/>
              <a:t>Display notations such as “</a:t>
            </a:r>
            <a:r>
              <a:rPr lang="en-US" sz="900" dirty="0" smtClean="0">
                <a:solidFill>
                  <a:srgbClr val="FF0000"/>
                </a:solidFill>
              </a:rPr>
              <a:t>Confidential”,</a:t>
            </a:r>
            <a:r>
              <a:rPr lang="en-US" sz="900" baseline="0" dirty="0" smtClean="0">
                <a:solidFill>
                  <a:srgbClr val="FF0000"/>
                </a:solidFill>
              </a:rPr>
              <a:t> if necessary.)</a:t>
            </a:r>
            <a:endParaRPr lang="en-US" dirty="0"/>
          </a:p>
        </p:txBody>
      </p:sp>
      <p:pic>
        <p:nvPicPr>
          <p:cNvPr id="13" name="Picture 12" descr="NTT_logo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875" y="6119812"/>
            <a:ext cx="1691640" cy="248022"/>
          </a:xfrm>
          <a:prstGeom prst="rect">
            <a:avLst/>
          </a:prstGeom>
        </p:spPr>
      </p:pic>
      <p:sp>
        <p:nvSpPr>
          <p:cNvPr id="18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241698" y="217091"/>
            <a:ext cx="2120248" cy="10418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 baseline="0">
                <a:solidFill>
                  <a:srgbClr val="6785C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Client name / logo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3124200"/>
            <a:ext cx="6126480" cy="99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Input title in 1 or 2 lines.</a:t>
            </a:r>
            <a:br>
              <a:rPr lang="en-US" dirty="0" smtClean="0"/>
            </a:br>
            <a:r>
              <a:rPr lang="en-US" dirty="0" smtClean="0"/>
              <a:t>(Decrease font size for long titles.)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87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Input Page Title in 1 or 2 lines. </a:t>
            </a:r>
            <a:br>
              <a:rPr lang="en-US" dirty="0" smtClean="0"/>
            </a:br>
            <a:r>
              <a:rPr lang="en-US" dirty="0" smtClean="0"/>
              <a:t>(Decrease font size for long titles)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 marL="1545336"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2419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Horizontal Layout + Graphic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FontTx/>
              <a:buNone/>
              <a:defRPr sz="1400"/>
            </a:lvl1pPr>
            <a:lvl2pPr marL="685800" indent="-228600">
              <a:spcBef>
                <a:spcPts val="0"/>
              </a:spcBef>
              <a:spcAft>
                <a:spcPts val="600"/>
              </a:spcAft>
              <a:defRPr sz="1400"/>
            </a:lvl2pPr>
            <a:lvl3pPr marL="1088136" indent="-173736">
              <a:spcBef>
                <a:spcPts val="0"/>
              </a:spcBef>
              <a:spcAft>
                <a:spcPts val="600"/>
              </a:spcAft>
              <a:defRPr sz="1400"/>
            </a:lvl3pPr>
            <a:lvl4pPr marL="1545336" indent="-173736">
              <a:spcBef>
                <a:spcPts val="0"/>
              </a:spcBef>
              <a:spcAft>
                <a:spcPts val="600"/>
              </a:spcAft>
              <a:defRPr sz="1400"/>
            </a:lvl4pPr>
            <a:lvl5pPr marL="2002536" indent="-173736">
              <a:spcBef>
                <a:spcPts val="0"/>
              </a:spcBef>
              <a:spcAft>
                <a:spcPts val="60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62001" y="3335867"/>
            <a:ext cx="7696200" cy="29887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  <a:cs typeface="Arial"/>
              </a:rPr>
              <a:t>(Image/</a:t>
            </a:r>
            <a:r>
              <a:rPr lang="en-US" dirty="0" err="1" smtClean="0">
                <a:solidFill>
                  <a:prstClr val="white"/>
                </a:solidFill>
                <a:cs typeface="Arial"/>
              </a:rPr>
              <a:t>s</a:t>
            </a:r>
            <a:r>
              <a:rPr lang="en-US" dirty="0" smtClean="0">
                <a:solidFill>
                  <a:prstClr val="white"/>
                </a:solidFill>
                <a:cs typeface="Arial"/>
              </a:rPr>
              <a:t> and/or Graphics)</a:t>
            </a:r>
          </a:p>
        </p:txBody>
      </p:sp>
    </p:spTree>
    <p:extLst>
      <p:ext uri="{BB962C8B-B14F-4D97-AF65-F5344CB8AC3E}">
        <p14:creationId xmlns:p14="http://schemas.microsoft.com/office/powerpoint/2010/main" val="19820568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" y="1066800"/>
            <a:ext cx="9052560" cy="5364480"/>
          </a:xfrm>
        </p:spPr>
        <p:txBody>
          <a:bodyPr/>
          <a:lstStyle>
            <a:lvl1pPr marL="457200">
              <a:buFont typeface="+mj-lt"/>
              <a:buAutoNum type="arabicPeriod"/>
              <a:defRPr/>
            </a:lvl1pPr>
            <a:lvl4pPr marL="1545336">
              <a:defRPr/>
            </a:lvl4pPr>
          </a:lstStyle>
          <a:p>
            <a:pPr lvl="0"/>
            <a:r>
              <a:rPr lang="en-US" dirty="0" smtClean="0"/>
              <a:t>XXXXXXX</a:t>
            </a:r>
          </a:p>
          <a:p>
            <a:pPr lvl="0"/>
            <a:r>
              <a:rPr lang="en-US" dirty="0" smtClean="0"/>
              <a:t>XXXXXXX</a:t>
            </a:r>
          </a:p>
          <a:p>
            <a:pPr lvl="0"/>
            <a:r>
              <a:rPr lang="en-US" dirty="0" smtClean="0"/>
              <a:t>XXXXXXX</a:t>
            </a:r>
          </a:p>
          <a:p>
            <a:pPr lvl="0"/>
            <a:r>
              <a:rPr lang="en-US" dirty="0" smtClean="0"/>
              <a:t>XXXXXXX</a:t>
            </a:r>
          </a:p>
          <a:p>
            <a:pPr lvl="0"/>
            <a:r>
              <a:rPr lang="en-US" dirty="0" smtClean="0"/>
              <a:t>XXXXXXX</a:t>
            </a:r>
          </a:p>
          <a:p>
            <a:pPr lvl="0"/>
            <a:r>
              <a:rPr lang="en-US" dirty="0" smtClean="0"/>
              <a:t>XXXXXXX</a:t>
            </a:r>
          </a:p>
          <a:p>
            <a:pPr lvl="0"/>
            <a:r>
              <a:rPr lang="en-US" dirty="0" smtClean="0"/>
              <a:t>XXXXXXX</a:t>
            </a:r>
          </a:p>
          <a:p>
            <a:pPr lvl="0"/>
            <a:r>
              <a:rPr lang="en-US" dirty="0" smtClean="0"/>
              <a:t>XXXXXXX</a:t>
            </a:r>
          </a:p>
          <a:p>
            <a:pPr lvl="0"/>
            <a:r>
              <a:rPr lang="en-US" dirty="0" smtClean="0"/>
              <a:t>XXXXXXX</a:t>
            </a:r>
          </a:p>
          <a:p>
            <a:pPr lvl="0"/>
            <a:r>
              <a:rPr lang="en-US" dirty="0" smtClean="0"/>
              <a:t>XXXXXXX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0979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21026" y="1753341"/>
            <a:ext cx="7622973" cy="765175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 altLang="en-US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6" descr="NTT_Section_Divid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52600"/>
            <a:ext cx="1527048" cy="152704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521798" y="2518516"/>
            <a:ext cx="7622201" cy="761505"/>
          </a:xfrm>
          <a:prstGeom prst="rect">
            <a:avLst/>
          </a:prstGeom>
          <a:solidFill>
            <a:srgbClr val="C2C4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52600"/>
            <a:ext cx="7223760" cy="731520"/>
          </a:xfrm>
        </p:spPr>
        <p:txBody>
          <a:bodyPr anchor="ctr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99450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5867400" y="883920"/>
            <a:ext cx="2971800" cy="5669280"/>
          </a:xfrm>
        </p:spPr>
        <p:txBody>
          <a:bodyPr/>
          <a:lstStyle>
            <a:lvl1pPr marL="118872" indent="-118872">
              <a:spcBef>
                <a:spcPts val="600"/>
              </a:spcBef>
              <a:spcAft>
                <a:spcPts val="600"/>
              </a:spcAft>
              <a:defRPr sz="1200"/>
            </a:lvl1pPr>
            <a:lvl2pPr marL="228600" indent="-109728">
              <a:spcBef>
                <a:spcPts val="600"/>
              </a:spcBef>
              <a:spcAft>
                <a:spcPts val="600"/>
              </a:spcAft>
              <a:defRPr sz="1200"/>
            </a:lvl2pPr>
            <a:lvl3pPr marL="1033272" indent="-118872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  <a:defRPr sz="1200"/>
            </a:lvl3pPr>
            <a:lvl4pPr marL="1490472" indent="-118872">
              <a:spcBef>
                <a:spcPts val="600"/>
              </a:spcBef>
              <a:spcAft>
                <a:spcPts val="600"/>
              </a:spcAft>
              <a:defRPr sz="1200"/>
            </a:lvl4pPr>
            <a:lvl5pPr marL="1947672" indent="-118872">
              <a:spcBef>
                <a:spcPts val="600"/>
              </a:spcBef>
              <a:spcAft>
                <a:spcPts val="600"/>
              </a:spcAft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83920"/>
            <a:ext cx="2755392" cy="5669280"/>
          </a:xfrm>
        </p:spPr>
        <p:txBody>
          <a:bodyPr/>
          <a:lstStyle>
            <a:lvl1pPr marL="118872" indent="-118872">
              <a:spcBef>
                <a:spcPts val="600"/>
              </a:spcBef>
              <a:spcAft>
                <a:spcPts val="600"/>
              </a:spcAft>
              <a:defRPr sz="1200"/>
            </a:lvl1pPr>
            <a:lvl2pPr marL="228600" indent="-109728">
              <a:spcBef>
                <a:spcPts val="600"/>
              </a:spcBef>
              <a:spcAft>
                <a:spcPts val="600"/>
              </a:spcAft>
              <a:defRPr sz="1200"/>
            </a:lvl2pPr>
            <a:lvl3pPr marL="1033272" indent="-118872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24200" y="883920"/>
            <a:ext cx="2743200" cy="5669280"/>
          </a:xfrm>
        </p:spPr>
        <p:txBody>
          <a:bodyPr/>
          <a:lstStyle>
            <a:lvl1pPr marL="173736" indent="-173736">
              <a:spcBef>
                <a:spcPts val="0"/>
              </a:spcBef>
              <a:spcAft>
                <a:spcPts val="600"/>
              </a:spcAft>
              <a:defRPr sz="900"/>
            </a:lvl1pPr>
            <a:lvl2pPr marL="685800" indent="-228600">
              <a:spcBef>
                <a:spcPts val="0"/>
              </a:spcBef>
              <a:spcAft>
                <a:spcPts val="300"/>
              </a:spcAft>
              <a:defRPr sz="900"/>
            </a:lvl2pPr>
            <a:lvl3pPr marL="1088136" indent="-173736">
              <a:spcBef>
                <a:spcPts val="0"/>
              </a:spcBef>
              <a:spcAft>
                <a:spcPts val="300"/>
              </a:spcAft>
              <a:defRPr sz="900"/>
            </a:lvl3pPr>
            <a:lvl4pPr marL="1545336" indent="-173736">
              <a:spcBef>
                <a:spcPts val="0"/>
              </a:spcBef>
              <a:spcAft>
                <a:spcPts val="300"/>
              </a:spcAft>
              <a:defRPr sz="900"/>
            </a:lvl4pPr>
            <a:lvl5pPr marL="2002536" indent="-173736">
              <a:spcBef>
                <a:spcPts val="0"/>
              </a:spcBef>
              <a:spcAft>
                <a:spcPts val="300"/>
              </a:spcAft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733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36"/>
          <p:cNvSpPr>
            <a:spLocks noChangeArrowheads="1"/>
          </p:cNvSpPr>
          <p:nvPr userDrawn="1"/>
        </p:nvSpPr>
        <p:spPr bwMode="auto">
          <a:xfrm>
            <a:off x="732719" y="2663825"/>
            <a:ext cx="1212850" cy="279400"/>
          </a:xfrm>
          <a:prstGeom prst="rect">
            <a:avLst/>
          </a:prstGeom>
          <a:solidFill>
            <a:srgbClr val="859DC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8" name="Rectangle 44"/>
          <p:cNvSpPr>
            <a:spLocks noChangeArrowheads="1"/>
          </p:cNvSpPr>
          <p:nvPr userDrawn="1"/>
        </p:nvSpPr>
        <p:spPr bwMode="auto">
          <a:xfrm>
            <a:off x="732719" y="2994025"/>
            <a:ext cx="1212850" cy="279400"/>
          </a:xfrm>
          <a:prstGeom prst="rect">
            <a:avLst/>
          </a:prstGeom>
          <a:solidFill>
            <a:srgbClr val="A4B6D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" name="Rectangle 48"/>
          <p:cNvSpPr>
            <a:spLocks noChangeArrowheads="1"/>
          </p:cNvSpPr>
          <p:nvPr userDrawn="1"/>
        </p:nvSpPr>
        <p:spPr bwMode="auto">
          <a:xfrm>
            <a:off x="732719" y="3321050"/>
            <a:ext cx="1212850" cy="279400"/>
          </a:xfrm>
          <a:prstGeom prst="rect">
            <a:avLst/>
          </a:prstGeom>
          <a:solidFill>
            <a:srgbClr val="C2CEE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Rectangle 52"/>
          <p:cNvSpPr>
            <a:spLocks noChangeArrowheads="1"/>
          </p:cNvSpPr>
          <p:nvPr userDrawn="1"/>
        </p:nvSpPr>
        <p:spPr bwMode="auto">
          <a:xfrm>
            <a:off x="732719" y="3643313"/>
            <a:ext cx="1212850" cy="279400"/>
          </a:xfrm>
          <a:prstGeom prst="rect">
            <a:avLst/>
          </a:prstGeom>
          <a:solidFill>
            <a:srgbClr val="E1E7F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7498079" cy="7315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0" name="Picture 89" descr="NTT_Title_and_Conten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31520" cy="731520"/>
          </a:xfrm>
          <a:prstGeom prst="rect">
            <a:avLst/>
          </a:prstGeom>
        </p:spPr>
      </p:pic>
      <p:sp>
        <p:nvSpPr>
          <p:cNvPr id="91" name="TextBox 90"/>
          <p:cNvSpPr txBox="1"/>
          <p:nvPr userDrawn="1"/>
        </p:nvSpPr>
        <p:spPr>
          <a:xfrm>
            <a:off x="717040" y="2665935"/>
            <a:ext cx="12317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 133 G 157 B 205</a:t>
            </a:r>
            <a:endParaRPr lang="en-US" sz="1100" dirty="0"/>
          </a:p>
        </p:txBody>
      </p:sp>
      <p:sp>
        <p:nvSpPr>
          <p:cNvPr id="93" name="TextBox 92"/>
          <p:cNvSpPr txBox="1"/>
          <p:nvPr userDrawn="1"/>
        </p:nvSpPr>
        <p:spPr>
          <a:xfrm>
            <a:off x="717040" y="2994025"/>
            <a:ext cx="12317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 164 G 182 B 218</a:t>
            </a:r>
            <a:endParaRPr lang="en-US" sz="1100" dirty="0"/>
          </a:p>
        </p:txBody>
      </p:sp>
      <p:sp>
        <p:nvSpPr>
          <p:cNvPr id="100" name="TextBox 99"/>
          <p:cNvSpPr txBox="1"/>
          <p:nvPr userDrawn="1"/>
        </p:nvSpPr>
        <p:spPr>
          <a:xfrm>
            <a:off x="717040" y="3321538"/>
            <a:ext cx="12317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 194 G 206 B 230</a:t>
            </a:r>
            <a:endParaRPr lang="en-US" sz="1100" dirty="0"/>
          </a:p>
        </p:txBody>
      </p:sp>
      <p:sp>
        <p:nvSpPr>
          <p:cNvPr id="101" name="TextBox 100"/>
          <p:cNvSpPr txBox="1"/>
          <p:nvPr userDrawn="1"/>
        </p:nvSpPr>
        <p:spPr>
          <a:xfrm>
            <a:off x="717040" y="3643313"/>
            <a:ext cx="12317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 225 G 231 B 243</a:t>
            </a:r>
            <a:endParaRPr lang="en-US" sz="1100" dirty="0"/>
          </a:p>
        </p:txBody>
      </p:sp>
      <p:grpSp>
        <p:nvGrpSpPr>
          <p:cNvPr id="105" name="Group 104"/>
          <p:cNvGrpSpPr/>
          <p:nvPr userDrawn="1"/>
        </p:nvGrpSpPr>
        <p:grpSpPr>
          <a:xfrm>
            <a:off x="0" y="6731877"/>
            <a:ext cx="9144001" cy="132052"/>
            <a:chOff x="0" y="6731877"/>
            <a:chExt cx="9144001" cy="132052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6731877"/>
              <a:ext cx="9144001" cy="13205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4" name="Group 103"/>
            <p:cNvGrpSpPr/>
            <p:nvPr userDrawn="1"/>
          </p:nvGrpSpPr>
          <p:grpSpPr>
            <a:xfrm>
              <a:off x="0" y="6731877"/>
              <a:ext cx="735013" cy="132052"/>
              <a:chOff x="0" y="6296155"/>
              <a:chExt cx="735013" cy="132052"/>
            </a:xfrm>
          </p:grpSpPr>
          <p:sp>
            <p:nvSpPr>
              <p:cNvPr id="82" name="Rectangle 81"/>
              <p:cNvSpPr/>
              <p:nvPr userDrawn="1"/>
            </p:nvSpPr>
            <p:spPr>
              <a:xfrm>
                <a:off x="612511" y="6296155"/>
                <a:ext cx="122502" cy="1320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Rectangle 84"/>
              <p:cNvSpPr/>
              <p:nvPr userDrawn="1"/>
            </p:nvSpPr>
            <p:spPr>
              <a:xfrm>
                <a:off x="490009" y="6296155"/>
                <a:ext cx="122502" cy="132052"/>
              </a:xfrm>
              <a:prstGeom prst="rect">
                <a:avLst/>
              </a:prstGeom>
              <a:solidFill>
                <a:srgbClr val="C9695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6" name="Rectangle 85"/>
              <p:cNvSpPr/>
              <p:nvPr userDrawn="1"/>
            </p:nvSpPr>
            <p:spPr>
              <a:xfrm>
                <a:off x="367507" y="6296155"/>
                <a:ext cx="122502" cy="13205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 86"/>
              <p:cNvSpPr/>
              <p:nvPr userDrawn="1"/>
            </p:nvSpPr>
            <p:spPr>
              <a:xfrm>
                <a:off x="245004" y="6296155"/>
                <a:ext cx="122502" cy="13205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Rectangle 87"/>
              <p:cNvSpPr/>
              <p:nvPr userDrawn="1"/>
            </p:nvSpPr>
            <p:spPr>
              <a:xfrm>
                <a:off x="122502" y="6296155"/>
                <a:ext cx="122502" cy="132052"/>
              </a:xfrm>
              <a:prstGeom prst="rect">
                <a:avLst/>
              </a:prstGeom>
              <a:solidFill>
                <a:srgbClr val="6F779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9" name="Rectangle 88"/>
              <p:cNvSpPr/>
              <p:nvPr userDrawn="1"/>
            </p:nvSpPr>
            <p:spPr>
              <a:xfrm>
                <a:off x="0" y="6296155"/>
                <a:ext cx="122502" cy="132052"/>
              </a:xfrm>
              <a:prstGeom prst="rect">
                <a:avLst/>
              </a:prstGeom>
              <a:solidFill>
                <a:srgbClr val="3F497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31521" y="0"/>
            <a:ext cx="6609080" cy="731520"/>
          </a:xfrm>
          <a:prstGeom prst="rect">
            <a:avLst/>
          </a:prstGeom>
        </p:spPr>
        <p:txBody>
          <a:bodyPr lIns="182880" anchor="ctr">
            <a:normAutofit/>
          </a:bodyPr>
          <a:lstStyle>
            <a:lvl1pPr>
              <a:spcAft>
                <a:spcPts val="0"/>
              </a:spcAft>
              <a:defRPr sz="2200" b="0" i="0" baseline="0">
                <a:latin typeface="Arial"/>
                <a:cs typeface="Arial"/>
              </a:defRPr>
            </a:lvl1pPr>
          </a:lstStyle>
          <a:p>
            <a:r>
              <a:rPr lang="en-US" dirty="0" smtClean="0"/>
              <a:t>Color Palette for Presentation Materials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7498079" y="0"/>
            <a:ext cx="1645920" cy="731520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9"/>
          <p:cNvSpPr>
            <a:spLocks noChangeArrowheads="1"/>
          </p:cNvSpPr>
          <p:nvPr userDrawn="1"/>
        </p:nvSpPr>
        <p:spPr bwMode="auto">
          <a:xfrm>
            <a:off x="3418825" y="1628775"/>
            <a:ext cx="1214438" cy="477838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Rectangle 30"/>
          <p:cNvSpPr>
            <a:spLocks noChangeArrowheads="1"/>
          </p:cNvSpPr>
          <p:nvPr userDrawn="1"/>
        </p:nvSpPr>
        <p:spPr bwMode="auto">
          <a:xfrm>
            <a:off x="4776147" y="1628775"/>
            <a:ext cx="1214438" cy="477838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Rectangle 31"/>
          <p:cNvSpPr>
            <a:spLocks noChangeArrowheads="1"/>
          </p:cNvSpPr>
          <p:nvPr userDrawn="1"/>
        </p:nvSpPr>
        <p:spPr bwMode="auto">
          <a:xfrm>
            <a:off x="6152503" y="1628775"/>
            <a:ext cx="1214438" cy="477838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Rectangle 32"/>
          <p:cNvSpPr>
            <a:spLocks noChangeArrowheads="1"/>
          </p:cNvSpPr>
          <p:nvPr userDrawn="1"/>
        </p:nvSpPr>
        <p:spPr bwMode="auto">
          <a:xfrm>
            <a:off x="2082125" y="1628775"/>
            <a:ext cx="1212850" cy="4778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Rectangle 33"/>
          <p:cNvSpPr>
            <a:spLocks noChangeArrowheads="1"/>
          </p:cNvSpPr>
          <p:nvPr userDrawn="1"/>
        </p:nvSpPr>
        <p:spPr bwMode="auto">
          <a:xfrm>
            <a:off x="3418825" y="2663825"/>
            <a:ext cx="1214438" cy="279400"/>
          </a:xfrm>
          <a:prstGeom prst="rect">
            <a:avLst/>
          </a:prstGeom>
          <a:solidFill>
            <a:srgbClr val="3399C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Rectangle 34"/>
          <p:cNvSpPr>
            <a:spLocks noChangeArrowheads="1"/>
          </p:cNvSpPr>
          <p:nvPr userDrawn="1"/>
        </p:nvSpPr>
        <p:spPr bwMode="auto">
          <a:xfrm>
            <a:off x="4776147" y="2663825"/>
            <a:ext cx="1214438" cy="279400"/>
          </a:xfrm>
          <a:prstGeom prst="rect">
            <a:avLst/>
          </a:prstGeom>
          <a:solidFill>
            <a:srgbClr val="EBC5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Rectangle 35"/>
          <p:cNvSpPr>
            <a:spLocks noChangeArrowheads="1"/>
          </p:cNvSpPr>
          <p:nvPr userDrawn="1"/>
        </p:nvSpPr>
        <p:spPr bwMode="auto">
          <a:xfrm>
            <a:off x="6152503" y="2663825"/>
            <a:ext cx="1214438" cy="279400"/>
          </a:xfrm>
          <a:prstGeom prst="rect">
            <a:avLst/>
          </a:prstGeom>
          <a:solidFill>
            <a:srgbClr val="C9695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Rectangle 36"/>
          <p:cNvSpPr>
            <a:spLocks noChangeArrowheads="1"/>
          </p:cNvSpPr>
          <p:nvPr userDrawn="1"/>
        </p:nvSpPr>
        <p:spPr bwMode="auto">
          <a:xfrm>
            <a:off x="2082125" y="2663825"/>
            <a:ext cx="1212850" cy="279400"/>
          </a:xfrm>
          <a:prstGeom prst="rect">
            <a:avLst/>
          </a:prstGeom>
          <a:solidFill>
            <a:srgbClr val="3F497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Rectangle 37"/>
          <p:cNvSpPr>
            <a:spLocks noChangeArrowheads="1"/>
          </p:cNvSpPr>
          <p:nvPr userDrawn="1"/>
        </p:nvSpPr>
        <p:spPr bwMode="auto">
          <a:xfrm>
            <a:off x="3418825" y="2247900"/>
            <a:ext cx="1214438" cy="279400"/>
          </a:xfrm>
          <a:prstGeom prst="rect">
            <a:avLst/>
          </a:prstGeom>
          <a:solidFill>
            <a:srgbClr val="0075A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Rectangle 38"/>
          <p:cNvSpPr>
            <a:spLocks noChangeArrowheads="1"/>
          </p:cNvSpPr>
          <p:nvPr userDrawn="1"/>
        </p:nvSpPr>
        <p:spPr bwMode="auto">
          <a:xfrm>
            <a:off x="4776147" y="2247900"/>
            <a:ext cx="1214438" cy="279400"/>
          </a:xfrm>
          <a:prstGeom prst="rect">
            <a:avLst/>
          </a:prstGeom>
          <a:solidFill>
            <a:srgbClr val="CFA1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Rectangle 39"/>
          <p:cNvSpPr>
            <a:spLocks noChangeArrowheads="1"/>
          </p:cNvSpPr>
          <p:nvPr userDrawn="1"/>
        </p:nvSpPr>
        <p:spPr bwMode="auto">
          <a:xfrm>
            <a:off x="6152503" y="2247900"/>
            <a:ext cx="1214438" cy="279400"/>
          </a:xfrm>
          <a:prstGeom prst="rect">
            <a:avLst/>
          </a:prstGeom>
          <a:solidFill>
            <a:srgbClr val="9D2D1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Rectangle 40"/>
          <p:cNvSpPr>
            <a:spLocks noChangeArrowheads="1"/>
          </p:cNvSpPr>
          <p:nvPr userDrawn="1"/>
        </p:nvSpPr>
        <p:spPr bwMode="auto">
          <a:xfrm>
            <a:off x="2082125" y="2247900"/>
            <a:ext cx="1212850" cy="279400"/>
          </a:xfrm>
          <a:prstGeom prst="rect">
            <a:avLst/>
          </a:prstGeom>
          <a:solidFill>
            <a:srgbClr val="00002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Rectangle 41"/>
          <p:cNvSpPr>
            <a:spLocks noChangeArrowheads="1"/>
          </p:cNvSpPr>
          <p:nvPr userDrawn="1"/>
        </p:nvSpPr>
        <p:spPr bwMode="auto">
          <a:xfrm>
            <a:off x="3418825" y="2994025"/>
            <a:ext cx="1214438" cy="279400"/>
          </a:xfrm>
          <a:prstGeom prst="rect">
            <a:avLst/>
          </a:prstGeom>
          <a:solidFill>
            <a:srgbClr val="66B3D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Rectangle 42"/>
          <p:cNvSpPr>
            <a:spLocks noChangeArrowheads="1"/>
          </p:cNvSpPr>
          <p:nvPr userDrawn="1"/>
        </p:nvSpPr>
        <p:spPr bwMode="auto">
          <a:xfrm>
            <a:off x="4776147" y="2994025"/>
            <a:ext cx="1214438" cy="279400"/>
          </a:xfrm>
          <a:prstGeom prst="rect">
            <a:avLst/>
          </a:prstGeom>
          <a:solidFill>
            <a:srgbClr val="F0D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Rectangle 43"/>
          <p:cNvSpPr>
            <a:spLocks noChangeArrowheads="1"/>
          </p:cNvSpPr>
          <p:nvPr userDrawn="1"/>
        </p:nvSpPr>
        <p:spPr bwMode="auto">
          <a:xfrm>
            <a:off x="6152503" y="2994025"/>
            <a:ext cx="1214438" cy="279400"/>
          </a:xfrm>
          <a:prstGeom prst="rect">
            <a:avLst/>
          </a:prstGeom>
          <a:solidFill>
            <a:srgbClr val="D78E7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Rectangle 44"/>
          <p:cNvSpPr>
            <a:spLocks noChangeArrowheads="1"/>
          </p:cNvSpPr>
          <p:nvPr userDrawn="1"/>
        </p:nvSpPr>
        <p:spPr bwMode="auto">
          <a:xfrm>
            <a:off x="2082125" y="2994025"/>
            <a:ext cx="1212850" cy="279400"/>
          </a:xfrm>
          <a:prstGeom prst="rect">
            <a:avLst/>
          </a:prstGeom>
          <a:solidFill>
            <a:srgbClr val="6F77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Rectangle 45"/>
          <p:cNvSpPr>
            <a:spLocks noChangeArrowheads="1"/>
          </p:cNvSpPr>
          <p:nvPr userDrawn="1"/>
        </p:nvSpPr>
        <p:spPr bwMode="auto">
          <a:xfrm>
            <a:off x="3418825" y="3321050"/>
            <a:ext cx="1214438" cy="279400"/>
          </a:xfrm>
          <a:prstGeom prst="rect">
            <a:avLst/>
          </a:prstGeom>
          <a:solidFill>
            <a:srgbClr val="99CC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Rectangle 46"/>
          <p:cNvSpPr>
            <a:spLocks noChangeArrowheads="1"/>
          </p:cNvSpPr>
          <p:nvPr userDrawn="1"/>
        </p:nvSpPr>
        <p:spPr bwMode="auto">
          <a:xfrm>
            <a:off x="4776147" y="3321050"/>
            <a:ext cx="1214438" cy="279400"/>
          </a:xfrm>
          <a:prstGeom prst="rect">
            <a:avLst/>
          </a:prstGeom>
          <a:solidFill>
            <a:srgbClr val="F5E2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Rectangle 47"/>
          <p:cNvSpPr>
            <a:spLocks noChangeArrowheads="1"/>
          </p:cNvSpPr>
          <p:nvPr userDrawn="1"/>
        </p:nvSpPr>
        <p:spPr bwMode="auto">
          <a:xfrm>
            <a:off x="6152503" y="3321050"/>
            <a:ext cx="1214438" cy="279400"/>
          </a:xfrm>
          <a:prstGeom prst="rect">
            <a:avLst/>
          </a:prstGeom>
          <a:solidFill>
            <a:srgbClr val="E4B4A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Rectangle 48"/>
          <p:cNvSpPr>
            <a:spLocks noChangeArrowheads="1"/>
          </p:cNvSpPr>
          <p:nvPr userDrawn="1"/>
        </p:nvSpPr>
        <p:spPr bwMode="auto">
          <a:xfrm>
            <a:off x="2082125" y="3321050"/>
            <a:ext cx="1212850" cy="279400"/>
          </a:xfrm>
          <a:prstGeom prst="rect">
            <a:avLst/>
          </a:prstGeom>
          <a:solidFill>
            <a:srgbClr val="9FA4B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" name="Rectangle 49"/>
          <p:cNvSpPr>
            <a:spLocks noChangeArrowheads="1"/>
          </p:cNvSpPr>
          <p:nvPr userDrawn="1"/>
        </p:nvSpPr>
        <p:spPr bwMode="auto">
          <a:xfrm>
            <a:off x="3418825" y="3643313"/>
            <a:ext cx="1214438" cy="279400"/>
          </a:xfrm>
          <a:prstGeom prst="rect">
            <a:avLst/>
          </a:prstGeom>
          <a:solidFill>
            <a:srgbClr val="CCE6E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" name="Rectangle 50"/>
          <p:cNvSpPr>
            <a:spLocks noChangeArrowheads="1"/>
          </p:cNvSpPr>
          <p:nvPr userDrawn="1"/>
        </p:nvSpPr>
        <p:spPr bwMode="auto">
          <a:xfrm>
            <a:off x="4776147" y="3643313"/>
            <a:ext cx="1214438" cy="279400"/>
          </a:xfrm>
          <a:prstGeom prst="rect">
            <a:avLst/>
          </a:prstGeom>
          <a:solidFill>
            <a:srgbClr val="FAF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" name="Rectangle 51"/>
          <p:cNvSpPr>
            <a:spLocks noChangeArrowheads="1"/>
          </p:cNvSpPr>
          <p:nvPr userDrawn="1"/>
        </p:nvSpPr>
        <p:spPr bwMode="auto">
          <a:xfrm>
            <a:off x="6152503" y="3643313"/>
            <a:ext cx="1214438" cy="279400"/>
          </a:xfrm>
          <a:prstGeom prst="rect">
            <a:avLst/>
          </a:prstGeom>
          <a:solidFill>
            <a:srgbClr val="F2D9D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Rectangle 52"/>
          <p:cNvSpPr>
            <a:spLocks noChangeArrowheads="1"/>
          </p:cNvSpPr>
          <p:nvPr userDrawn="1"/>
        </p:nvSpPr>
        <p:spPr bwMode="auto">
          <a:xfrm>
            <a:off x="2082125" y="3643313"/>
            <a:ext cx="1212850" cy="279400"/>
          </a:xfrm>
          <a:prstGeom prst="rect">
            <a:avLst/>
          </a:prstGeom>
          <a:solidFill>
            <a:srgbClr val="CFD2D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" name="Rectangle 57"/>
          <p:cNvSpPr>
            <a:spLocks noChangeArrowheads="1"/>
          </p:cNvSpPr>
          <p:nvPr userDrawn="1"/>
        </p:nvSpPr>
        <p:spPr bwMode="auto">
          <a:xfrm>
            <a:off x="2082126" y="4437063"/>
            <a:ext cx="1212849" cy="43180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" name="Rectangle 58"/>
          <p:cNvSpPr>
            <a:spLocks noChangeArrowheads="1"/>
          </p:cNvSpPr>
          <p:nvPr userDrawn="1"/>
        </p:nvSpPr>
        <p:spPr bwMode="auto">
          <a:xfrm>
            <a:off x="3418826" y="4437063"/>
            <a:ext cx="1214438" cy="431800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" name="Rectangle 59"/>
          <p:cNvSpPr>
            <a:spLocks noChangeArrowheads="1"/>
          </p:cNvSpPr>
          <p:nvPr userDrawn="1"/>
        </p:nvSpPr>
        <p:spPr bwMode="auto">
          <a:xfrm>
            <a:off x="4776148" y="4437063"/>
            <a:ext cx="1214438" cy="431800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Rectangle 60"/>
          <p:cNvSpPr>
            <a:spLocks noChangeArrowheads="1"/>
          </p:cNvSpPr>
          <p:nvPr userDrawn="1"/>
        </p:nvSpPr>
        <p:spPr bwMode="auto">
          <a:xfrm>
            <a:off x="732718" y="4437063"/>
            <a:ext cx="1212851" cy="4318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Rectangle 61"/>
          <p:cNvSpPr>
            <a:spLocks noChangeArrowheads="1"/>
          </p:cNvSpPr>
          <p:nvPr userDrawn="1"/>
        </p:nvSpPr>
        <p:spPr bwMode="auto">
          <a:xfrm>
            <a:off x="6152504" y="4437063"/>
            <a:ext cx="1214438" cy="431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Text Box 62"/>
          <p:cNvSpPr txBox="1">
            <a:spLocks noChangeArrowheads="1"/>
          </p:cNvSpPr>
          <p:nvPr userDrawn="1"/>
        </p:nvSpPr>
        <p:spPr bwMode="auto">
          <a:xfrm>
            <a:off x="2082125" y="1201738"/>
            <a:ext cx="852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Smart Navy</a:t>
            </a:r>
          </a:p>
        </p:txBody>
      </p:sp>
      <p:sp>
        <p:nvSpPr>
          <p:cNvPr id="53" name="Text Box 63"/>
          <p:cNvSpPr txBox="1">
            <a:spLocks noChangeArrowheads="1"/>
          </p:cNvSpPr>
          <p:nvPr userDrawn="1"/>
        </p:nvSpPr>
        <p:spPr bwMode="auto">
          <a:xfrm>
            <a:off x="3420412" y="1201738"/>
            <a:ext cx="773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Smart</a:t>
            </a:r>
            <a:r>
              <a:rPr kumimoji="0" lang="en-US" altLang="ja-JP" sz="1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Blue</a:t>
            </a:r>
          </a:p>
        </p:txBody>
      </p:sp>
      <p:sp>
        <p:nvSpPr>
          <p:cNvPr id="54" name="Text Box 64"/>
          <p:cNvSpPr txBox="1">
            <a:spLocks noChangeArrowheads="1"/>
          </p:cNvSpPr>
          <p:nvPr userDrawn="1"/>
        </p:nvSpPr>
        <p:spPr bwMode="auto">
          <a:xfrm>
            <a:off x="4766622" y="1196975"/>
            <a:ext cx="854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Delightful Yellow</a:t>
            </a:r>
          </a:p>
        </p:txBody>
      </p:sp>
      <p:sp>
        <p:nvSpPr>
          <p:cNvPr id="55" name="Text Box 65"/>
          <p:cNvSpPr txBox="1">
            <a:spLocks noChangeArrowheads="1"/>
          </p:cNvSpPr>
          <p:nvPr userDrawn="1"/>
        </p:nvSpPr>
        <p:spPr bwMode="auto">
          <a:xfrm>
            <a:off x="6123928" y="1196975"/>
            <a:ext cx="714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Dynamic Red</a:t>
            </a:r>
          </a:p>
        </p:txBody>
      </p:sp>
      <p:sp>
        <p:nvSpPr>
          <p:cNvPr id="56" name="Text Box 67"/>
          <p:cNvSpPr txBox="1">
            <a:spLocks noChangeArrowheads="1"/>
          </p:cNvSpPr>
          <p:nvPr userDrawn="1"/>
        </p:nvSpPr>
        <p:spPr bwMode="auto">
          <a:xfrm>
            <a:off x="732718" y="4210586"/>
            <a:ext cx="121828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Supportive Colors</a:t>
            </a:r>
          </a:p>
        </p:txBody>
      </p:sp>
      <p:sp>
        <p:nvSpPr>
          <p:cNvPr id="57" name="Text Box 68"/>
          <p:cNvSpPr txBox="1">
            <a:spLocks noChangeArrowheads="1"/>
          </p:cNvSpPr>
          <p:nvPr userDrawn="1"/>
        </p:nvSpPr>
        <p:spPr bwMode="auto">
          <a:xfrm>
            <a:off x="285075" y="2312244"/>
            <a:ext cx="20358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+ K</a:t>
            </a:r>
          </a:p>
        </p:txBody>
      </p:sp>
      <p:sp>
        <p:nvSpPr>
          <p:cNvPr id="58" name="Text Box 69"/>
          <p:cNvSpPr txBox="1">
            <a:spLocks noChangeArrowheads="1"/>
          </p:cNvSpPr>
          <p:nvPr userDrawn="1"/>
        </p:nvSpPr>
        <p:spPr bwMode="auto">
          <a:xfrm>
            <a:off x="267613" y="2707531"/>
            <a:ext cx="25487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80%</a:t>
            </a:r>
          </a:p>
        </p:txBody>
      </p:sp>
      <p:sp>
        <p:nvSpPr>
          <p:cNvPr id="59" name="Text Box 70"/>
          <p:cNvSpPr txBox="1">
            <a:spLocks noChangeArrowheads="1"/>
          </p:cNvSpPr>
          <p:nvPr userDrawn="1"/>
        </p:nvSpPr>
        <p:spPr bwMode="auto">
          <a:xfrm>
            <a:off x="266025" y="3032969"/>
            <a:ext cx="25666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60%</a:t>
            </a:r>
          </a:p>
        </p:txBody>
      </p:sp>
      <p:sp>
        <p:nvSpPr>
          <p:cNvPr id="60" name="Text Box 71"/>
          <p:cNvSpPr txBox="1">
            <a:spLocks noChangeArrowheads="1"/>
          </p:cNvSpPr>
          <p:nvPr userDrawn="1"/>
        </p:nvSpPr>
        <p:spPr bwMode="auto">
          <a:xfrm>
            <a:off x="266025" y="3356819"/>
            <a:ext cx="25666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40%</a:t>
            </a:r>
          </a:p>
        </p:txBody>
      </p:sp>
      <p:sp>
        <p:nvSpPr>
          <p:cNvPr id="61" name="Text Box 72"/>
          <p:cNvSpPr txBox="1">
            <a:spLocks noChangeArrowheads="1"/>
          </p:cNvSpPr>
          <p:nvPr userDrawn="1"/>
        </p:nvSpPr>
        <p:spPr bwMode="auto">
          <a:xfrm>
            <a:off x="264438" y="3682256"/>
            <a:ext cx="25487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20%</a:t>
            </a:r>
          </a:p>
        </p:txBody>
      </p:sp>
      <p:sp>
        <p:nvSpPr>
          <p:cNvPr id="62" name="Text Box 73"/>
          <p:cNvSpPr txBox="1">
            <a:spLocks noChangeArrowheads="1"/>
          </p:cNvSpPr>
          <p:nvPr userDrawn="1"/>
        </p:nvSpPr>
        <p:spPr bwMode="auto">
          <a:xfrm>
            <a:off x="732719" y="4868863"/>
            <a:ext cx="231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K20</a:t>
            </a:r>
          </a:p>
        </p:txBody>
      </p:sp>
      <p:sp>
        <p:nvSpPr>
          <p:cNvPr id="63" name="Text Box 74"/>
          <p:cNvSpPr txBox="1">
            <a:spLocks noChangeArrowheads="1"/>
          </p:cNvSpPr>
          <p:nvPr userDrawn="1"/>
        </p:nvSpPr>
        <p:spPr bwMode="auto">
          <a:xfrm>
            <a:off x="2082126" y="4868863"/>
            <a:ext cx="231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K40</a:t>
            </a:r>
          </a:p>
        </p:txBody>
      </p:sp>
      <p:sp>
        <p:nvSpPr>
          <p:cNvPr id="64" name="Text Box 75"/>
          <p:cNvSpPr txBox="1">
            <a:spLocks noChangeArrowheads="1"/>
          </p:cNvSpPr>
          <p:nvPr userDrawn="1"/>
        </p:nvSpPr>
        <p:spPr bwMode="auto">
          <a:xfrm>
            <a:off x="3418825" y="4868863"/>
            <a:ext cx="231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K60</a:t>
            </a:r>
          </a:p>
        </p:txBody>
      </p:sp>
      <p:sp>
        <p:nvSpPr>
          <p:cNvPr id="65" name="Text Box 76"/>
          <p:cNvSpPr txBox="1">
            <a:spLocks noChangeArrowheads="1"/>
          </p:cNvSpPr>
          <p:nvPr userDrawn="1"/>
        </p:nvSpPr>
        <p:spPr bwMode="auto">
          <a:xfrm>
            <a:off x="4780875" y="4868863"/>
            <a:ext cx="231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K80</a:t>
            </a:r>
          </a:p>
        </p:txBody>
      </p:sp>
      <p:sp>
        <p:nvSpPr>
          <p:cNvPr id="66" name="Text Box 77"/>
          <p:cNvSpPr txBox="1">
            <a:spLocks noChangeArrowheads="1"/>
          </p:cNvSpPr>
          <p:nvPr userDrawn="1"/>
        </p:nvSpPr>
        <p:spPr bwMode="auto">
          <a:xfrm>
            <a:off x="6152504" y="4868863"/>
            <a:ext cx="301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K100</a:t>
            </a:r>
          </a:p>
        </p:txBody>
      </p:sp>
      <p:sp>
        <p:nvSpPr>
          <p:cNvPr id="76" name="Rectangle 32"/>
          <p:cNvSpPr>
            <a:spLocks noChangeArrowheads="1"/>
          </p:cNvSpPr>
          <p:nvPr userDrawn="1"/>
        </p:nvSpPr>
        <p:spPr bwMode="auto">
          <a:xfrm>
            <a:off x="732719" y="1628775"/>
            <a:ext cx="1212850" cy="4778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" name="Text Box 62"/>
          <p:cNvSpPr txBox="1">
            <a:spLocks noChangeArrowheads="1"/>
          </p:cNvSpPr>
          <p:nvPr userDrawn="1"/>
        </p:nvSpPr>
        <p:spPr bwMode="auto">
          <a:xfrm>
            <a:off x="759707" y="1201738"/>
            <a:ext cx="852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Human</a:t>
            </a:r>
            <a:r>
              <a:rPr kumimoji="0" lang="en-US" altLang="ja-JP" sz="1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Blue</a:t>
            </a:r>
            <a:endParaRPr kumimoji="0" lang="en-US" altLang="ja-JP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 Placeholder 69"/>
          <p:cNvSpPr>
            <a:spLocks noGrp="1"/>
          </p:cNvSpPr>
          <p:nvPr>
            <p:ph type="body" sz="quarter" idx="10" hasCustomPrompt="1"/>
          </p:nvPr>
        </p:nvSpPr>
        <p:spPr>
          <a:xfrm>
            <a:off x="732720" y="5549900"/>
            <a:ext cx="6634222" cy="977900"/>
          </a:xfrm>
          <a:prstGeom prst="rect">
            <a:avLst/>
          </a:prstGeom>
        </p:spPr>
        <p:txBody>
          <a:bodyPr vert="horz"/>
          <a:lstStyle>
            <a:lvl1pPr>
              <a:buFont typeface="Lucida Grande"/>
              <a:buChar char="-"/>
              <a:defRPr sz="900" baseline="0"/>
            </a:lvl1pPr>
            <a:lvl2pPr>
              <a:buFont typeface="Lucida Grande"/>
              <a:buChar char="-"/>
              <a:defRPr sz="900"/>
            </a:lvl2pPr>
            <a:lvl3pPr>
              <a:buFont typeface="Lucida Grande"/>
              <a:buChar char="-"/>
              <a:defRPr sz="900"/>
            </a:lvl3pPr>
            <a:lvl4pPr>
              <a:buFont typeface="Lucida Grande"/>
              <a:buChar char="-"/>
              <a:defRPr sz="900"/>
            </a:lvl4pPr>
            <a:lvl5pPr>
              <a:buFont typeface="Lucida Grande"/>
              <a:buChar char="-"/>
              <a:defRPr sz="900"/>
            </a:lvl5pPr>
          </a:lstStyle>
          <a:p>
            <a:pPr lvl="0"/>
            <a:r>
              <a:rPr lang="en-US" dirty="0" smtClean="0"/>
              <a:t>Select colors for the presentation materials preferentially from the color palette shown above.</a:t>
            </a:r>
          </a:p>
          <a:p>
            <a:pPr lvl="0"/>
            <a:r>
              <a:rPr lang="en-US" dirty="0" smtClean="0"/>
              <a:t>Key style colors are set by default, as in the red box in the illustration at right.</a:t>
            </a:r>
          </a:p>
          <a:p>
            <a:pPr lvl="0"/>
            <a:r>
              <a:rPr lang="en-US" dirty="0" smtClean="0"/>
              <a:t>Since the basic font is black, use Dynamic Red for the purpose of emphasis.</a:t>
            </a:r>
            <a:endParaRPr lang="en-US" dirty="0"/>
          </a:p>
        </p:txBody>
      </p:sp>
      <p:sp>
        <p:nvSpPr>
          <p:cNvPr id="84" name="TextBox 83"/>
          <p:cNvSpPr txBox="1"/>
          <p:nvPr userDrawn="1"/>
        </p:nvSpPr>
        <p:spPr>
          <a:xfrm>
            <a:off x="7498079" y="1628775"/>
            <a:ext cx="1463040" cy="32316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900" dirty="0" smtClean="0">
                <a:latin typeface="Arial"/>
                <a:cs typeface="Arial"/>
              </a:rPr>
              <a:t>Theme Color</a:t>
            </a:r>
          </a:p>
          <a:p>
            <a:r>
              <a:rPr lang="en-US" sz="600" dirty="0" smtClean="0">
                <a:latin typeface="Arial"/>
                <a:cs typeface="Arial"/>
              </a:rPr>
              <a:t>   (11)  (6) (11)  (5)  (0)  (1)  (2)  (3)  (4)</a:t>
            </a:r>
            <a:endParaRPr lang="en-US" sz="600" dirty="0">
              <a:latin typeface="Arial"/>
              <a:cs typeface="Arial"/>
            </a:endParaRPr>
          </a:p>
        </p:txBody>
      </p:sp>
      <p:pic>
        <p:nvPicPr>
          <p:cNvPr id="92" name="Picture 91" descr="Screen shot 2011-11-22 at 2.50.37 P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98079" y="1964640"/>
            <a:ext cx="1463040" cy="1372578"/>
          </a:xfrm>
          <a:prstGeom prst="rect">
            <a:avLst/>
          </a:prstGeom>
        </p:spPr>
      </p:pic>
      <p:sp>
        <p:nvSpPr>
          <p:cNvPr id="95" name="Text Box 94"/>
          <p:cNvSpPr txBox="1">
            <a:spLocks noChangeArrowheads="1"/>
          </p:cNvSpPr>
          <p:nvPr userDrawn="1"/>
        </p:nvSpPr>
        <p:spPr bwMode="auto">
          <a:xfrm>
            <a:off x="7527796" y="3498007"/>
            <a:ext cx="120612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r>
              <a:rPr lang="en-US" altLang="ja-JP" sz="900" b="0" dirty="0" smtClean="0">
                <a:solidFill>
                  <a:srgbClr val="000000"/>
                </a:solidFill>
                <a:latin typeface="Arial" charset="0"/>
              </a:rPr>
              <a:t>Color palette for graphs</a:t>
            </a:r>
            <a:endParaRPr lang="ja-JP" altLang="en-US" sz="900" b="0" dirty="0"/>
          </a:p>
        </p:txBody>
      </p:sp>
      <p:grpSp>
        <p:nvGrpSpPr>
          <p:cNvPr id="107" name="Group 106"/>
          <p:cNvGrpSpPr/>
          <p:nvPr userDrawn="1"/>
        </p:nvGrpSpPr>
        <p:grpSpPr>
          <a:xfrm>
            <a:off x="7454269" y="3636506"/>
            <a:ext cx="1582090" cy="2129737"/>
            <a:chOff x="8772146" y="3909741"/>
            <a:chExt cx="1872208" cy="2520280"/>
          </a:xfrm>
        </p:grpSpPr>
        <p:pic>
          <p:nvPicPr>
            <p:cNvPr id="94" name="Picture 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2146" y="3909741"/>
              <a:ext cx="1872208" cy="2520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6" name="Rectangle 128"/>
            <p:cNvSpPr>
              <a:spLocks noChangeArrowheads="1"/>
            </p:cNvSpPr>
            <p:nvPr/>
          </p:nvSpPr>
          <p:spPr bwMode="auto">
            <a:xfrm>
              <a:off x="9060177" y="4119309"/>
              <a:ext cx="539304" cy="180975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18000" tIns="0" rIns="1800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Automatic</a:t>
              </a:r>
            </a:p>
          </p:txBody>
        </p:sp>
        <p:sp>
          <p:nvSpPr>
            <p:cNvPr id="97" name="Rectangle 129"/>
            <p:cNvSpPr>
              <a:spLocks noChangeArrowheads="1"/>
            </p:cNvSpPr>
            <p:nvPr/>
          </p:nvSpPr>
          <p:spPr bwMode="auto">
            <a:xfrm>
              <a:off x="8890948" y="3968093"/>
              <a:ext cx="349250" cy="122238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18000" tIns="10800" rIns="18000" bIns="108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Area</a:t>
              </a:r>
            </a:p>
          </p:txBody>
        </p:sp>
        <p:sp>
          <p:nvSpPr>
            <p:cNvPr id="98" name="Rectangle 130"/>
            <p:cNvSpPr>
              <a:spLocks noChangeArrowheads="1"/>
            </p:cNvSpPr>
            <p:nvPr/>
          </p:nvSpPr>
          <p:spPr bwMode="auto">
            <a:xfrm>
              <a:off x="9081778" y="4306533"/>
              <a:ext cx="647700" cy="180975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18000" tIns="10800" rIns="18000" bIns="10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None</a:t>
              </a:r>
            </a:p>
          </p:txBody>
        </p:sp>
        <p:sp>
          <p:nvSpPr>
            <p:cNvPr id="99" name="Rectangle 131"/>
            <p:cNvSpPr>
              <a:spLocks noChangeArrowheads="1"/>
            </p:cNvSpPr>
            <p:nvPr userDrawn="1"/>
          </p:nvSpPr>
          <p:spPr bwMode="auto">
            <a:xfrm>
              <a:off x="9211282" y="5948313"/>
              <a:ext cx="972108" cy="144016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18000" tIns="10800" rIns="18000" bIns="10800" anchor="ctr"/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Fill Effects…</a:t>
              </a:r>
            </a:p>
          </p:txBody>
        </p:sp>
      </p:grpSp>
      <p:sp>
        <p:nvSpPr>
          <p:cNvPr id="108" name="TextBox 107"/>
          <p:cNvSpPr txBox="1"/>
          <p:nvPr userDrawn="1"/>
        </p:nvSpPr>
        <p:spPr>
          <a:xfrm>
            <a:off x="7551298" y="4144218"/>
            <a:ext cx="146684" cy="13273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dirty="0" smtClean="0">
                <a:latin typeface="Arial"/>
                <a:cs typeface="Arial"/>
              </a:rPr>
              <a:t>(11)</a:t>
            </a:r>
            <a:endParaRPr lang="en-US" sz="600" dirty="0">
              <a:latin typeface="Arial"/>
              <a:cs typeface="Arial"/>
            </a:endParaRPr>
          </a:p>
        </p:txBody>
      </p:sp>
      <p:sp>
        <p:nvSpPr>
          <p:cNvPr id="109" name="TextBox 108"/>
          <p:cNvSpPr txBox="1"/>
          <p:nvPr userDrawn="1"/>
        </p:nvSpPr>
        <p:spPr>
          <a:xfrm>
            <a:off x="8887777" y="4131549"/>
            <a:ext cx="146684" cy="6064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US" sz="600" dirty="0" smtClean="0">
                <a:latin typeface="Arial"/>
                <a:cs typeface="Arial"/>
              </a:rPr>
              <a:t>(10)</a:t>
            </a:r>
          </a:p>
          <a:p>
            <a:pPr algn="ctr">
              <a:spcBef>
                <a:spcPts val="300"/>
              </a:spcBef>
            </a:pPr>
            <a:r>
              <a:rPr lang="en-US" sz="600" dirty="0" smtClean="0">
                <a:latin typeface="Arial"/>
                <a:cs typeface="Arial"/>
              </a:rPr>
              <a:t>(9)</a:t>
            </a:r>
          </a:p>
          <a:p>
            <a:pPr algn="ctr">
              <a:spcBef>
                <a:spcPts val="300"/>
              </a:spcBef>
            </a:pPr>
            <a:r>
              <a:rPr lang="en-US" sz="600" dirty="0" smtClean="0">
                <a:latin typeface="Arial"/>
                <a:cs typeface="Arial"/>
              </a:rPr>
              <a:t>(8)</a:t>
            </a:r>
          </a:p>
          <a:p>
            <a:pPr algn="ctr">
              <a:spcBef>
                <a:spcPts val="300"/>
              </a:spcBef>
            </a:pPr>
            <a:r>
              <a:rPr lang="en-US" sz="600" dirty="0" smtClean="0">
                <a:latin typeface="Arial"/>
                <a:cs typeface="Arial"/>
              </a:rPr>
              <a:t>(7)</a:t>
            </a:r>
            <a:endParaRPr lang="en-US" sz="600" dirty="0">
              <a:latin typeface="Arial"/>
              <a:cs typeface="Arial"/>
            </a:endParaRPr>
          </a:p>
        </p:txBody>
      </p:sp>
      <p:sp>
        <p:nvSpPr>
          <p:cNvPr id="110" name="TextBox 109"/>
          <p:cNvSpPr txBox="1"/>
          <p:nvPr userDrawn="1"/>
        </p:nvSpPr>
        <p:spPr>
          <a:xfrm>
            <a:off x="7717829" y="4799077"/>
            <a:ext cx="696277" cy="152271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5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dirty="0" smtClean="0">
                <a:latin typeface="Arial"/>
                <a:cs typeface="Arial"/>
              </a:rPr>
              <a:t>(5)  (1)</a:t>
            </a:r>
            <a:r>
              <a:rPr lang="en-US" sz="600" baseline="0" dirty="0" smtClean="0">
                <a:latin typeface="Arial"/>
                <a:cs typeface="Arial"/>
              </a:rPr>
              <a:t>  (3)  (4)   (6)</a:t>
            </a:r>
            <a:endParaRPr lang="en-US" sz="600" dirty="0">
              <a:latin typeface="Arial"/>
              <a:cs typeface="Arial"/>
            </a:endParaRPr>
          </a:p>
        </p:txBody>
      </p:sp>
      <p:sp>
        <p:nvSpPr>
          <p:cNvPr id="103" name="TextBox 102"/>
          <p:cNvSpPr txBox="1"/>
          <p:nvPr userDrawn="1"/>
        </p:nvSpPr>
        <p:spPr>
          <a:xfrm>
            <a:off x="8852076" y="6751087"/>
            <a:ext cx="291923" cy="9233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fld id="{B81353C4-87EF-784D-9B49-76D7931112DF}" type="slidenum">
              <a:rPr lang="en-US" sz="600" smtClean="0">
                <a:latin typeface="Arial"/>
                <a:cs typeface="Arial"/>
              </a:rPr>
              <a:pPr/>
              <a:t>‹#›</a:t>
            </a:fld>
            <a:endParaRPr lang="en-US" sz="600" dirty="0">
              <a:latin typeface="Arial"/>
              <a:cs typeface="Arial"/>
            </a:endParaRPr>
          </a:p>
        </p:txBody>
      </p:sp>
      <p:pic>
        <p:nvPicPr>
          <p:cNvPr id="112" name="Picture 111" descr="NTT_logo_RGB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309562"/>
            <a:ext cx="1252728" cy="183670"/>
          </a:xfrm>
          <a:prstGeom prst="rect">
            <a:avLst/>
          </a:prstGeom>
        </p:spPr>
      </p:pic>
      <p:sp>
        <p:nvSpPr>
          <p:cNvPr id="106" name="TextBox 105"/>
          <p:cNvSpPr txBox="1"/>
          <p:nvPr userDrawn="1"/>
        </p:nvSpPr>
        <p:spPr>
          <a:xfrm>
            <a:off x="775282" y="6761693"/>
            <a:ext cx="1348446" cy="92333"/>
          </a:xfrm>
          <a:prstGeom prst="rect">
            <a:avLst/>
          </a:prstGeom>
          <a:noFill/>
        </p:spPr>
        <p:txBody>
          <a:bodyPr wrap="none" tIns="0" bIns="0" rtlCol="0" anchor="b" anchorCtr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latin typeface="Arial"/>
                <a:cs typeface="Arial"/>
              </a:rPr>
              <a:t>Copyright © 2013</a:t>
            </a:r>
            <a:r>
              <a:rPr lang="en-US" sz="600" baseline="0" dirty="0" smtClean="0">
                <a:latin typeface="Arial"/>
                <a:cs typeface="Arial"/>
              </a:rPr>
              <a:t> NTT DATA, Inc.</a:t>
            </a:r>
            <a:endParaRPr lang="en-US" sz="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1" y="883920"/>
            <a:ext cx="4038599" cy="5669280"/>
          </a:xfrm>
        </p:spPr>
        <p:txBody>
          <a:bodyPr/>
          <a:lstStyle>
            <a:lvl1pPr marL="173736" indent="-173736">
              <a:spcBef>
                <a:spcPts val="0"/>
              </a:spcBef>
              <a:spcAft>
                <a:spcPts val="600"/>
              </a:spcAft>
              <a:defRPr sz="1400"/>
            </a:lvl1pPr>
            <a:lvl2pPr marL="685800" indent="-228600">
              <a:spcBef>
                <a:spcPts val="0"/>
              </a:spcBef>
              <a:spcAft>
                <a:spcPts val="300"/>
              </a:spcAft>
              <a:defRPr sz="1400"/>
            </a:lvl2pPr>
            <a:lvl3pPr marL="1088136" indent="-173736">
              <a:spcBef>
                <a:spcPts val="0"/>
              </a:spcBef>
              <a:spcAft>
                <a:spcPts val="300"/>
              </a:spcAft>
              <a:defRPr sz="1400"/>
            </a:lvl3pPr>
            <a:lvl4pPr marL="1545336" indent="-173736">
              <a:spcBef>
                <a:spcPts val="0"/>
              </a:spcBef>
              <a:spcAft>
                <a:spcPts val="300"/>
              </a:spcAft>
              <a:defRPr sz="1200"/>
            </a:lvl4pPr>
            <a:lvl5pPr marL="2002536" indent="-173736">
              <a:spcBef>
                <a:spcPts val="0"/>
              </a:spcBef>
              <a:spcAft>
                <a:spcPts val="300"/>
              </a:spcAft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714" y="883920"/>
            <a:ext cx="4812886" cy="5669280"/>
          </a:xfrm>
        </p:spPr>
        <p:txBody>
          <a:bodyPr/>
          <a:lstStyle>
            <a:lvl1pPr marL="173736" indent="-173736">
              <a:spcBef>
                <a:spcPts val="0"/>
              </a:spcBef>
              <a:spcAft>
                <a:spcPts val="600"/>
              </a:spcAft>
              <a:defRPr lang="en-US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>
              <a:spcBef>
                <a:spcPts val="0"/>
              </a:spcBef>
              <a:spcAft>
                <a:spcPts val="300"/>
              </a:spcAft>
              <a:defRPr sz="1400"/>
            </a:lvl2pPr>
            <a:lvl3pPr>
              <a:defRPr lang="en-US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599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ull Page Graphic (blank layou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Full Page Graphic (Blank Layout)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9675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21026" y="1753341"/>
            <a:ext cx="7622973" cy="765175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 altLang="en-US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6" descr="NTT_Section_Divid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52600"/>
            <a:ext cx="1527048" cy="152704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521798" y="2518516"/>
            <a:ext cx="7622201" cy="761505"/>
          </a:xfrm>
          <a:prstGeom prst="rect">
            <a:avLst/>
          </a:prstGeom>
          <a:solidFill>
            <a:srgbClr val="C2CE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767840" y="1752600"/>
            <a:ext cx="7223760" cy="731520"/>
          </a:xfrm>
        </p:spPr>
        <p:txBody>
          <a:bodyPr anchor="ctr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タイトルの書式設定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53214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a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2" y="0"/>
            <a:ext cx="2753868" cy="6858000"/>
          </a:xfrm>
          <a:prstGeom prst="rect">
            <a:avLst/>
          </a:prstGeom>
          <a:solidFill>
            <a:srgbClr val="DCE9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 descr="NTT_Brand_Slid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57984"/>
            <a:ext cx="2753868" cy="2542032"/>
          </a:xfrm>
          <a:prstGeom prst="rect">
            <a:avLst/>
          </a:prstGeom>
        </p:spPr>
      </p:pic>
      <p:sp>
        <p:nvSpPr>
          <p:cNvPr id="7" name="Content Placeholder 28"/>
          <p:cNvSpPr>
            <a:spLocks noGrp="1"/>
          </p:cNvSpPr>
          <p:nvPr>
            <p:ph sz="quarter" idx="17" hasCustomPrompt="1"/>
          </p:nvPr>
        </p:nvSpPr>
        <p:spPr>
          <a:xfrm>
            <a:off x="5642504" y="6400800"/>
            <a:ext cx="3501496" cy="254569"/>
          </a:xfrm>
          <a:prstGeom prst="rect">
            <a:avLst/>
          </a:prstGeom>
        </p:spPr>
        <p:txBody>
          <a:bodyPr vert="horz"/>
          <a:lstStyle>
            <a:lvl1pPr algn="r">
              <a:buNone/>
              <a:defRPr sz="900" baseline="0">
                <a:solidFill>
                  <a:schemeClr val="tx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(Please omit notations when unnecessary) 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352800" y="6705600"/>
            <a:ext cx="5750983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/>
            <a:r>
              <a:rPr lang="en-US" sz="600" dirty="0" smtClean="0">
                <a:solidFill>
                  <a:prstClr val="black"/>
                </a:solidFill>
                <a:cs typeface="Arial"/>
              </a:rPr>
              <a:t>This document contains confidential Company information. Do not disclose it to third parties without permission from the Company.</a:t>
            </a:r>
            <a:endParaRPr lang="en-US" sz="600" dirty="0">
              <a:solidFill>
                <a:prstClr val="black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00128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126"/>
            <a:ext cx="9144000" cy="458612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4572000"/>
            <a:ext cx="9144000" cy="22860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156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75" y="0"/>
            <a:ext cx="381111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011363" y="1892300"/>
            <a:ext cx="1841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724650" y="6656388"/>
            <a:ext cx="2362200" cy="92075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algn="r">
              <a:defRPr/>
            </a:pPr>
            <a:r>
              <a:rPr lang="en-US" sz="600" dirty="0" smtClean="0">
                <a:solidFill>
                  <a:srgbClr val="FFFFFF"/>
                </a:solidFill>
                <a:cs typeface="Arial"/>
              </a:rPr>
              <a:t>© 2015 NTT DATA, Inc.</a:t>
            </a:r>
            <a:endParaRPr lang="en-US" sz="6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3917078" y="5829031"/>
            <a:ext cx="4379198" cy="9471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918982" y="4831746"/>
            <a:ext cx="4301093" cy="904695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algn="l">
              <a:spcAft>
                <a:spcPts val="0"/>
              </a:spcAft>
              <a:defRPr sz="2200" b="0" i="0"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982" y="333374"/>
            <a:ext cx="2892267" cy="9715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/>
          <p:cNvSpPr/>
          <p:nvPr userDrawn="1"/>
        </p:nvSpPr>
        <p:spPr>
          <a:xfrm>
            <a:off x="-1" y="4467225"/>
            <a:ext cx="9144001" cy="114300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6"/>
              </a:gs>
              <a:gs pos="49583">
                <a:schemeClr val="accent4"/>
              </a:gs>
              <a:gs pos="7600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9002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7165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e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497763" y="0"/>
            <a:ext cx="1646237" cy="73183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7497763" cy="7318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19" descr="NTT_Title_Slide_w_Im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83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6732588"/>
            <a:ext cx="9144000" cy="1317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68350" y="6751638"/>
            <a:ext cx="2362200" cy="92075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© 2015 NTT DATA, Inc.</a:t>
            </a:r>
            <a:endParaRPr lang="en-US" sz="6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851900" y="6751638"/>
            <a:ext cx="292100" cy="92075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>
              <a:defRPr/>
            </a:pPr>
            <a:fld id="{DEB4CE85-6A77-43A4-855B-A233324CECA6}" type="slidenum">
              <a:rPr lang="en-US" sz="600">
                <a:solidFill>
                  <a:srgbClr val="000000"/>
                </a:solidFill>
                <a:cs typeface="Arial"/>
              </a:rPr>
              <a:pPr>
                <a:defRPr/>
              </a:pPr>
              <a:t>‹#›</a:t>
            </a:fld>
            <a:endParaRPr lang="en-US" sz="600" dirty="0">
              <a:solidFill>
                <a:srgbClr val="000000"/>
              </a:solidFill>
              <a:cs typeface="Arial"/>
            </a:endParaRPr>
          </a:p>
        </p:txBody>
      </p:sp>
      <p:grpSp>
        <p:nvGrpSpPr>
          <p:cNvPr id="12" name="グループ化 40"/>
          <p:cNvGrpSpPr>
            <a:grpSpLocks/>
          </p:cNvGrpSpPr>
          <p:nvPr userDrawn="1"/>
        </p:nvGrpSpPr>
        <p:grpSpPr bwMode="auto">
          <a:xfrm>
            <a:off x="-4763" y="6732588"/>
            <a:ext cx="773113" cy="128587"/>
            <a:chOff x="0" y="6738104"/>
            <a:chExt cx="681194" cy="119896"/>
          </a:xfrm>
        </p:grpSpPr>
        <p:sp>
          <p:nvSpPr>
            <p:cNvPr id="13" name="Rectangle 54"/>
            <p:cNvSpPr/>
            <p:nvPr/>
          </p:nvSpPr>
          <p:spPr>
            <a:xfrm>
              <a:off x="567895" y="6738104"/>
              <a:ext cx="113299" cy="119896"/>
            </a:xfrm>
            <a:prstGeom prst="rect">
              <a:avLst/>
            </a:prstGeom>
            <a:solidFill>
              <a:srgbClr val="E6B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Rectangle 55"/>
            <p:cNvSpPr/>
            <p:nvPr/>
          </p:nvSpPr>
          <p:spPr>
            <a:xfrm>
              <a:off x="454596" y="6738104"/>
              <a:ext cx="113300" cy="119896"/>
            </a:xfrm>
            <a:prstGeom prst="rect">
              <a:avLst/>
            </a:prstGeom>
            <a:solidFill>
              <a:srgbClr val="C9695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242">
                <a:defRPr/>
              </a:pPr>
              <a:endParaRPr lang="en-US" altLang="en-US" sz="17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Rectangle 56"/>
            <p:cNvSpPr/>
            <p:nvPr/>
          </p:nvSpPr>
          <p:spPr>
            <a:xfrm>
              <a:off x="341297" y="6738104"/>
              <a:ext cx="113299" cy="119896"/>
            </a:xfrm>
            <a:prstGeom prst="rect">
              <a:avLst/>
            </a:prstGeom>
            <a:solidFill>
              <a:srgbClr val="6785C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57"/>
            <p:cNvSpPr/>
            <p:nvPr/>
          </p:nvSpPr>
          <p:spPr>
            <a:xfrm>
              <a:off x="226599" y="6738104"/>
              <a:ext cx="113299" cy="119896"/>
            </a:xfrm>
            <a:prstGeom prst="rect">
              <a:avLst/>
            </a:prstGeom>
            <a:solidFill>
              <a:srgbClr val="0080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58"/>
            <p:cNvSpPr/>
            <p:nvPr/>
          </p:nvSpPr>
          <p:spPr>
            <a:xfrm>
              <a:off x="113300" y="6738104"/>
              <a:ext cx="113300" cy="119896"/>
            </a:xfrm>
            <a:prstGeom prst="rect">
              <a:avLst/>
            </a:prstGeom>
            <a:solidFill>
              <a:srgbClr val="6F779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242">
                <a:defRPr/>
              </a:pPr>
              <a:endParaRPr lang="en-US" altLang="en-US" sz="17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ectangle 59"/>
            <p:cNvSpPr/>
            <p:nvPr/>
          </p:nvSpPr>
          <p:spPr>
            <a:xfrm>
              <a:off x="0" y="6738104"/>
              <a:ext cx="113300" cy="119896"/>
            </a:xfrm>
            <a:prstGeom prst="rect">
              <a:avLst/>
            </a:prstGeom>
            <a:solidFill>
              <a:srgbClr val="3F497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242">
                <a:defRPr/>
              </a:pPr>
              <a:endParaRPr lang="en-US" altLang="en-US" sz="1700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31593" y="1402638"/>
            <a:ext cx="8073565" cy="4525963"/>
          </a:xfrm>
          <a:prstGeom prst="rect">
            <a:avLst/>
          </a:prstGeom>
        </p:spPr>
        <p:txBody>
          <a:bodyPr lIns="182880">
            <a:norm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2000"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731838" y="0"/>
            <a:ext cx="6765925" cy="731838"/>
          </a:xfrm>
          <a:prstGeom prst="rect">
            <a:avLst/>
          </a:prstGeom>
        </p:spPr>
        <p:txBody>
          <a:bodyPr vert="horz" lIns="182880" rIns="182880" anchor="ctr" anchorCtr="0"/>
          <a:lstStyle>
            <a:lvl1pPr marL="0" indent="0">
              <a:buNone/>
              <a:defRPr sz="2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7239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NTT_Section_Divid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1527175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0" y="6732588"/>
            <a:ext cx="9144000" cy="127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851900" y="6751638"/>
            <a:ext cx="292100" cy="92075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>
              <a:defRPr/>
            </a:pPr>
            <a:fld id="{D233E9E4-F812-435F-B45D-52E29691E198}" type="slidenum">
              <a:rPr lang="en-US" sz="600">
                <a:solidFill>
                  <a:srgbClr val="000000"/>
                </a:solidFill>
                <a:cs typeface="Arial"/>
              </a:rPr>
              <a:pPr>
                <a:defRPr/>
              </a:pPr>
              <a:t>‹#›</a:t>
            </a:fld>
            <a:endParaRPr lang="en-US" sz="6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751638"/>
            <a:ext cx="2362200" cy="92075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© 2015 NTT DATA, Inc.</a:t>
            </a:r>
            <a:endParaRPr lang="en-US" sz="6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0825" y="1752600"/>
            <a:ext cx="7623175" cy="7651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 alt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522413" y="2517775"/>
            <a:ext cx="7621587" cy="762000"/>
          </a:xfrm>
          <a:prstGeom prst="rect">
            <a:avLst/>
          </a:prstGeom>
          <a:solidFill>
            <a:srgbClr val="A4B6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651001" y="1770407"/>
            <a:ext cx="7219818" cy="7292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91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11499" y="944546"/>
            <a:ext cx="8503707" cy="5566786"/>
          </a:xfrm>
          <a:prstGeom prst="rect">
            <a:avLst/>
          </a:prstGeom>
        </p:spPr>
        <p:txBody>
          <a:bodyPr lIns="182880"/>
          <a:lstStyle>
            <a:lvl1pPr marL="169863" indent="-169863">
              <a:buNone/>
              <a:defRPr sz="1800" baseline="0"/>
            </a:lvl1pPr>
            <a:lvl2pPr marL="739775" indent="-282575">
              <a:defRPr/>
            </a:lvl2pPr>
            <a:lvl3pPr marL="1090613" indent="-176213">
              <a:defRPr/>
            </a:lvl3pPr>
            <a:lvl4pPr marL="1544638" indent="-173038">
              <a:defRPr/>
            </a:lvl4pPr>
            <a:lvl5pPr marL="2000250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1839" y="0"/>
            <a:ext cx="6569714" cy="731838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73788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31521" y="0"/>
            <a:ext cx="6609080" cy="731520"/>
          </a:xfrm>
          <a:prstGeom prst="rect">
            <a:avLst/>
          </a:prstGeom>
        </p:spPr>
        <p:txBody>
          <a:bodyPr lIns="182880">
            <a:normAutofit/>
          </a:bodyPr>
          <a:lstStyle>
            <a:lvl1pPr>
              <a:spcAft>
                <a:spcPts val="0"/>
              </a:spcAft>
              <a:defRPr sz="2200" b="0" i="0" baseline="0">
                <a:latin typeface="Arial"/>
                <a:cs typeface="Arial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191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2" y="0"/>
            <a:ext cx="2542032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NTT_Brand_Slid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57984"/>
            <a:ext cx="2542032" cy="2542032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3810000" y="6751087"/>
            <a:ext cx="53086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 smtClean="0">
                <a:latin typeface="Arial"/>
                <a:cs typeface="Arial"/>
              </a:rPr>
              <a:t>This document contains confidential Company information. Do not disclose</a:t>
            </a:r>
            <a:r>
              <a:rPr lang="en-US" sz="600" baseline="0" dirty="0" smtClean="0">
                <a:latin typeface="Arial"/>
                <a:cs typeface="Arial"/>
              </a:rPr>
              <a:t> it to third parties without permission from the Company.</a:t>
            </a:r>
            <a:endParaRPr lang="en-US" sz="600" dirty="0">
              <a:latin typeface="Arial"/>
              <a:cs typeface="Arial"/>
            </a:endParaRPr>
          </a:p>
        </p:txBody>
      </p:sp>
      <p:sp>
        <p:nvSpPr>
          <p:cNvPr id="7" name="Content Placeholder 28"/>
          <p:cNvSpPr>
            <a:spLocks noGrp="1"/>
          </p:cNvSpPr>
          <p:nvPr>
            <p:ph sz="quarter" idx="17" hasCustomPrompt="1"/>
          </p:nvPr>
        </p:nvSpPr>
        <p:spPr>
          <a:xfrm>
            <a:off x="5886450" y="6457950"/>
            <a:ext cx="3232150" cy="254569"/>
          </a:xfrm>
          <a:prstGeom prst="rect">
            <a:avLst/>
          </a:prstGeom>
        </p:spPr>
        <p:txBody>
          <a:bodyPr vert="horz"/>
          <a:lstStyle>
            <a:lvl1pPr algn="r">
              <a:buNone/>
              <a:defRPr sz="900" baseline="0">
                <a:solidFill>
                  <a:srgbClr val="FF0000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(Please omit notations when unnecessary) </a:t>
            </a:r>
            <a:endParaRPr lang="en-US" dirty="0"/>
          </a:p>
        </p:txBody>
      </p:sp>
      <p:pic>
        <p:nvPicPr>
          <p:cNvPr id="10" name="Picture 9" descr="NTT_BrandMessage_Lockup_Aligned_Right_RGB_111129_jal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0425" y="2795921"/>
            <a:ext cx="4873752" cy="126615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-254" y="6761693"/>
            <a:ext cx="1348446" cy="92333"/>
          </a:xfrm>
          <a:prstGeom prst="rect">
            <a:avLst/>
          </a:prstGeom>
          <a:noFill/>
        </p:spPr>
        <p:txBody>
          <a:bodyPr wrap="none" tIns="0" bIns="0" rtlCol="0" anchor="b" anchorCtr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latin typeface="Arial"/>
                <a:cs typeface="Arial"/>
              </a:rPr>
              <a:t>Copyright © 2013</a:t>
            </a:r>
            <a:r>
              <a:rPr lang="en-US" sz="600" baseline="0" dirty="0" smtClean="0">
                <a:latin typeface="Arial"/>
                <a:cs typeface="Arial"/>
              </a:rPr>
              <a:t> NTT DATA, Inc.</a:t>
            </a:r>
            <a:endParaRPr lang="en-US" sz="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a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541588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17" descr="NTT_Brand_Slid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57413"/>
            <a:ext cx="2541588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 userDrawn="1"/>
        </p:nvSpPr>
        <p:spPr>
          <a:xfrm>
            <a:off x="0" y="6751638"/>
            <a:ext cx="2362200" cy="92075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© 2015 NTT DATA, Inc.</a:t>
            </a:r>
            <a:endParaRPr lang="en-US" sz="60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5" name="Picture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0425" y="2801938"/>
            <a:ext cx="4873625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921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0" y="0"/>
            <a:ext cx="9144000" cy="758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791450" y="6542088"/>
            <a:ext cx="342900" cy="3159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BD2E6-FEE3-435B-A2EB-C3BBA622B5A3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8183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2" descr="NTT_logo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143" y="6119813"/>
            <a:ext cx="1692519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NTT_Title_Slide_w_Imag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19414"/>
            <a:ext cx="2542443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5"/>
          <p:cNvSpPr/>
          <p:nvPr userDrawn="1"/>
        </p:nvSpPr>
        <p:spPr>
          <a:xfrm>
            <a:off x="2529254" y="4181476"/>
            <a:ext cx="6614746" cy="1281113"/>
          </a:xfrm>
          <a:prstGeom prst="rect">
            <a:avLst/>
          </a:prstGeom>
          <a:solidFill>
            <a:srgbClr val="C2CEE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 altLang="en-US" kern="0" dirty="0">
              <a:solidFill>
                <a:sysClr val="windowText" lastClr="000000"/>
              </a:solidFill>
              <a:ea typeface="HGP創英角ｺﾞｼｯｸUB" pitchFamily="50" charset="-128"/>
            </a:endParaRPr>
          </a:p>
        </p:txBody>
      </p:sp>
      <p:sp>
        <p:nvSpPr>
          <p:cNvPr id="11" name="Rectangle 18"/>
          <p:cNvSpPr/>
          <p:nvPr userDrawn="1"/>
        </p:nvSpPr>
        <p:spPr>
          <a:xfrm>
            <a:off x="2529254" y="4764"/>
            <a:ext cx="6614746" cy="29495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4"/>
          <p:cNvSpPr/>
          <p:nvPr userDrawn="1"/>
        </p:nvSpPr>
        <p:spPr>
          <a:xfrm>
            <a:off x="2529254" y="2914651"/>
            <a:ext cx="6614746" cy="1274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2743597" y="4379519"/>
            <a:ext cx="6127221" cy="10418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4"/>
          </p:nvPr>
        </p:nvSpPr>
        <p:spPr>
          <a:xfrm>
            <a:off x="241700" y="217095"/>
            <a:ext cx="2120248" cy="10418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5"/>
          </p:nvPr>
        </p:nvSpPr>
        <p:spPr>
          <a:xfrm>
            <a:off x="7379800" y="88731"/>
            <a:ext cx="1676400" cy="54610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900" baseline="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7"/>
          </p:nvPr>
        </p:nvSpPr>
        <p:spPr>
          <a:xfrm>
            <a:off x="5824050" y="652232"/>
            <a:ext cx="3232150" cy="431969"/>
          </a:xfrm>
          <a:prstGeom prst="rect">
            <a:avLst/>
          </a:prstGeom>
        </p:spPr>
        <p:txBody>
          <a:bodyPr vert="horz"/>
          <a:lstStyle>
            <a:lvl1pPr>
              <a:buNone/>
              <a:defRPr sz="900" baseline="0">
                <a:solidFill>
                  <a:srgbClr val="FF0000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743597" y="3161530"/>
            <a:ext cx="6127221" cy="995164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algn="l">
              <a:spcAft>
                <a:spcPts val="0"/>
              </a:spcAft>
              <a:defRPr sz="2200" b="0" i="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254" y="6761693"/>
            <a:ext cx="1348446" cy="92333"/>
          </a:xfrm>
          <a:prstGeom prst="rect">
            <a:avLst/>
          </a:prstGeom>
          <a:noFill/>
        </p:spPr>
        <p:txBody>
          <a:bodyPr wrap="none" tIns="0" bIns="0" rtlCol="0" anchor="b" anchorCtr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latin typeface="Arial"/>
                <a:cs typeface="Arial"/>
              </a:rPr>
              <a:t>Copyright © 2013</a:t>
            </a:r>
            <a:r>
              <a:rPr lang="en-US" sz="600" baseline="0" dirty="0" smtClean="0">
                <a:latin typeface="Arial"/>
                <a:cs typeface="Arial"/>
              </a:rPr>
              <a:t> NTT DATA, Inc.</a:t>
            </a:r>
            <a:endParaRPr lang="en-US" sz="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336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C:\Users\u558413\Desktop\図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193217"/>
          </a:xfrm>
          <a:prstGeom prst="rect">
            <a:avLst/>
          </a:prstGeom>
          <a:noFill/>
        </p:spPr>
      </p:pic>
      <p:pic>
        <p:nvPicPr>
          <p:cNvPr id="7" name="Picture 17" descr="NTT_Title_Slide_w_Imag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19414"/>
            <a:ext cx="2542443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1"/>
          <p:cNvSpPr/>
          <p:nvPr userDrawn="1"/>
        </p:nvSpPr>
        <p:spPr>
          <a:xfrm>
            <a:off x="2529254" y="4181476"/>
            <a:ext cx="6614746" cy="1281113"/>
          </a:xfrm>
          <a:prstGeom prst="rect">
            <a:avLst/>
          </a:prstGeom>
          <a:solidFill>
            <a:srgbClr val="C2CEE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 altLang="en-US" kern="0" dirty="0">
              <a:solidFill>
                <a:sysClr val="windowText" lastClr="000000"/>
              </a:solidFill>
              <a:ea typeface="HGP創英角ｺﾞｼｯｸUB" pitchFamily="50" charset="-128"/>
            </a:endParaRPr>
          </a:p>
        </p:txBody>
      </p:sp>
      <p:sp>
        <p:nvSpPr>
          <p:cNvPr id="10" name="Rectangle 22"/>
          <p:cNvSpPr/>
          <p:nvPr userDrawn="1"/>
        </p:nvSpPr>
        <p:spPr>
          <a:xfrm>
            <a:off x="2529254" y="2914651"/>
            <a:ext cx="6614746" cy="1274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 dirty="0">
              <a:solidFill>
                <a:srgbClr val="FFFFFF"/>
              </a:solidFill>
            </a:endParaRPr>
          </a:p>
        </p:txBody>
      </p:sp>
      <p:sp>
        <p:nvSpPr>
          <p:cNvPr id="13" name="TextBox 11"/>
          <p:cNvSpPr txBox="1"/>
          <p:nvPr userDrawn="1"/>
        </p:nvSpPr>
        <p:spPr>
          <a:xfrm>
            <a:off x="2010508" y="1892301"/>
            <a:ext cx="18473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 dirty="0">
              <a:solidFill>
                <a:srgbClr val="FF0000"/>
              </a:solidFill>
              <a:latin typeface="Arial" charset="0"/>
              <a:ea typeface="HGP創英角ｺﾞｼｯｸUB" pitchFamily="50" charset="-128"/>
              <a:cs typeface="Arial" charset="0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2743597" y="4379519"/>
            <a:ext cx="6127221" cy="10418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743597" y="3161530"/>
            <a:ext cx="6127221" cy="995164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algn="l">
              <a:spcAft>
                <a:spcPts val="0"/>
              </a:spcAft>
              <a:defRPr sz="2200" b="0" i="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en-US" dirty="0"/>
          </a:p>
        </p:txBody>
      </p:sp>
      <p:sp>
        <p:nvSpPr>
          <p:cNvPr id="27" name="Content Placeholder 23"/>
          <p:cNvSpPr>
            <a:spLocks noGrp="1"/>
          </p:cNvSpPr>
          <p:nvPr>
            <p:ph sz="quarter" idx="15"/>
          </p:nvPr>
        </p:nvSpPr>
        <p:spPr>
          <a:xfrm>
            <a:off x="7379800" y="88731"/>
            <a:ext cx="1676400" cy="54610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900" baseline="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28" name="Content Placeholder 28"/>
          <p:cNvSpPr>
            <a:spLocks noGrp="1"/>
          </p:cNvSpPr>
          <p:nvPr>
            <p:ph sz="quarter" idx="17"/>
          </p:nvPr>
        </p:nvSpPr>
        <p:spPr>
          <a:xfrm>
            <a:off x="5824050" y="652232"/>
            <a:ext cx="3232150" cy="431969"/>
          </a:xfrm>
          <a:prstGeom prst="rect">
            <a:avLst/>
          </a:prstGeom>
        </p:spPr>
        <p:txBody>
          <a:bodyPr vert="horz"/>
          <a:lstStyle>
            <a:lvl1pPr>
              <a:buNone/>
              <a:defRPr sz="900" baseline="0">
                <a:solidFill>
                  <a:srgbClr val="FF0000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14"/>
          </p:nvPr>
        </p:nvSpPr>
        <p:spPr>
          <a:xfrm>
            <a:off x="241700" y="217095"/>
            <a:ext cx="2120248" cy="10418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54" y="6761693"/>
            <a:ext cx="1348446" cy="92333"/>
          </a:xfrm>
          <a:prstGeom prst="rect">
            <a:avLst/>
          </a:prstGeom>
          <a:noFill/>
        </p:spPr>
        <p:txBody>
          <a:bodyPr wrap="none" tIns="0" bIns="0" rtlCol="0" anchor="b" anchorCtr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latin typeface="Arial"/>
                <a:cs typeface="Arial"/>
              </a:rPr>
              <a:t>Copyright © 2015</a:t>
            </a:r>
            <a:r>
              <a:rPr lang="en-US" sz="600" baseline="0" dirty="0" smtClean="0">
                <a:latin typeface="Arial"/>
                <a:cs typeface="Arial"/>
              </a:rPr>
              <a:t> NTT DATA, Inc.</a:t>
            </a:r>
            <a:endParaRPr lang="en-US" sz="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4842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28.jpe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10" Type="http://schemas.openxmlformats.org/officeDocument/2006/relationships/image" Target="../media/image31.png"/><Relationship Id="rId4" Type="http://schemas.openxmlformats.org/officeDocument/2006/relationships/slideLayout" Target="../slideLayouts/slideLayout57.xml"/><Relationship Id="rId9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2" r:id="rId2"/>
    <p:sldLayoutId id="2147483671" r:id="rId3"/>
    <p:sldLayoutId id="2147483668" r:id="rId4"/>
    <p:sldLayoutId id="2147483669" r:id="rId5"/>
    <p:sldLayoutId id="2147483670" r:id="rId6"/>
    <p:sldLayoutId id="2147483698" r:id="rId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kumimoji="1" sz="2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69863" indent="-169863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682625" indent="-225425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090613" indent="-176213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544638" indent="-173038" algn="l" defTabSz="457200" rtl="0" eaLnBrk="1" latinLnBrk="0" hangingPunct="1">
        <a:spcBef>
          <a:spcPct val="20000"/>
        </a:spcBef>
        <a:buFont typeface="Arial"/>
        <a:buChar char="–"/>
        <a:defRPr kumimoji="1"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00250" indent="-171450" algn="l" defTabSz="457200" rtl="0" eaLnBrk="1" latinLnBrk="0" hangingPunct="1">
        <a:spcBef>
          <a:spcPct val="20000"/>
        </a:spcBef>
        <a:buFont typeface="Arial"/>
        <a:buChar char="»"/>
        <a:defRPr kumimoji="1"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359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86" r:id="rId9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kumimoji="1" sz="2400" kern="1200">
          <a:solidFill>
            <a:schemeClr val="tx1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Arial" pitchFamily="34" charset="0"/>
          <a:ea typeface="ＭＳ Ｐゴシック" pitchFamily="50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Arial" pitchFamily="34" charset="0"/>
          <a:ea typeface="ＭＳ Ｐゴシック" pitchFamily="50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Arial" pitchFamily="34" charset="0"/>
          <a:ea typeface="ＭＳ Ｐゴシック" pitchFamily="50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Arial" pitchFamily="34" charset="0"/>
          <a:ea typeface="ＭＳ Ｐゴシック" pitchFamily="50" charset="-128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Arial" pitchFamily="34" charset="0"/>
          <a:ea typeface="ＭＳ Ｐゴシック" pitchFamily="50" charset="-128"/>
          <a:cs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Arial" pitchFamily="34" charset="0"/>
          <a:ea typeface="ＭＳ Ｐゴシック" pitchFamily="50" charset="-128"/>
          <a:cs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Arial" pitchFamily="34" charset="0"/>
          <a:ea typeface="ＭＳ Ｐゴシック" pitchFamily="50" charset="-128"/>
          <a:cs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Arial" pitchFamily="34" charset="0"/>
          <a:ea typeface="ＭＳ Ｐゴシック" pitchFamily="50" charset="-128"/>
          <a:cs typeface="Arial" pitchFamily="34" charset="0"/>
        </a:defRPr>
      </a:lvl9pPr>
    </p:titleStyle>
    <p:bodyStyle>
      <a:lvl1pPr marL="169863" indent="-169863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682625" indent="-22542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090613" indent="-176213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544638" indent="-17303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kern="1200">
          <a:solidFill>
            <a:schemeClr val="tx1"/>
          </a:solidFill>
          <a:latin typeface="Arial"/>
          <a:ea typeface="+mn-ea"/>
          <a:cs typeface="Arial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kumimoji="1" sz="2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69863" indent="-169863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682625" indent="-225425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090613" indent="-176213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544638" indent="-173038" algn="l" defTabSz="457200" rtl="0" eaLnBrk="1" latinLnBrk="0" hangingPunct="1">
        <a:spcBef>
          <a:spcPct val="20000"/>
        </a:spcBef>
        <a:buFont typeface="Arial"/>
        <a:buChar char="–"/>
        <a:defRPr kumimoji="1"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00250" indent="-171450" algn="l" defTabSz="457200" rtl="0" eaLnBrk="1" latinLnBrk="0" hangingPunct="1">
        <a:spcBef>
          <a:spcPct val="20000"/>
        </a:spcBef>
        <a:buFont typeface="Arial"/>
        <a:buChar char="»"/>
        <a:defRPr kumimoji="1"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84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kumimoji="1" sz="2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69863" indent="-169863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682625" indent="-225425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090613" indent="-176213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544638" indent="-173038" algn="l" defTabSz="457200" rtl="0" eaLnBrk="1" latinLnBrk="0" hangingPunct="1">
        <a:spcBef>
          <a:spcPct val="20000"/>
        </a:spcBef>
        <a:buFont typeface="Arial"/>
        <a:buChar char="–"/>
        <a:defRPr kumimoji="1"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00250" indent="-171450" algn="l" defTabSz="457200" rtl="0" eaLnBrk="1" latinLnBrk="0" hangingPunct="1">
        <a:spcBef>
          <a:spcPct val="20000"/>
        </a:spcBef>
        <a:buFont typeface="Arial"/>
        <a:buChar char="»"/>
        <a:defRPr kumimoji="1"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09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3" r:id="rId5"/>
    <p:sldLayoutId id="2147483742" r:id="rId6"/>
    <p:sldLayoutId id="2147483785" r:id="rId7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kumimoji="1" sz="2400" kern="1200">
          <a:solidFill>
            <a:schemeClr val="tx1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69863" indent="-169863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682625" indent="-225425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090613" indent="-176213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544638" indent="-173038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kumimoji="1" sz="2400" kern="1200">
          <a:solidFill>
            <a:schemeClr val="tx1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Arial" pitchFamily="34" charset="0"/>
          <a:ea typeface="ＭＳ Ｐゴシック" pitchFamily="50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Arial" pitchFamily="34" charset="0"/>
          <a:ea typeface="ＭＳ Ｐゴシック" pitchFamily="50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Arial" pitchFamily="34" charset="0"/>
          <a:ea typeface="ＭＳ Ｐゴシック" pitchFamily="50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Arial" pitchFamily="34" charset="0"/>
          <a:ea typeface="ＭＳ Ｐゴシック" pitchFamily="50" charset="-128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Arial" pitchFamily="34" charset="0"/>
          <a:ea typeface="ＭＳ Ｐゴシック" pitchFamily="50" charset="-128"/>
          <a:cs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Arial" pitchFamily="34" charset="0"/>
          <a:ea typeface="ＭＳ Ｐゴシック" pitchFamily="50" charset="-128"/>
          <a:cs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Arial" pitchFamily="34" charset="0"/>
          <a:ea typeface="ＭＳ Ｐゴシック" pitchFamily="50" charset="-128"/>
          <a:cs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Arial" pitchFamily="34" charset="0"/>
          <a:ea typeface="ＭＳ Ｐゴシック" pitchFamily="50" charset="-128"/>
          <a:cs typeface="Arial" pitchFamily="34" charset="0"/>
        </a:defRPr>
      </a:lvl9pPr>
    </p:titleStyle>
    <p:bodyStyle>
      <a:lvl1pPr marL="169863" indent="-169863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682625" indent="-22542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090613" indent="-176213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544638" indent="-17303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kern="1200">
          <a:solidFill>
            <a:schemeClr val="tx1"/>
          </a:solidFill>
          <a:latin typeface="Arial"/>
          <a:ea typeface="+mn-ea"/>
          <a:cs typeface="Arial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13"/>
          <p:cNvGrpSpPr/>
          <p:nvPr/>
        </p:nvGrpSpPr>
        <p:grpSpPr>
          <a:xfrm>
            <a:off x="3" y="6731877"/>
            <a:ext cx="9143998" cy="126123"/>
            <a:chOff x="0" y="6731877"/>
            <a:chExt cx="9144001" cy="132052"/>
          </a:xfrm>
        </p:grpSpPr>
        <p:sp>
          <p:nvSpPr>
            <p:cNvPr id="32" name="Rectangle 31"/>
            <p:cNvSpPr/>
            <p:nvPr userDrawn="1"/>
          </p:nvSpPr>
          <p:spPr>
            <a:xfrm>
              <a:off x="0" y="6731877"/>
              <a:ext cx="9144001" cy="13205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3" name="Group 103"/>
            <p:cNvGrpSpPr/>
            <p:nvPr userDrawn="1"/>
          </p:nvGrpSpPr>
          <p:grpSpPr>
            <a:xfrm>
              <a:off x="0" y="6731877"/>
              <a:ext cx="735013" cy="132052"/>
              <a:chOff x="0" y="6296155"/>
              <a:chExt cx="735013" cy="132052"/>
            </a:xfrm>
          </p:grpSpPr>
          <p:sp>
            <p:nvSpPr>
              <p:cNvPr id="34" name="Rectangle 33"/>
              <p:cNvSpPr/>
              <p:nvPr userDrawn="1"/>
            </p:nvSpPr>
            <p:spPr>
              <a:xfrm>
                <a:off x="612511" y="6296155"/>
                <a:ext cx="122502" cy="1320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Rectangle 34"/>
              <p:cNvSpPr/>
              <p:nvPr userDrawn="1"/>
            </p:nvSpPr>
            <p:spPr>
              <a:xfrm>
                <a:off x="490009" y="6296155"/>
                <a:ext cx="122502" cy="132052"/>
              </a:xfrm>
              <a:prstGeom prst="rect">
                <a:avLst/>
              </a:prstGeom>
              <a:solidFill>
                <a:srgbClr val="C9695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Rectangle 35"/>
              <p:cNvSpPr/>
              <p:nvPr userDrawn="1"/>
            </p:nvSpPr>
            <p:spPr>
              <a:xfrm>
                <a:off x="367507" y="6296155"/>
                <a:ext cx="122502" cy="13205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Rectangle 36"/>
              <p:cNvSpPr/>
              <p:nvPr userDrawn="1"/>
            </p:nvSpPr>
            <p:spPr>
              <a:xfrm>
                <a:off x="245004" y="6296155"/>
                <a:ext cx="122502" cy="13205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Rectangle 37"/>
              <p:cNvSpPr/>
              <p:nvPr userDrawn="1"/>
            </p:nvSpPr>
            <p:spPr>
              <a:xfrm>
                <a:off x="122502" y="6296155"/>
                <a:ext cx="122502" cy="132052"/>
              </a:xfrm>
              <a:prstGeom prst="rect">
                <a:avLst/>
              </a:prstGeom>
              <a:solidFill>
                <a:srgbClr val="6F779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9" name="Rectangle 38"/>
              <p:cNvSpPr/>
              <p:nvPr userDrawn="1"/>
            </p:nvSpPr>
            <p:spPr>
              <a:xfrm>
                <a:off x="0" y="6296155"/>
                <a:ext cx="122502" cy="132052"/>
              </a:xfrm>
              <a:prstGeom prst="rect">
                <a:avLst/>
              </a:prstGeom>
              <a:solidFill>
                <a:srgbClr val="3F497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alt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12" name="Rectangle 11"/>
          <p:cNvSpPr/>
          <p:nvPr/>
        </p:nvSpPr>
        <p:spPr>
          <a:xfrm>
            <a:off x="762000" y="0"/>
            <a:ext cx="6705600" cy="7315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" y="762000"/>
            <a:ext cx="9052560" cy="5669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360920" y="0"/>
            <a:ext cx="1783080" cy="731520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NTT_logo_RGB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5551" y="309562"/>
            <a:ext cx="1357122" cy="183670"/>
          </a:xfrm>
          <a:prstGeom prst="rect">
            <a:avLst/>
          </a:prstGeom>
        </p:spPr>
      </p:pic>
      <p:pic>
        <p:nvPicPr>
          <p:cNvPr id="9" name="Picture 8" descr="NTT_Title_Slide_w_Image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92480" cy="731520"/>
          </a:xfrm>
          <a:prstGeom prst="rect">
            <a:avLst/>
          </a:prstGeom>
        </p:spPr>
      </p:pic>
      <p:grpSp>
        <p:nvGrpSpPr>
          <p:cNvPr id="13" name="Group 103"/>
          <p:cNvGrpSpPr/>
          <p:nvPr/>
        </p:nvGrpSpPr>
        <p:grpSpPr>
          <a:xfrm>
            <a:off x="0" y="6731877"/>
            <a:ext cx="735013" cy="132052"/>
            <a:chOff x="0" y="6296155"/>
            <a:chExt cx="735013" cy="132052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12511" y="6296155"/>
              <a:ext cx="122502" cy="1320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90009" y="6296155"/>
              <a:ext cx="122502" cy="132052"/>
            </a:xfrm>
            <a:prstGeom prst="rect">
              <a:avLst/>
            </a:prstGeom>
            <a:solidFill>
              <a:srgbClr val="C9695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>
                <a:defRPr/>
              </a:pPr>
              <a:endParaRPr lang="en-US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367507" y="6296155"/>
              <a:ext cx="122502" cy="1320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45004" y="6296155"/>
              <a:ext cx="122502" cy="1320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122502" y="6296155"/>
              <a:ext cx="122502" cy="132052"/>
            </a:xfrm>
            <a:prstGeom prst="rect">
              <a:avLst/>
            </a:prstGeom>
            <a:solidFill>
              <a:srgbClr val="6F779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>
                <a:defRPr/>
              </a:pPr>
              <a:endParaRPr lang="en-US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0" y="6296155"/>
              <a:ext cx="122502" cy="132052"/>
            </a:xfrm>
            <a:prstGeom prst="rect">
              <a:avLst/>
            </a:prstGeom>
            <a:solidFill>
              <a:srgbClr val="3F497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>
                <a:defRPr/>
              </a:pPr>
              <a:endParaRPr lang="en-US" alt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0"/>
            <a:ext cx="67056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Horizontal Layout Text Only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2000" y="6705600"/>
            <a:ext cx="7620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600" dirty="0" smtClean="0">
                <a:solidFill>
                  <a:prstClr val="black"/>
                </a:solidFill>
                <a:cs typeface="Arial"/>
              </a:rPr>
              <a:t>© 2013 NTT DATA, Inc.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839200" y="6705600"/>
            <a:ext cx="304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 defTabSz="914400">
              <a:spcAft>
                <a:spcPts val="300"/>
              </a:spcAft>
            </a:pPr>
            <a:fld id="{27D5BAF2-2002-4D74-B92D-1C6174559A9F}" type="slidenum">
              <a:rPr kumimoji="1" lang="en-US" sz="600" smtClean="0">
                <a:solidFill>
                  <a:srgbClr val="000000"/>
                </a:solidFill>
                <a:cs typeface="Arial" pitchFamily="34" charset="0"/>
              </a:rPr>
              <a:pPr marL="117475" indent="-117475" defTabSz="914400">
                <a:spcAft>
                  <a:spcPts val="300"/>
                </a:spcAft>
              </a:pPr>
              <a:t>‹#›</a:t>
            </a:fld>
            <a:endParaRPr kumimoji="1" lang="en-US" sz="600" dirty="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90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0" y="0"/>
            <a:ext cx="7497763" cy="7318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7" name="Picture 28" descr="NTT_Title_and_Content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83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/>
          <p:nvPr/>
        </p:nvSpPr>
        <p:spPr>
          <a:xfrm>
            <a:off x="7497763" y="0"/>
            <a:ext cx="1646237" cy="73183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9" name="Picture 27" descr="NTT_logo_RGB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309563"/>
            <a:ext cx="12525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731838" y="0"/>
            <a:ext cx="6637953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3600" tIns="45720" rIns="1836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Input Page Title in 1 or 2 lines. </a:t>
            </a:r>
            <a:br>
              <a:rPr lang="en-US" altLang="ja-JP" smtClean="0"/>
            </a:br>
            <a:r>
              <a:rPr lang="en-US" altLang="ja-JP" smtClean="0"/>
              <a:t>(Decrease font size for long titles)</a:t>
            </a:r>
            <a:endParaRPr lang="ja-JP" altLang="en-US" smtClean="0"/>
          </a:p>
        </p:txBody>
      </p:sp>
      <p:sp>
        <p:nvSpPr>
          <p:cNvPr id="7" name="Rectangle 17"/>
          <p:cNvSpPr/>
          <p:nvPr/>
        </p:nvSpPr>
        <p:spPr>
          <a:xfrm>
            <a:off x="0" y="6732588"/>
            <a:ext cx="9144000" cy="1317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12"/>
          <p:cNvSpPr txBox="1"/>
          <p:nvPr/>
        </p:nvSpPr>
        <p:spPr>
          <a:xfrm>
            <a:off x="768350" y="6751638"/>
            <a:ext cx="2362200" cy="92075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© 2015 NTT DATA, Inc.</a:t>
            </a:r>
            <a:endParaRPr lang="en-US" sz="6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9" name="TextBox 16"/>
          <p:cNvSpPr txBox="1"/>
          <p:nvPr/>
        </p:nvSpPr>
        <p:spPr>
          <a:xfrm>
            <a:off x="8851900" y="6751638"/>
            <a:ext cx="292100" cy="92075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>
              <a:defRPr/>
            </a:pPr>
            <a:fld id="{0F9AC1C8-10F2-4A77-9A6E-9375F974715F}" type="slidenum">
              <a:rPr lang="en-US" sz="600">
                <a:solidFill>
                  <a:srgbClr val="000000"/>
                </a:solidFill>
                <a:cs typeface="Arial"/>
              </a:rPr>
              <a:pPr>
                <a:defRPr/>
              </a:pPr>
              <a:t>‹#›</a:t>
            </a:fld>
            <a:endParaRPr lang="en-US" sz="600" dirty="0">
              <a:solidFill>
                <a:srgbClr val="000000"/>
              </a:solidFill>
              <a:cs typeface="Arial"/>
            </a:endParaRPr>
          </a:p>
        </p:txBody>
      </p:sp>
      <p:grpSp>
        <p:nvGrpSpPr>
          <p:cNvPr id="1034" name="グループ化 9"/>
          <p:cNvGrpSpPr>
            <a:grpSpLocks/>
          </p:cNvGrpSpPr>
          <p:nvPr/>
        </p:nvGrpSpPr>
        <p:grpSpPr bwMode="auto">
          <a:xfrm>
            <a:off x="-4763" y="6732588"/>
            <a:ext cx="773113" cy="128587"/>
            <a:chOff x="0" y="6738104"/>
            <a:chExt cx="681194" cy="119896"/>
          </a:xfrm>
        </p:grpSpPr>
        <p:sp>
          <p:nvSpPr>
            <p:cNvPr id="11" name="Rectangle 54"/>
            <p:cNvSpPr/>
            <p:nvPr/>
          </p:nvSpPr>
          <p:spPr>
            <a:xfrm>
              <a:off x="567895" y="6738104"/>
              <a:ext cx="113299" cy="119896"/>
            </a:xfrm>
            <a:prstGeom prst="rect">
              <a:avLst/>
            </a:prstGeom>
            <a:solidFill>
              <a:srgbClr val="E6B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Rectangle 55"/>
            <p:cNvSpPr/>
            <p:nvPr/>
          </p:nvSpPr>
          <p:spPr>
            <a:xfrm>
              <a:off x="454596" y="6738104"/>
              <a:ext cx="113300" cy="119896"/>
            </a:xfrm>
            <a:prstGeom prst="rect">
              <a:avLst/>
            </a:prstGeom>
            <a:solidFill>
              <a:srgbClr val="C9695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242">
                <a:defRPr/>
              </a:pPr>
              <a:endParaRPr lang="en-US" altLang="en-US" sz="17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Rectangle 56"/>
            <p:cNvSpPr/>
            <p:nvPr/>
          </p:nvSpPr>
          <p:spPr>
            <a:xfrm>
              <a:off x="341297" y="6738104"/>
              <a:ext cx="113299" cy="119896"/>
            </a:xfrm>
            <a:prstGeom prst="rect">
              <a:avLst/>
            </a:prstGeom>
            <a:solidFill>
              <a:srgbClr val="6785C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Rectangle 57"/>
            <p:cNvSpPr/>
            <p:nvPr/>
          </p:nvSpPr>
          <p:spPr>
            <a:xfrm>
              <a:off x="226599" y="6738104"/>
              <a:ext cx="113299" cy="119896"/>
            </a:xfrm>
            <a:prstGeom prst="rect">
              <a:avLst/>
            </a:prstGeom>
            <a:solidFill>
              <a:srgbClr val="0080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Rectangle 58"/>
            <p:cNvSpPr/>
            <p:nvPr/>
          </p:nvSpPr>
          <p:spPr>
            <a:xfrm>
              <a:off x="113300" y="6738104"/>
              <a:ext cx="113300" cy="119896"/>
            </a:xfrm>
            <a:prstGeom prst="rect">
              <a:avLst/>
            </a:prstGeom>
            <a:solidFill>
              <a:srgbClr val="6F779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242">
                <a:defRPr/>
              </a:pPr>
              <a:endParaRPr lang="en-US" altLang="en-US" sz="17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Rectangle 59"/>
            <p:cNvSpPr/>
            <p:nvPr/>
          </p:nvSpPr>
          <p:spPr>
            <a:xfrm>
              <a:off x="0" y="6738104"/>
              <a:ext cx="113300" cy="119896"/>
            </a:xfrm>
            <a:prstGeom prst="rect">
              <a:avLst/>
            </a:prstGeom>
            <a:solidFill>
              <a:srgbClr val="3F497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840242">
                <a:defRPr/>
              </a:pPr>
              <a:endParaRPr lang="en-US" altLang="en-US" sz="1700" kern="0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958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kumimoji="1" sz="2000" kern="1200">
          <a:solidFill>
            <a:schemeClr val="tx1"/>
          </a:solidFill>
          <a:latin typeface="+mn-lt"/>
          <a:ea typeface="+mj-ea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9pPr>
    </p:titleStyle>
    <p:bodyStyle>
      <a:lvl1pPr marL="169863" indent="-169863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682625" indent="-225425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090613" indent="-176213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544638" indent="-173038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00250" indent="-1714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69.jpeg"/><Relationship Id="rId4" Type="http://schemas.openxmlformats.org/officeDocument/2006/relationships/image" Target="../media/image6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7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8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4.jpeg"/><Relationship Id="rId5" Type="http://schemas.openxmlformats.org/officeDocument/2006/relationships/image" Target="../media/image88.gif"/><Relationship Id="rId4" Type="http://schemas.openxmlformats.org/officeDocument/2006/relationships/image" Target="../media/image87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dreads.com/author/show/150038.Cassandra_Clare" TargetMode="External"/><Relationship Id="rId2" Type="http://schemas.openxmlformats.org/officeDocument/2006/relationships/hyperlink" Target="http://www.goodreads.com/book/show/3777732-city-of-glass" TargetMode="Externa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dreads.com/author/show/548179.Bette_Midler" TargetMode="External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gif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0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9.gif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2547403" y="4379519"/>
            <a:ext cx="6561101" cy="1041845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Presentation to PMI Champlain Valley Chapter</a:t>
            </a:r>
          </a:p>
          <a:p>
            <a:pPr lvl="0"/>
            <a:r>
              <a:rPr lang="en-US" dirty="0" smtClean="0"/>
              <a:t>April 10, 2015</a:t>
            </a:r>
          </a:p>
          <a:p>
            <a:pPr lvl="0"/>
            <a:r>
              <a:rPr lang="en-US" dirty="0" smtClean="0"/>
              <a:t>Jonathan Blake</a:t>
            </a:r>
          </a:p>
          <a:p>
            <a:pPr lvl="0"/>
            <a:r>
              <a:rPr lang="en-US" dirty="0" smtClean="0"/>
              <a:t>Senior Director, Global Project Management Office, NTT DATA Inc.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55777" y="3161530"/>
            <a:ext cx="5801261" cy="995164"/>
          </a:xfrm>
        </p:spPr>
        <p:txBody>
          <a:bodyPr>
            <a:normAutofit/>
          </a:bodyPr>
          <a:lstStyle/>
          <a:p>
            <a:r>
              <a:rPr lang="en-US" dirty="0" smtClean="0"/>
              <a:t>Project Assurance in a Global Delivery 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59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Project Management Environment - Philosophy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5022" y="0"/>
            <a:ext cx="998978" cy="70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114425"/>
            <a:ext cx="72961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588" y="3717032"/>
            <a:ext cx="73628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28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Project Management Environment - Methodology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half" idx="1"/>
          </p:nvPr>
        </p:nvSpPr>
        <p:spPr>
          <a:xfrm>
            <a:off x="4114800" y="949910"/>
            <a:ext cx="5029200" cy="255454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Current</a:t>
            </a:r>
          </a:p>
          <a:p>
            <a:pPr marL="285750" lvl="1" indent="-285750" defTabSz="9144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kumimoji="0" lang="en-US" sz="1400" kern="0" dirty="0" smtClean="0">
                <a:solidFill>
                  <a:sysClr val="windowText" lastClr="000000"/>
                </a:solidFill>
              </a:rPr>
              <a:t>Contains modern project management techniques</a:t>
            </a:r>
            <a:endParaRPr kumimoji="0" lang="en-US" sz="1400" kern="0" dirty="0">
              <a:solidFill>
                <a:sysClr val="windowText" lastClr="000000"/>
              </a:solidFill>
            </a:endParaRPr>
          </a:p>
          <a:p>
            <a:pPr marL="0" indent="0" defTabSz="914400">
              <a:spcBef>
                <a:spcPts val="600"/>
              </a:spcBef>
              <a:buNone/>
              <a:defRPr/>
            </a:pPr>
            <a:r>
              <a:rPr kumimoji="0" lang="en-US" sz="1600" b="1" kern="0" dirty="0">
                <a:solidFill>
                  <a:sysClr val="windowText" lastClr="000000"/>
                </a:solidFill>
              </a:rPr>
              <a:t>Comprehensive</a:t>
            </a:r>
          </a:p>
          <a:p>
            <a:pPr marL="2857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Includes all PM tasks: one-time, continuous and cyclical</a:t>
            </a:r>
          </a:p>
          <a:p>
            <a:pPr marL="0" lvl="0" indent="0" defTabSz="914400">
              <a:spcBef>
                <a:spcPts val="600"/>
              </a:spcBef>
              <a:buNone/>
              <a:defRPr/>
            </a:pPr>
            <a:r>
              <a:rPr kumimoji="0" lang="en-US" sz="1600" b="1" kern="0" dirty="0">
                <a:solidFill>
                  <a:sysClr val="windowText" lastClr="000000"/>
                </a:solidFill>
              </a:rPr>
              <a:t>Flexible</a:t>
            </a:r>
          </a:p>
          <a:p>
            <a:pPr marL="285750" lvl="1" indent="-285750" defTabSz="9144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Maps to any engineering process model / framework</a:t>
            </a:r>
          </a:p>
          <a:p>
            <a:pPr marL="0" lvl="0" indent="0" defTabSz="914400">
              <a:spcBef>
                <a:spcPts val="600"/>
              </a:spcBef>
              <a:buNone/>
              <a:defRPr/>
            </a:pPr>
            <a:r>
              <a:rPr kumimoji="0" lang="en-US" sz="1600" b="1" kern="0" dirty="0">
                <a:solidFill>
                  <a:sysClr val="windowText" lastClr="000000"/>
                </a:solidFill>
              </a:rPr>
              <a:t>Scalable</a:t>
            </a:r>
          </a:p>
          <a:p>
            <a:pPr marL="2857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Can be tailored to engagements requiring different levels of formality</a:t>
            </a:r>
          </a:p>
        </p:txBody>
      </p:sp>
      <p:pic>
        <p:nvPicPr>
          <p:cNvPr id="10" name="Picture 9" descr="PM Methodology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4840" y="914400"/>
            <a:ext cx="3268980" cy="2514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7550" y="16421"/>
            <a:ext cx="956450" cy="67627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25" y="3429000"/>
            <a:ext cx="8718550" cy="3219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84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Project Management Environment - Methodology</a:t>
            </a:r>
            <a:endParaRPr lang="en-US" dirty="0"/>
          </a:p>
        </p:txBody>
      </p:sp>
      <p:pic>
        <p:nvPicPr>
          <p:cNvPr id="8" name="Picture 7" descr="PM Methodology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4840" y="914400"/>
            <a:ext cx="3268980" cy="2514600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581400"/>
            <a:ext cx="82105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7550" y="16421"/>
            <a:ext cx="956450" cy="676275"/>
          </a:xfrm>
          <a:prstGeom prst="rect">
            <a:avLst/>
          </a:prstGeom>
        </p:spPr>
      </p:pic>
      <p:sp>
        <p:nvSpPr>
          <p:cNvPr id="11" name="Content Placeholder 13"/>
          <p:cNvSpPr txBox="1">
            <a:spLocks/>
          </p:cNvSpPr>
          <p:nvPr/>
        </p:nvSpPr>
        <p:spPr bwMode="gray">
          <a:xfrm>
            <a:off x="4114800" y="949910"/>
            <a:ext cx="5029200" cy="2554545"/>
          </a:xfrm>
          <a:prstGeom prst="rect">
            <a:avLst/>
          </a:prstGeom>
        </p:spPr>
        <p:txBody>
          <a:bodyPr lIns="182880">
            <a:noAutofit/>
          </a:bodyPr>
          <a:lstStyle>
            <a:lvl1pPr marL="1698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8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39775" indent="-28257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90613" indent="-1762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44638" indent="-1730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0" lang="en-US" sz="1600" b="1" kern="0" dirty="0" smtClean="0">
                <a:solidFill>
                  <a:schemeClr val="bg1">
                    <a:lumMod val="50000"/>
                  </a:schemeClr>
                </a:solidFill>
              </a:rPr>
              <a:t>Current</a:t>
            </a:r>
          </a:p>
          <a:p>
            <a:pPr marL="285750" lvl="1" indent="-285750" defTabSz="9144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kumimoji="0" lang="en-US" sz="1400" kern="0" dirty="0" smtClean="0">
                <a:solidFill>
                  <a:schemeClr val="bg1">
                    <a:lumMod val="50000"/>
                  </a:schemeClr>
                </a:solidFill>
              </a:rPr>
              <a:t>Contains modern project management techniques</a:t>
            </a:r>
          </a:p>
          <a:p>
            <a:pPr marL="0" indent="0" defTabSz="914400">
              <a:spcBef>
                <a:spcPts val="600"/>
              </a:spcBef>
              <a:defRPr/>
            </a:pPr>
            <a:r>
              <a:rPr kumimoji="0" lang="en-US" sz="1600" b="1" kern="0" dirty="0" smtClean="0">
                <a:solidFill>
                  <a:sysClr val="windowText" lastClr="000000"/>
                </a:solidFill>
              </a:rPr>
              <a:t>Comprehensive</a:t>
            </a:r>
          </a:p>
          <a:p>
            <a:pPr marL="285750" lvl="1" indent="-285750" defTabSz="914400" eaLnBrk="1" fontAlgn="auto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kumimoji="0" lang="en-US" sz="1400" kern="0" dirty="0" smtClean="0">
                <a:solidFill>
                  <a:sysClr val="windowText" lastClr="000000"/>
                </a:solidFill>
              </a:rPr>
              <a:t>Includes all PM tasks: one-time, continuous and cyclical</a:t>
            </a:r>
          </a:p>
          <a:p>
            <a:pPr marL="0" indent="0" defTabSz="914400">
              <a:spcBef>
                <a:spcPts val="600"/>
              </a:spcBef>
              <a:defRPr/>
            </a:pPr>
            <a:r>
              <a:rPr kumimoji="0" lang="en-US" sz="1600" b="1" kern="0" dirty="0" smtClean="0">
                <a:solidFill>
                  <a:schemeClr val="bg1">
                    <a:lumMod val="50000"/>
                  </a:schemeClr>
                </a:solidFill>
              </a:rPr>
              <a:t>Flexible</a:t>
            </a:r>
          </a:p>
          <a:p>
            <a:pPr marL="285750" lvl="1" indent="-285750" defTabSz="9144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kumimoji="0" lang="en-US" sz="1400" kern="0" dirty="0" smtClean="0">
                <a:solidFill>
                  <a:schemeClr val="bg1">
                    <a:lumMod val="50000"/>
                  </a:schemeClr>
                </a:solidFill>
              </a:rPr>
              <a:t>Maps to any engineering process model / framework</a:t>
            </a:r>
          </a:p>
          <a:p>
            <a:pPr marL="0" indent="0" defTabSz="914400">
              <a:spcBef>
                <a:spcPts val="600"/>
              </a:spcBef>
              <a:defRPr/>
            </a:pPr>
            <a:r>
              <a:rPr kumimoji="0" lang="en-US" sz="1600" b="1" kern="0" dirty="0" smtClean="0">
                <a:solidFill>
                  <a:schemeClr val="bg1">
                    <a:lumMod val="50000"/>
                  </a:schemeClr>
                </a:solidFill>
              </a:rPr>
              <a:t>Scalable</a:t>
            </a:r>
          </a:p>
          <a:p>
            <a:pPr marL="285750" lvl="1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1400" kern="0" dirty="0" smtClean="0">
                <a:solidFill>
                  <a:schemeClr val="bg1">
                    <a:lumMod val="50000"/>
                  </a:schemeClr>
                </a:solidFill>
              </a:rPr>
              <a:t>Can be tailored to engagements requiring different levels of formality</a:t>
            </a:r>
          </a:p>
        </p:txBody>
      </p:sp>
    </p:spTree>
    <p:extLst>
      <p:ext uri="{BB962C8B-B14F-4D97-AF65-F5344CB8AC3E}">
        <p14:creationId xmlns:p14="http://schemas.microsoft.com/office/powerpoint/2010/main" val="199756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9552" y="4149080"/>
            <a:ext cx="7979608" cy="2304256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Project Management Environment - Methodology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7550" y="16421"/>
            <a:ext cx="956450" cy="676275"/>
          </a:xfrm>
          <a:prstGeom prst="rect">
            <a:avLst/>
          </a:prstGeom>
        </p:spPr>
      </p:pic>
      <p:pic>
        <p:nvPicPr>
          <p:cNvPr id="9" name="Picture 8" descr="PM Methodology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4840" y="914400"/>
            <a:ext cx="3268980" cy="2514600"/>
          </a:xfrm>
          <a:prstGeom prst="rect">
            <a:avLst/>
          </a:prstGeom>
        </p:spPr>
      </p:pic>
      <p:sp>
        <p:nvSpPr>
          <p:cNvPr id="2" name="Down Arrow Callout 1"/>
          <p:cNvSpPr/>
          <p:nvPr/>
        </p:nvSpPr>
        <p:spPr>
          <a:xfrm>
            <a:off x="683568" y="4365057"/>
            <a:ext cx="1656184" cy="864096"/>
          </a:xfrm>
          <a:prstGeom prst="downArrowCallout">
            <a:avLst/>
          </a:prstGeom>
        </p:spPr>
        <p:style>
          <a:lnRef idx="1">
            <a:schemeClr val="accent1"/>
          </a:lnRef>
          <a:fillRef idx="1002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Manage Work</a:t>
            </a:r>
          </a:p>
        </p:txBody>
      </p:sp>
      <p:sp>
        <p:nvSpPr>
          <p:cNvPr id="10" name="Down Arrow Callout 9"/>
          <p:cNvSpPr/>
          <p:nvPr/>
        </p:nvSpPr>
        <p:spPr>
          <a:xfrm>
            <a:off x="2987826" y="4365057"/>
            <a:ext cx="1656184" cy="864096"/>
          </a:xfrm>
          <a:prstGeom prst="downArrowCallout">
            <a:avLst/>
          </a:prstGeom>
        </p:spPr>
        <p:style>
          <a:lnRef idx="1">
            <a:schemeClr val="accent1"/>
          </a:lnRef>
          <a:fillRef idx="1002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PMM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1163" y="4245380"/>
            <a:ext cx="772703" cy="79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ight Arrow 12"/>
          <p:cNvSpPr/>
          <p:nvPr/>
        </p:nvSpPr>
        <p:spPr>
          <a:xfrm>
            <a:off x="5287152" y="4353387"/>
            <a:ext cx="983680" cy="576160"/>
          </a:xfrm>
          <a:prstGeom prst="rightArrow">
            <a:avLst/>
          </a:prstGeom>
        </p:spPr>
        <p:style>
          <a:lnRef idx="1">
            <a:schemeClr val="accent1"/>
          </a:lnRef>
          <a:fillRef idx="1002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Ins="0" bIns="0" rtlCol="0" anchor="ctr"/>
          <a:lstStyle/>
          <a:p>
            <a:pPr algn="ctr"/>
            <a:r>
              <a:rPr lang="en-US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Project </a:t>
            </a:r>
          </a:p>
          <a:p>
            <a:pPr algn="ctr"/>
            <a:r>
              <a:rPr lang="en-US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Initiation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7127685" y="4353387"/>
            <a:ext cx="1059865" cy="576160"/>
          </a:xfrm>
          <a:prstGeom prst="rightArrow">
            <a:avLst/>
          </a:prstGeom>
        </p:spPr>
        <p:style>
          <a:lnRef idx="1">
            <a:schemeClr val="accent1"/>
          </a:lnRef>
          <a:fillRef idx="1002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Ins="0" bIns="0" rtlCol="0" anchor="ctr"/>
          <a:lstStyle/>
          <a:p>
            <a:pPr algn="ctr"/>
            <a:r>
              <a:rPr lang="en-US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Project </a:t>
            </a:r>
          </a:p>
          <a:p>
            <a:pPr algn="ctr"/>
            <a:r>
              <a:rPr lang="en-US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Closure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683568" y="5373220"/>
            <a:ext cx="1656184" cy="576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Perform Work</a:t>
            </a:r>
            <a:endParaRPr lang="en-US" sz="1600" b="1" dirty="0"/>
          </a:p>
        </p:txBody>
      </p:sp>
      <p:sp>
        <p:nvSpPr>
          <p:cNvPr id="15" name="Rectangle 14"/>
          <p:cNvSpPr/>
          <p:nvPr/>
        </p:nvSpPr>
        <p:spPr>
          <a:xfrm>
            <a:off x="2987826" y="5373220"/>
            <a:ext cx="1656184" cy="576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/>
              <a:t>Engineering Process Models</a:t>
            </a:r>
            <a:endParaRPr lang="en-US" sz="1600" b="1" dirty="0"/>
          </a:p>
        </p:txBody>
      </p:sp>
      <p:sp>
        <p:nvSpPr>
          <p:cNvPr id="16" name="Rectangle 15"/>
          <p:cNvSpPr/>
          <p:nvPr/>
        </p:nvSpPr>
        <p:spPr>
          <a:xfrm>
            <a:off x="5287151" y="5364811"/>
            <a:ext cx="580993" cy="576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/>
              <a:t>Ph. 1</a:t>
            </a:r>
            <a:endParaRPr lang="en-US" sz="1600" b="1" dirty="0"/>
          </a:p>
        </p:txBody>
      </p:sp>
      <p:sp>
        <p:nvSpPr>
          <p:cNvPr id="18" name="Rectangle 17"/>
          <p:cNvSpPr/>
          <p:nvPr/>
        </p:nvSpPr>
        <p:spPr>
          <a:xfrm>
            <a:off x="5971830" y="5364811"/>
            <a:ext cx="580993" cy="576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/>
              <a:t>Ph. 2</a:t>
            </a:r>
            <a:endParaRPr lang="en-US" sz="1600" b="1" dirty="0"/>
          </a:p>
        </p:txBody>
      </p:sp>
      <p:sp>
        <p:nvSpPr>
          <p:cNvPr id="19" name="Rectangle 18"/>
          <p:cNvSpPr/>
          <p:nvPr/>
        </p:nvSpPr>
        <p:spPr>
          <a:xfrm>
            <a:off x="6656507" y="5364811"/>
            <a:ext cx="580993" cy="576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/>
              <a:t>Ph. 3</a:t>
            </a:r>
            <a:endParaRPr lang="en-US" sz="1600" b="1" dirty="0"/>
          </a:p>
        </p:txBody>
      </p:sp>
      <p:sp>
        <p:nvSpPr>
          <p:cNvPr id="20" name="Rectangle 19"/>
          <p:cNvSpPr/>
          <p:nvPr/>
        </p:nvSpPr>
        <p:spPr>
          <a:xfrm>
            <a:off x="7591409" y="5364811"/>
            <a:ext cx="580993" cy="576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/>
              <a:t>Ph. n</a:t>
            </a:r>
            <a:endParaRPr lang="en-US" sz="1600" b="1" dirty="0"/>
          </a:p>
        </p:txBody>
      </p:sp>
      <p:cxnSp>
        <p:nvCxnSpPr>
          <p:cNvPr id="21" name="Straight Connector 20"/>
          <p:cNvCxnSpPr>
            <a:endCxn id="16" idx="0"/>
          </p:cNvCxnSpPr>
          <p:nvPr/>
        </p:nvCxnSpPr>
        <p:spPr>
          <a:xfrm flipH="1">
            <a:off x="5577650" y="4948242"/>
            <a:ext cx="880302" cy="4165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8" idx="0"/>
          </p:cNvCxnSpPr>
          <p:nvPr/>
        </p:nvCxnSpPr>
        <p:spPr>
          <a:xfrm flipH="1">
            <a:off x="6262327" y="5003010"/>
            <a:ext cx="324213" cy="3618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19" idx="0"/>
          </p:cNvCxnSpPr>
          <p:nvPr/>
        </p:nvCxnSpPr>
        <p:spPr>
          <a:xfrm>
            <a:off x="6827044" y="5003010"/>
            <a:ext cx="119958" cy="3618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974683" y="4905375"/>
            <a:ext cx="765671" cy="4594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ight Arrow 50"/>
          <p:cNvSpPr/>
          <p:nvPr/>
        </p:nvSpPr>
        <p:spPr>
          <a:xfrm>
            <a:off x="2566988" y="4514627"/>
            <a:ext cx="276225" cy="253680"/>
          </a:xfrm>
          <a:prstGeom prst="rightArrow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ight Arrow 51"/>
          <p:cNvSpPr/>
          <p:nvPr/>
        </p:nvSpPr>
        <p:spPr>
          <a:xfrm>
            <a:off x="4860032" y="4508117"/>
            <a:ext cx="276225" cy="253680"/>
          </a:xfrm>
          <a:prstGeom prst="rightArrow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ight Arrow 52"/>
          <p:cNvSpPr/>
          <p:nvPr/>
        </p:nvSpPr>
        <p:spPr>
          <a:xfrm>
            <a:off x="7298780" y="5534431"/>
            <a:ext cx="276225" cy="253680"/>
          </a:xfrm>
          <a:prstGeom prst="rightArrow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ight Arrow 53"/>
          <p:cNvSpPr/>
          <p:nvPr/>
        </p:nvSpPr>
        <p:spPr>
          <a:xfrm>
            <a:off x="2555778" y="5551584"/>
            <a:ext cx="276225" cy="253680"/>
          </a:xfrm>
          <a:prstGeom prst="rightArrow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ight Arrow 54"/>
          <p:cNvSpPr/>
          <p:nvPr/>
        </p:nvSpPr>
        <p:spPr>
          <a:xfrm>
            <a:off x="4848823" y="5545074"/>
            <a:ext cx="276225" cy="253680"/>
          </a:xfrm>
          <a:prstGeom prst="rightArrow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Left-Right Arrow 25"/>
          <p:cNvSpPr/>
          <p:nvPr/>
        </p:nvSpPr>
        <p:spPr>
          <a:xfrm>
            <a:off x="5287151" y="6021384"/>
            <a:ext cx="2900399" cy="359944"/>
          </a:xfrm>
          <a:prstGeom prst="leftRightArrow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chemeClr val="lt1">
                  <a:shade val="20000"/>
                  <a:satMod val="255000"/>
                </a:schemeClr>
              </a:gs>
            </a:gsLst>
          </a:gradFill>
        </p:spPr>
        <p:style>
          <a:lnRef idx="1">
            <a:schemeClr val="accent1"/>
          </a:lnRef>
          <a:fillRef idx="1002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Project Control</a:t>
            </a:r>
          </a:p>
        </p:txBody>
      </p:sp>
      <p:sp>
        <p:nvSpPr>
          <p:cNvPr id="29" name="Content Placeholder 13"/>
          <p:cNvSpPr>
            <a:spLocks noGrp="1"/>
          </p:cNvSpPr>
          <p:nvPr>
            <p:ph sz="half" idx="1"/>
          </p:nvPr>
        </p:nvSpPr>
        <p:spPr>
          <a:xfrm>
            <a:off x="4114800" y="949910"/>
            <a:ext cx="5029200" cy="255454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Current</a:t>
            </a:r>
          </a:p>
          <a:p>
            <a:pPr marL="285750" lvl="1" indent="-285750" defTabSz="9144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kumimoji="0" lang="en-US" sz="1400" kern="0" dirty="0" smtClean="0">
                <a:solidFill>
                  <a:schemeClr val="bg1">
                    <a:lumMod val="50000"/>
                  </a:schemeClr>
                </a:solidFill>
              </a:rPr>
              <a:t>Contains modern project management techniques</a:t>
            </a:r>
            <a:endParaRPr kumimoji="0" lang="en-US" sz="14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defTabSz="914400">
              <a:spcBef>
                <a:spcPts val="600"/>
              </a:spcBef>
              <a:buNone/>
              <a:defRPr/>
            </a:pPr>
            <a:r>
              <a:rPr kumimoji="0" lang="en-US" sz="1600" b="1" kern="0" dirty="0">
                <a:solidFill>
                  <a:schemeClr val="bg1">
                    <a:lumMod val="50000"/>
                  </a:schemeClr>
                </a:solidFill>
              </a:rPr>
              <a:t>Comprehensive</a:t>
            </a:r>
          </a:p>
          <a:p>
            <a:pPr marL="2857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Includes all PM tasks: one-time, continuous and cyclical</a:t>
            </a:r>
          </a:p>
          <a:p>
            <a:pPr marL="0" lvl="0" indent="0" defTabSz="914400">
              <a:spcBef>
                <a:spcPts val="600"/>
              </a:spcBef>
              <a:buNone/>
              <a:defRPr/>
            </a:pPr>
            <a:r>
              <a:rPr kumimoji="0" lang="en-US" sz="1600" b="1" kern="0" dirty="0">
                <a:solidFill>
                  <a:sysClr val="windowText" lastClr="000000"/>
                </a:solidFill>
              </a:rPr>
              <a:t>Flexible</a:t>
            </a:r>
          </a:p>
          <a:p>
            <a:pPr marL="285750" lvl="1" indent="-285750" defTabSz="9144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Maps to any engineering process model / framework</a:t>
            </a:r>
          </a:p>
          <a:p>
            <a:pPr marL="0" lvl="0" indent="0" defTabSz="914400">
              <a:spcBef>
                <a:spcPts val="600"/>
              </a:spcBef>
              <a:buNone/>
              <a:defRPr/>
            </a:pPr>
            <a:r>
              <a:rPr kumimoji="0" lang="en-US" sz="1600" b="1" kern="0" dirty="0">
                <a:solidFill>
                  <a:schemeClr val="bg1">
                    <a:lumMod val="50000"/>
                  </a:schemeClr>
                </a:solidFill>
              </a:rPr>
              <a:t>Scalable</a:t>
            </a:r>
          </a:p>
          <a:p>
            <a:pPr marL="2857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Can be tailored to engagements requiring different levels of formality</a:t>
            </a:r>
          </a:p>
        </p:txBody>
      </p:sp>
    </p:spTree>
    <p:extLst>
      <p:ext uri="{BB962C8B-B14F-4D97-AF65-F5344CB8AC3E}">
        <p14:creationId xmlns:p14="http://schemas.microsoft.com/office/powerpoint/2010/main" val="5793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Project Management Environment - Methodology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7550" y="16421"/>
            <a:ext cx="956450" cy="676275"/>
          </a:xfrm>
          <a:prstGeom prst="rect">
            <a:avLst/>
          </a:prstGeom>
        </p:spPr>
      </p:pic>
      <p:pic>
        <p:nvPicPr>
          <p:cNvPr id="9" name="Picture 8" descr="PM Methodology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4840" y="914400"/>
            <a:ext cx="3268980" cy="2514600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698890"/>
            <a:ext cx="3581400" cy="27019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ontent Placeholder 15"/>
          <p:cNvSpPr txBox="1">
            <a:spLocks/>
          </p:cNvSpPr>
          <p:nvPr/>
        </p:nvSpPr>
        <p:spPr bwMode="gray">
          <a:xfrm>
            <a:off x="304800" y="4038602"/>
            <a:ext cx="427024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2860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57150" indent="-57150" algn="l" defTabSz="914400" rtl="0" eaLnBrk="1" fontAlgn="base" latinLnBrk="0" hangingPunct="1">
              <a:spcBef>
                <a:spcPts val="1800"/>
              </a:spcBef>
              <a:spcAft>
                <a:spcPct val="0"/>
              </a:spcAft>
              <a:buClr>
                <a:schemeClr val="bg1"/>
              </a:buClr>
              <a:buFont typeface="Arial" pitchFamily="34" charset="0"/>
              <a:buChar char="•"/>
              <a:defRPr lang="en-US" sz="1400" b="1" kern="1200" dirty="0" smtClean="0">
                <a:solidFill>
                  <a:srgbClr val="0808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85750" indent="-17145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•"/>
              <a:defRPr lang="en-US" sz="1400" b="0" kern="1200" dirty="0" smtClean="0">
                <a:solidFill>
                  <a:srgbClr val="08080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49263" indent="-15240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–"/>
              <a:defRPr lang="en-US" sz="1400" b="0" kern="1200" dirty="0" smtClean="0">
                <a:solidFill>
                  <a:srgbClr val="08080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1825" indent="-182563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•"/>
              <a:defRPr lang="en-US" sz="1400" b="0" kern="1200" dirty="0" smtClean="0">
                <a:solidFill>
                  <a:srgbClr val="08080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92163" indent="-15240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•"/>
              <a:defRPr lang="en-US" sz="1400" b="0" kern="1200" dirty="0">
                <a:solidFill>
                  <a:srgbClr val="08080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marR="0" lvl="0" indent="-5715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FFFFF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Levels of Formality</a:t>
            </a:r>
          </a:p>
          <a:p>
            <a:pPr marL="285750" marR="0" lvl="1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6888B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Standard</a:t>
            </a:r>
          </a:p>
          <a:p>
            <a:pPr marL="449263" marR="0" lvl="2" indent="-1524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6888B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Full individual templates for most PM practices</a:t>
            </a:r>
          </a:p>
          <a:p>
            <a:pPr marL="285750" marR="0" lvl="1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6888B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Basic</a:t>
            </a:r>
          </a:p>
          <a:p>
            <a:pPr marL="449263" marR="0" lvl="2" indent="-1524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6888B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Streamlined templates in an integrated workbook</a:t>
            </a:r>
          </a:p>
          <a:p>
            <a:pPr marL="285750" marR="0" lvl="1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6888B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Minimal</a:t>
            </a:r>
          </a:p>
          <a:p>
            <a:pPr marL="449263" marR="0" lvl="2" indent="-1524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6888B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Rudimentary or free-form documentation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Content Placeholder 13"/>
          <p:cNvSpPr>
            <a:spLocks noGrp="1"/>
          </p:cNvSpPr>
          <p:nvPr>
            <p:ph sz="half" idx="1"/>
          </p:nvPr>
        </p:nvSpPr>
        <p:spPr>
          <a:xfrm>
            <a:off x="4114800" y="949910"/>
            <a:ext cx="5029200" cy="255454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Current</a:t>
            </a:r>
          </a:p>
          <a:p>
            <a:pPr marL="285750" lvl="1" indent="-285750" defTabSz="9144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kumimoji="0" lang="en-US" sz="1400" kern="0" dirty="0" smtClean="0">
                <a:solidFill>
                  <a:schemeClr val="bg1">
                    <a:lumMod val="50000"/>
                  </a:schemeClr>
                </a:solidFill>
              </a:rPr>
              <a:t>Contains modern project management techniques</a:t>
            </a:r>
            <a:endParaRPr kumimoji="0" lang="en-US" sz="14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defTabSz="914400">
              <a:spcBef>
                <a:spcPts val="600"/>
              </a:spcBef>
              <a:buNone/>
              <a:defRPr/>
            </a:pPr>
            <a:r>
              <a:rPr kumimoji="0" lang="en-US" sz="1600" b="1" kern="0" dirty="0">
                <a:solidFill>
                  <a:schemeClr val="bg1">
                    <a:lumMod val="50000"/>
                  </a:schemeClr>
                </a:solidFill>
              </a:rPr>
              <a:t>Comprehensive</a:t>
            </a:r>
          </a:p>
          <a:p>
            <a:pPr marL="2857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Includes all PM tasks: one-time, continuous and cyclical</a:t>
            </a:r>
          </a:p>
          <a:p>
            <a:pPr marL="0" lvl="0" indent="0" defTabSz="914400">
              <a:spcBef>
                <a:spcPts val="600"/>
              </a:spcBef>
              <a:buNone/>
              <a:defRPr/>
            </a:pPr>
            <a:r>
              <a:rPr kumimoji="0" lang="en-US" sz="1600" b="1" kern="0" dirty="0">
                <a:solidFill>
                  <a:schemeClr val="bg1">
                    <a:lumMod val="50000"/>
                  </a:schemeClr>
                </a:solidFill>
              </a:rPr>
              <a:t>Flexible</a:t>
            </a:r>
          </a:p>
          <a:p>
            <a:pPr marL="285750" lvl="1" indent="-285750" defTabSz="9144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Maps to any engineering process model / framework</a:t>
            </a:r>
          </a:p>
          <a:p>
            <a:pPr marL="0" lvl="0" indent="0" defTabSz="914400">
              <a:spcBef>
                <a:spcPts val="600"/>
              </a:spcBef>
              <a:buNone/>
              <a:defRPr/>
            </a:pPr>
            <a:r>
              <a:rPr kumimoji="0" lang="en-US" sz="1600" b="1" kern="0" dirty="0">
                <a:solidFill>
                  <a:sysClr val="windowText" lastClr="000000"/>
                </a:solidFill>
              </a:rPr>
              <a:t>Scalable</a:t>
            </a:r>
          </a:p>
          <a:p>
            <a:pPr marL="2857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Can be tailored to engagements requiring different levels of formality</a:t>
            </a:r>
          </a:p>
        </p:txBody>
      </p:sp>
    </p:spTree>
    <p:extLst>
      <p:ext uri="{BB962C8B-B14F-4D97-AF65-F5344CB8AC3E}">
        <p14:creationId xmlns:p14="http://schemas.microsoft.com/office/powerpoint/2010/main" val="310548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Project Management Environment - Methodology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7550" y="16421"/>
            <a:ext cx="956450" cy="676275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9468339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655" y="2919412"/>
            <a:ext cx="2059669" cy="265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4967" y="3597671"/>
            <a:ext cx="1978413" cy="2128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Vertical Scroll 6"/>
          <p:cNvSpPr/>
          <p:nvPr/>
        </p:nvSpPr>
        <p:spPr>
          <a:xfrm>
            <a:off x="466725" y="1257300"/>
            <a:ext cx="3505199" cy="1485900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Methodology documentation delivers appropriate amount of information for every experience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54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Placeholder 2"/>
          <p:cNvSpPr>
            <a:spLocks noGrp="1"/>
          </p:cNvSpPr>
          <p:nvPr>
            <p:ph type="body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compatLnSpc="1">
            <a:prstTxWarp prst="textNoShape">
              <a:avLst/>
            </a:prstTxWarp>
          </a:bodyPr>
          <a:lstStyle/>
          <a:p>
            <a:r>
              <a:rPr lang="en-IN" altLang="en-US" dirty="0" smtClean="0">
                <a:latin typeface="Arial" pitchFamily="34" charset="0"/>
                <a:cs typeface="Arial" pitchFamily="34" charset="0"/>
              </a:rPr>
              <a:t>Project Management Environment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333805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37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31838" y="0"/>
            <a:ext cx="7250112" cy="731838"/>
          </a:xfrm>
        </p:spPr>
        <p:txBody>
          <a:bodyPr>
            <a:normAutofit/>
          </a:bodyPr>
          <a:lstStyle/>
          <a:p>
            <a:r>
              <a:rPr lang="en-US" dirty="0" smtClean="0"/>
              <a:t>Project Management Environment – Project Assurance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4237" y="0"/>
            <a:ext cx="999763" cy="70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2447564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9311" y="5517232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Global Delivery’s project success rate, far above industry averages, is built on a foundation of disciplined execution, diligent oversight, rigorous performance reporting, frequent audits, and a network of support comprising project review and assistance services accessed through the PM Help Desk.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31838" y="0"/>
            <a:ext cx="7250112" cy="731838"/>
          </a:xfrm>
        </p:spPr>
        <p:txBody>
          <a:bodyPr>
            <a:normAutofit/>
          </a:bodyPr>
          <a:lstStyle/>
          <a:p>
            <a:r>
              <a:rPr lang="en-US" dirty="0" smtClean="0"/>
              <a:t>Delivery Discipline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4237" y="0"/>
            <a:ext cx="999763" cy="70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43195" y="901551"/>
            <a:ext cx="1990159" cy="5449823"/>
            <a:chOff x="2028" y="-50187"/>
            <a:chExt cx="1990159" cy="5449823"/>
          </a:xfrm>
        </p:grpSpPr>
        <p:sp>
          <p:nvSpPr>
            <p:cNvPr id="19" name="Rounded Rectangle 18"/>
            <p:cNvSpPr/>
            <p:nvPr/>
          </p:nvSpPr>
          <p:spPr>
            <a:xfrm>
              <a:off x="2028" y="-50187"/>
              <a:ext cx="1990159" cy="544982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2028" y="0"/>
              <a:ext cx="1990159" cy="16349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73570" y="1091725"/>
            <a:ext cx="1592127" cy="1070672"/>
            <a:chOff x="201044" y="1635412"/>
            <a:chExt cx="1592127" cy="1070672"/>
          </a:xfrm>
        </p:grpSpPr>
        <p:sp>
          <p:nvSpPr>
            <p:cNvPr id="17" name="Rounded Rectangle 16"/>
            <p:cNvSpPr/>
            <p:nvPr/>
          </p:nvSpPr>
          <p:spPr>
            <a:xfrm>
              <a:off x="201044" y="1635412"/>
              <a:ext cx="1592127" cy="10706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6"/>
            <p:cNvSpPr/>
            <p:nvPr/>
          </p:nvSpPr>
          <p:spPr>
            <a:xfrm>
              <a:off x="232403" y="1666771"/>
              <a:ext cx="1529409" cy="1007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Delivery Manager Oversight </a:t>
              </a:r>
              <a:endParaRPr lang="en-US" sz="14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2211" y="3074828"/>
            <a:ext cx="1592127" cy="1070672"/>
            <a:chOff x="201044" y="2870803"/>
            <a:chExt cx="1592127" cy="1070672"/>
          </a:xfrm>
        </p:grpSpPr>
        <p:sp>
          <p:nvSpPr>
            <p:cNvPr id="15" name="Rounded Rectangle 14"/>
            <p:cNvSpPr/>
            <p:nvPr/>
          </p:nvSpPr>
          <p:spPr>
            <a:xfrm>
              <a:off x="201044" y="2870803"/>
              <a:ext cx="1592127" cy="10706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4916"/>
                <a:satOff val="2430"/>
                <a:lumOff val="1237"/>
                <a:alphaOff val="0"/>
              </a:schemeClr>
            </a:fillRef>
            <a:effectRef idx="0">
              <a:schemeClr val="accent2">
                <a:hueOff val="-144916"/>
                <a:satOff val="2430"/>
                <a:lumOff val="123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8"/>
            <p:cNvSpPr/>
            <p:nvPr/>
          </p:nvSpPr>
          <p:spPr>
            <a:xfrm>
              <a:off x="232403" y="2902162"/>
              <a:ext cx="1529409" cy="1007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Group Delivery Executive Oversight</a:t>
              </a:r>
              <a:endParaRPr lang="en-US" sz="14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42211" y="5057932"/>
            <a:ext cx="1592127" cy="1070672"/>
            <a:chOff x="201044" y="4106194"/>
            <a:chExt cx="1592127" cy="1070672"/>
          </a:xfrm>
        </p:grpSpPr>
        <p:sp>
          <p:nvSpPr>
            <p:cNvPr id="13" name="Rounded Rectangle 12"/>
            <p:cNvSpPr/>
            <p:nvPr/>
          </p:nvSpPr>
          <p:spPr>
            <a:xfrm>
              <a:off x="201044" y="4106194"/>
              <a:ext cx="1592127" cy="10706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289832"/>
                <a:satOff val="4860"/>
                <a:lumOff val="2473"/>
                <a:alphaOff val="0"/>
              </a:schemeClr>
            </a:fillRef>
            <a:effectRef idx="0">
              <a:schemeClr val="accent2">
                <a:hueOff val="-289832"/>
                <a:satOff val="4860"/>
                <a:lumOff val="24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10"/>
            <p:cNvSpPr/>
            <p:nvPr/>
          </p:nvSpPr>
          <p:spPr>
            <a:xfrm>
              <a:off x="232403" y="4137553"/>
              <a:ext cx="1529409" cy="1007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Vertical / Regional Lead Oversight</a:t>
              </a:r>
              <a:endParaRPr lang="en-US" sz="1400" kern="12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433355" y="1303896"/>
            <a:ext cx="1376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Weekly to Bi-Weekly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433354" y="3286999"/>
            <a:ext cx="145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Bi-Weekly to Monthly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415468" y="5408602"/>
            <a:ext cx="176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Monthly</a:t>
            </a:r>
            <a:endParaRPr lang="en-US" dirty="0"/>
          </a:p>
        </p:txBody>
      </p:sp>
      <p:pic>
        <p:nvPicPr>
          <p:cNvPr id="1026" name="Picture 2" descr="C:\Users\000186\AppData\Local\Microsoft\Windows\Temporary Internet Files\Content.IE5\CT20CDFL\MC900355021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1" y="1010898"/>
            <a:ext cx="1834286" cy="112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772150" y="1303896"/>
            <a:ext cx="3086100" cy="646331"/>
          </a:xfrm>
          <a:prstGeom prst="roundRect">
            <a:avLst/>
          </a:prstGeom>
          <a:gradFill>
            <a:gsLst>
              <a:gs pos="0">
                <a:srgbClr val="3764BF"/>
              </a:gs>
              <a:gs pos="100000">
                <a:srgbClr val="7DA2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Direct conversation about status, progress, risks, issues</a:t>
            </a:r>
          </a:p>
        </p:txBody>
      </p:sp>
      <p:pic>
        <p:nvPicPr>
          <p:cNvPr id="1035" name="Picture 11" descr="C:\Users\000186\AppData\Local\Microsoft\Windows\Temporary Internet Files\Content.IE5\FW4WRJ87\MC900059021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1396" y="4999550"/>
            <a:ext cx="1687907" cy="1187436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136" descr="C:\Users\000186\AppData\Local\Microsoft\Windows\Temporary Internet Files\Content.IE5\B8GNDVKH\MP900382650[1]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8550" y="2981324"/>
            <a:ext cx="2133601" cy="13716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Rounded Rectangle 154"/>
          <p:cNvSpPr/>
          <p:nvPr/>
        </p:nvSpPr>
        <p:spPr>
          <a:xfrm>
            <a:off x="5748518" y="3286999"/>
            <a:ext cx="3086100" cy="646331"/>
          </a:xfrm>
          <a:prstGeom prst="roundRect">
            <a:avLst/>
          </a:prstGeom>
          <a:gradFill>
            <a:gsLst>
              <a:gs pos="0">
                <a:srgbClr val="3764BF"/>
              </a:gs>
              <a:gs pos="100000">
                <a:srgbClr val="7DA2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Conference call to review performance variances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5772151" y="5270103"/>
            <a:ext cx="3086100" cy="646331"/>
          </a:xfrm>
          <a:prstGeom prst="roundRect">
            <a:avLst/>
          </a:prstGeom>
          <a:gradFill>
            <a:gsLst>
              <a:gs pos="0">
                <a:srgbClr val="3764BF"/>
              </a:gs>
              <a:gs pos="100000">
                <a:srgbClr val="7DA2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Project Portfolio review; </a:t>
            </a:r>
          </a:p>
          <a:p>
            <a:pPr algn="ctr"/>
            <a:r>
              <a:rPr lang="en-US" sz="1600" dirty="0"/>
              <a:t>action plan for “red” projects</a:t>
            </a:r>
          </a:p>
        </p:txBody>
      </p:sp>
    </p:spTree>
    <p:extLst>
      <p:ext uri="{BB962C8B-B14F-4D97-AF65-F5344CB8AC3E}">
        <p14:creationId xmlns:p14="http://schemas.microsoft.com/office/powerpoint/2010/main" val="229144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31838" y="0"/>
            <a:ext cx="7250112" cy="731838"/>
          </a:xfrm>
        </p:spPr>
        <p:txBody>
          <a:bodyPr>
            <a:normAutofit/>
          </a:bodyPr>
          <a:lstStyle/>
          <a:p>
            <a:r>
              <a:rPr lang="en-US" dirty="0" smtClean="0"/>
              <a:t>Project Performance Reporting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4237" y="0"/>
            <a:ext cx="999763" cy="70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528885"/>
              </p:ext>
            </p:extLst>
          </p:nvPr>
        </p:nvGraphicFramePr>
        <p:xfrm>
          <a:off x="201250" y="2727960"/>
          <a:ext cx="2191476" cy="2377440"/>
        </p:xfrm>
        <a:graphic>
          <a:graphicData uri="http://schemas.openxmlformats.org/drawingml/2006/table">
            <a:tbl>
              <a:tblPr firstRow="1" bandRow="1"/>
              <a:tblGrid>
                <a:gridCol w="2191476"/>
              </a:tblGrid>
              <a:tr h="396240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kumimoji="1"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kumimoji="1"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kumimoji="1"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kumimoji="1"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kumimoji="1"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kumimoji="1"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kumimoji="1"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kumimoji="1"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r>
                        <a:rPr kumimoji="1"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Schedule</a:t>
                      </a:r>
                      <a:endParaRPr kumimoji="1"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6785C1"/>
                      </a:solidFill>
                    </a:lnL>
                    <a:lnR w="12700" cmpd="sng">
                      <a:solidFill>
                        <a:srgbClr val="6785C1"/>
                      </a:solidFill>
                    </a:lnR>
                    <a:lnT w="12700" cmpd="sng">
                      <a:solidFill>
                        <a:srgbClr val="6785C1"/>
                      </a:solidFill>
                    </a:lnT>
                    <a:lnB w="25400" cmpd="sng">
                      <a:solidFill>
                        <a:srgbClr val="6785C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1960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r>
                        <a:rPr kumimoji="1"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Responsiveness</a:t>
                      </a:r>
                      <a:endParaRPr kumimoji="1"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6785C1"/>
                      </a:solidFill>
                    </a:lnL>
                    <a:lnR w="12700" cmpd="sng">
                      <a:solidFill>
                        <a:srgbClr val="6785C1"/>
                      </a:solidFill>
                    </a:lnR>
                    <a:lnT w="25400" cmpd="sng">
                      <a:solidFill>
                        <a:srgbClr val="6785C1"/>
                      </a:solidFill>
                    </a:lnT>
                    <a:lnB w="12700" cmpd="sng">
                      <a:solidFill>
                        <a:srgbClr val="6785C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85C1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r>
                        <a:rPr kumimoji="1"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Financials</a:t>
                      </a:r>
                      <a:endParaRPr kumimoji="1"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6785C1"/>
                      </a:solidFill>
                    </a:lnL>
                    <a:lnR w="12700" cmpd="sng">
                      <a:solidFill>
                        <a:srgbClr val="6785C1"/>
                      </a:solidFill>
                    </a:lnR>
                    <a:lnT w="12700" cmpd="sng">
                      <a:solidFill>
                        <a:srgbClr val="6785C1"/>
                      </a:solidFill>
                    </a:lnT>
                    <a:lnB w="12700" cmpd="sng">
                      <a:solidFill>
                        <a:srgbClr val="6785C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r>
                        <a:rPr kumimoji="1"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Effort</a:t>
                      </a:r>
                      <a:endParaRPr kumimoji="1"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6785C1"/>
                      </a:solidFill>
                    </a:lnL>
                    <a:lnR w="12700" cmpd="sng">
                      <a:solidFill>
                        <a:srgbClr val="6785C1"/>
                      </a:solidFill>
                    </a:lnR>
                    <a:lnT w="12700" cmpd="sng">
                      <a:solidFill>
                        <a:srgbClr val="6785C1"/>
                      </a:solidFill>
                    </a:lnT>
                    <a:lnB w="12700" cmpd="sng">
                      <a:solidFill>
                        <a:srgbClr val="6785C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85C1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r>
                        <a:rPr kumimoji="1"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Quality</a:t>
                      </a:r>
                      <a:endParaRPr kumimoji="1"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6785C1"/>
                      </a:solidFill>
                    </a:lnL>
                    <a:lnR w="12700" cmpd="sng">
                      <a:solidFill>
                        <a:srgbClr val="6785C1"/>
                      </a:solidFill>
                    </a:lnR>
                    <a:lnT w="12700" cmpd="sng">
                      <a:solidFill>
                        <a:srgbClr val="6785C1"/>
                      </a:solidFill>
                    </a:lnT>
                    <a:lnB w="12700" cmpd="sng">
                      <a:solidFill>
                        <a:srgbClr val="6785C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6720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r>
                        <a:rPr kumimoji="1"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Resourcing</a:t>
                      </a:r>
                      <a:endParaRPr kumimoji="1"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6785C1"/>
                      </a:solidFill>
                    </a:lnL>
                    <a:lnR w="12700" cmpd="sng">
                      <a:solidFill>
                        <a:srgbClr val="6785C1"/>
                      </a:solidFill>
                    </a:lnR>
                    <a:lnT w="12700" cmpd="sng">
                      <a:solidFill>
                        <a:srgbClr val="6785C1"/>
                      </a:solidFill>
                    </a:lnT>
                    <a:lnB w="12700" cmpd="sng">
                      <a:solidFill>
                        <a:srgbClr val="6785C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85C1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4191000" y="777845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libri"/>
              </a:rPr>
              <a:t>Project Reporting System</a:t>
            </a:r>
            <a:endParaRPr lang="en-US" sz="20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0" y="1676400"/>
            <a:ext cx="2593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Universal Metrics Model</a:t>
            </a:r>
            <a:endParaRPr lang="en-US" sz="2800" b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70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3047999"/>
            <a:ext cx="5105400" cy="18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TextBox 70"/>
          <p:cNvSpPr txBox="1"/>
          <p:nvPr/>
        </p:nvSpPr>
        <p:spPr>
          <a:xfrm>
            <a:off x="4191000" y="274320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libri"/>
              </a:rPr>
              <a:t>Project Performance Dashboard</a:t>
            </a:r>
            <a:endParaRPr lang="en-US" sz="2000" b="1" dirty="0">
              <a:solidFill>
                <a:srgbClr val="FF0000"/>
              </a:solidFill>
              <a:latin typeface="Calibri"/>
            </a:endParaRPr>
          </a:p>
        </p:txBody>
      </p:sp>
      <p:graphicFrame>
        <p:nvGraphicFramePr>
          <p:cNvPr id="72" name="Chart 71"/>
          <p:cNvGraphicFramePr/>
          <p:nvPr>
            <p:extLst>
              <p:ext uri="{D42A27DB-BD31-4B8C-83A1-F6EECF244321}">
                <p14:modId xmlns:p14="http://schemas.microsoft.com/office/powerpoint/2010/main" val="2598856992"/>
              </p:ext>
            </p:extLst>
          </p:nvPr>
        </p:nvGraphicFramePr>
        <p:xfrm>
          <a:off x="4114800" y="1177955"/>
          <a:ext cx="4572000" cy="1526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3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3657600"/>
            <a:ext cx="1676400" cy="110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" name="Right Arrow 74"/>
          <p:cNvSpPr/>
          <p:nvPr/>
        </p:nvSpPr>
        <p:spPr>
          <a:xfrm rot="19789827">
            <a:off x="2425618" y="3080832"/>
            <a:ext cx="1476306" cy="492187"/>
          </a:xfrm>
          <a:prstGeom prst="rightArrow">
            <a:avLst/>
          </a:prstGeom>
          <a:gradFill rotWithShape="1">
            <a:gsLst>
              <a:gs pos="0">
                <a:srgbClr val="6785C1">
                  <a:tint val="100000"/>
                  <a:shade val="100000"/>
                  <a:satMod val="130000"/>
                </a:srgbClr>
              </a:gs>
              <a:gs pos="100000">
                <a:srgbClr val="6785C1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6785C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6" name="Right Arrow 75"/>
          <p:cNvSpPr/>
          <p:nvPr/>
        </p:nvSpPr>
        <p:spPr>
          <a:xfrm flipV="1">
            <a:off x="2425618" y="3886198"/>
            <a:ext cx="1460582" cy="492187"/>
          </a:xfrm>
          <a:prstGeom prst="rightArrow">
            <a:avLst/>
          </a:prstGeom>
          <a:gradFill rotWithShape="1">
            <a:gsLst>
              <a:gs pos="0">
                <a:srgbClr val="6785C1">
                  <a:tint val="100000"/>
                  <a:shade val="100000"/>
                  <a:satMod val="130000"/>
                </a:srgbClr>
              </a:gs>
              <a:gs pos="100000">
                <a:srgbClr val="6785C1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6785C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1" y="4990674"/>
            <a:ext cx="3048000" cy="170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TextBox 77"/>
          <p:cNvSpPr txBox="1"/>
          <p:nvPr/>
        </p:nvSpPr>
        <p:spPr>
          <a:xfrm>
            <a:off x="4191000" y="4590564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libri"/>
              </a:rPr>
              <a:t>Global Delivery  Operations Book</a:t>
            </a:r>
            <a:endParaRPr lang="en-US" sz="20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9" name="Right Arrow 78"/>
          <p:cNvSpPr/>
          <p:nvPr/>
        </p:nvSpPr>
        <p:spPr>
          <a:xfrm rot="1745972" flipV="1">
            <a:off x="2421112" y="4742491"/>
            <a:ext cx="1476306" cy="492187"/>
          </a:xfrm>
          <a:prstGeom prst="rightArrow">
            <a:avLst/>
          </a:prstGeom>
          <a:gradFill rotWithShape="1">
            <a:gsLst>
              <a:gs pos="0">
                <a:srgbClr val="6785C1">
                  <a:tint val="100000"/>
                  <a:shade val="100000"/>
                  <a:satMod val="130000"/>
                </a:srgbClr>
              </a:gs>
              <a:gs pos="100000">
                <a:srgbClr val="6785C1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6785C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52400" y="5842917"/>
            <a:ext cx="3352800" cy="78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lnSpc>
                <a:spcPts val="1800"/>
              </a:lnSpc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*Few, carefully chosen data points applicable across the entire GD project portfolio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372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Agenda</a:t>
            </a:r>
            <a:endParaRPr lang="en-US" dirty="0"/>
          </a:p>
        </p:txBody>
      </p:sp>
      <p:sp>
        <p:nvSpPr>
          <p:cNvPr id="5" name="Diagonal Stripe 4"/>
          <p:cNvSpPr/>
          <p:nvPr/>
        </p:nvSpPr>
        <p:spPr>
          <a:xfrm rot="5400000">
            <a:off x="609946" y="2055292"/>
            <a:ext cx="1133417" cy="1290355"/>
          </a:xfrm>
          <a:prstGeom prst="diagStrip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6" name="Group 15"/>
          <p:cNvGrpSpPr/>
          <p:nvPr/>
        </p:nvGrpSpPr>
        <p:grpSpPr>
          <a:xfrm>
            <a:off x="309660" y="798876"/>
            <a:ext cx="4016829" cy="1335543"/>
            <a:chOff x="309660" y="798876"/>
            <a:chExt cx="4016829" cy="1335543"/>
          </a:xfrm>
        </p:grpSpPr>
        <p:sp>
          <p:nvSpPr>
            <p:cNvPr id="6" name="Freeform 5"/>
            <p:cNvSpPr/>
            <p:nvPr/>
          </p:nvSpPr>
          <p:spPr>
            <a:xfrm>
              <a:off x="309660" y="798876"/>
              <a:ext cx="1908007" cy="1335543"/>
            </a:xfrm>
            <a:custGeom>
              <a:avLst/>
              <a:gdLst>
                <a:gd name="connsiteX0" fmla="*/ 0 w 1908007"/>
                <a:gd name="connsiteY0" fmla="*/ 222635 h 1335543"/>
                <a:gd name="connsiteX1" fmla="*/ 222635 w 1908007"/>
                <a:gd name="connsiteY1" fmla="*/ 0 h 1335543"/>
                <a:gd name="connsiteX2" fmla="*/ 1685372 w 1908007"/>
                <a:gd name="connsiteY2" fmla="*/ 0 h 1335543"/>
                <a:gd name="connsiteX3" fmla="*/ 1908007 w 1908007"/>
                <a:gd name="connsiteY3" fmla="*/ 222635 h 1335543"/>
                <a:gd name="connsiteX4" fmla="*/ 1908007 w 1908007"/>
                <a:gd name="connsiteY4" fmla="*/ 1112908 h 1335543"/>
                <a:gd name="connsiteX5" fmla="*/ 1685372 w 1908007"/>
                <a:gd name="connsiteY5" fmla="*/ 1335543 h 1335543"/>
                <a:gd name="connsiteX6" fmla="*/ 222635 w 1908007"/>
                <a:gd name="connsiteY6" fmla="*/ 1335543 h 1335543"/>
                <a:gd name="connsiteX7" fmla="*/ 0 w 1908007"/>
                <a:gd name="connsiteY7" fmla="*/ 1112908 h 1335543"/>
                <a:gd name="connsiteX8" fmla="*/ 0 w 1908007"/>
                <a:gd name="connsiteY8" fmla="*/ 222635 h 1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007" h="1335543">
                  <a:moveTo>
                    <a:pt x="0" y="222635"/>
                  </a:moveTo>
                  <a:cubicBezTo>
                    <a:pt x="0" y="99677"/>
                    <a:pt x="99677" y="0"/>
                    <a:pt x="222635" y="0"/>
                  </a:cubicBezTo>
                  <a:lnTo>
                    <a:pt x="1685372" y="0"/>
                  </a:lnTo>
                  <a:cubicBezTo>
                    <a:pt x="1808330" y="0"/>
                    <a:pt x="1908007" y="99677"/>
                    <a:pt x="1908007" y="222635"/>
                  </a:cubicBezTo>
                  <a:lnTo>
                    <a:pt x="1908007" y="1112908"/>
                  </a:lnTo>
                  <a:cubicBezTo>
                    <a:pt x="1908007" y="1235866"/>
                    <a:pt x="1808330" y="1335543"/>
                    <a:pt x="1685372" y="1335543"/>
                  </a:cubicBezTo>
                  <a:lnTo>
                    <a:pt x="222635" y="1335543"/>
                  </a:lnTo>
                  <a:cubicBezTo>
                    <a:pt x="99677" y="1335543"/>
                    <a:pt x="0" y="1235866"/>
                    <a:pt x="0" y="1112908"/>
                  </a:cubicBezTo>
                  <a:lnTo>
                    <a:pt x="0" y="22263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208" tIns="65208" rIns="65208" bIns="65208" numCol="1" spcCol="1270" anchor="ctr" anchorCtr="0">
              <a:noAutofit/>
            </a:bodyPr>
            <a:lstStyle/>
            <a:p>
              <a:pPr lvl="0" algn="ctr" defTabSz="1022350">
                <a:lnSpc>
                  <a:spcPts val="24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300" kern="1200" dirty="0" smtClean="0"/>
                <a:t>Industry and Organizational Context</a:t>
              </a:r>
              <a:endParaRPr lang="en-US" sz="2300" kern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67749" y="908721"/>
              <a:ext cx="2058740" cy="1079444"/>
            </a:xfrm>
            <a:custGeom>
              <a:avLst/>
              <a:gdLst>
                <a:gd name="connsiteX0" fmla="*/ 0 w 2058740"/>
                <a:gd name="connsiteY0" fmla="*/ 0 h 1079444"/>
                <a:gd name="connsiteX1" fmla="*/ 2058740 w 2058740"/>
                <a:gd name="connsiteY1" fmla="*/ 0 h 1079444"/>
                <a:gd name="connsiteX2" fmla="*/ 2058740 w 2058740"/>
                <a:gd name="connsiteY2" fmla="*/ 1079444 h 1079444"/>
                <a:gd name="connsiteX3" fmla="*/ 0 w 2058740"/>
                <a:gd name="connsiteY3" fmla="*/ 1079444 h 1079444"/>
                <a:gd name="connsiteX4" fmla="*/ 0 w 2058740"/>
                <a:gd name="connsiteY4" fmla="*/ 0 h 1079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8740" h="1079444">
                  <a:moveTo>
                    <a:pt x="0" y="0"/>
                  </a:moveTo>
                  <a:lnTo>
                    <a:pt x="2058740" y="0"/>
                  </a:lnTo>
                  <a:lnTo>
                    <a:pt x="2058740" y="1079444"/>
                  </a:lnTo>
                  <a:lnTo>
                    <a:pt x="0" y="107944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kern="1200" dirty="0" smtClean="0"/>
                <a:t>Project Success Rates</a:t>
              </a:r>
              <a:endParaRPr lang="en-US" sz="1500" kern="12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kern="1200" dirty="0" smtClean="0"/>
                <a:t>Project Portfolio</a:t>
              </a:r>
              <a:endParaRPr lang="en-US" sz="1500" kern="12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kern="1200" dirty="0" smtClean="0"/>
                <a:t>Global Delivery Methodology Suite</a:t>
              </a:r>
              <a:endParaRPr lang="en-US" sz="1500" kern="1200" dirty="0"/>
            </a:p>
          </p:txBody>
        </p:sp>
      </p:grpSp>
      <p:sp>
        <p:nvSpPr>
          <p:cNvPr id="8" name="Diagonal Stripe 7"/>
          <p:cNvSpPr/>
          <p:nvPr/>
        </p:nvSpPr>
        <p:spPr>
          <a:xfrm rot="5400000">
            <a:off x="2352936" y="3555548"/>
            <a:ext cx="1133417" cy="1290355"/>
          </a:xfrm>
          <a:prstGeom prst="diagStrip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315124"/>
              <a:satOff val="-14616"/>
              <a:lumOff val="3833"/>
              <a:alphaOff val="0"/>
            </a:schemeClr>
          </a:fillRef>
          <a:effectRef idx="0">
            <a:schemeClr val="accent1">
              <a:tint val="50000"/>
              <a:hueOff val="315124"/>
              <a:satOff val="-14616"/>
              <a:lumOff val="383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Group 16"/>
          <p:cNvGrpSpPr/>
          <p:nvPr/>
        </p:nvGrpSpPr>
        <p:grpSpPr>
          <a:xfrm>
            <a:off x="2052650" y="2299132"/>
            <a:ext cx="4319549" cy="1335543"/>
            <a:chOff x="2052650" y="2299132"/>
            <a:chExt cx="4319549" cy="1335543"/>
          </a:xfrm>
        </p:grpSpPr>
        <p:sp>
          <p:nvSpPr>
            <p:cNvPr id="9" name="Freeform 8"/>
            <p:cNvSpPr/>
            <p:nvPr/>
          </p:nvSpPr>
          <p:spPr>
            <a:xfrm>
              <a:off x="2052650" y="2299132"/>
              <a:ext cx="1908007" cy="1335543"/>
            </a:xfrm>
            <a:custGeom>
              <a:avLst/>
              <a:gdLst>
                <a:gd name="connsiteX0" fmla="*/ 0 w 1908007"/>
                <a:gd name="connsiteY0" fmla="*/ 222635 h 1335543"/>
                <a:gd name="connsiteX1" fmla="*/ 222635 w 1908007"/>
                <a:gd name="connsiteY1" fmla="*/ 0 h 1335543"/>
                <a:gd name="connsiteX2" fmla="*/ 1685372 w 1908007"/>
                <a:gd name="connsiteY2" fmla="*/ 0 h 1335543"/>
                <a:gd name="connsiteX3" fmla="*/ 1908007 w 1908007"/>
                <a:gd name="connsiteY3" fmla="*/ 222635 h 1335543"/>
                <a:gd name="connsiteX4" fmla="*/ 1908007 w 1908007"/>
                <a:gd name="connsiteY4" fmla="*/ 1112908 h 1335543"/>
                <a:gd name="connsiteX5" fmla="*/ 1685372 w 1908007"/>
                <a:gd name="connsiteY5" fmla="*/ 1335543 h 1335543"/>
                <a:gd name="connsiteX6" fmla="*/ 222635 w 1908007"/>
                <a:gd name="connsiteY6" fmla="*/ 1335543 h 1335543"/>
                <a:gd name="connsiteX7" fmla="*/ 0 w 1908007"/>
                <a:gd name="connsiteY7" fmla="*/ 1112908 h 1335543"/>
                <a:gd name="connsiteX8" fmla="*/ 0 w 1908007"/>
                <a:gd name="connsiteY8" fmla="*/ 222635 h 1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007" h="1335543">
                  <a:moveTo>
                    <a:pt x="0" y="222635"/>
                  </a:moveTo>
                  <a:cubicBezTo>
                    <a:pt x="0" y="99677"/>
                    <a:pt x="99677" y="0"/>
                    <a:pt x="222635" y="0"/>
                  </a:cubicBezTo>
                  <a:lnTo>
                    <a:pt x="1685372" y="0"/>
                  </a:lnTo>
                  <a:cubicBezTo>
                    <a:pt x="1808330" y="0"/>
                    <a:pt x="1908007" y="99677"/>
                    <a:pt x="1908007" y="222635"/>
                  </a:cubicBezTo>
                  <a:lnTo>
                    <a:pt x="1908007" y="1112908"/>
                  </a:lnTo>
                  <a:cubicBezTo>
                    <a:pt x="1908007" y="1235866"/>
                    <a:pt x="1808330" y="1335543"/>
                    <a:pt x="1685372" y="1335543"/>
                  </a:cubicBezTo>
                  <a:lnTo>
                    <a:pt x="222635" y="1335543"/>
                  </a:lnTo>
                  <a:cubicBezTo>
                    <a:pt x="99677" y="1335543"/>
                    <a:pt x="0" y="1235866"/>
                    <a:pt x="0" y="1112908"/>
                  </a:cubicBezTo>
                  <a:lnTo>
                    <a:pt x="0" y="22263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208" tIns="65208" rIns="65208" bIns="6520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Project Management Environment</a:t>
              </a:r>
              <a:endParaRPr lang="en-US" sz="24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012897" y="2420883"/>
              <a:ext cx="2359302" cy="1079444"/>
            </a:xfrm>
            <a:custGeom>
              <a:avLst/>
              <a:gdLst>
                <a:gd name="connsiteX0" fmla="*/ 0 w 2359302"/>
                <a:gd name="connsiteY0" fmla="*/ 0 h 1079444"/>
                <a:gd name="connsiteX1" fmla="*/ 2359302 w 2359302"/>
                <a:gd name="connsiteY1" fmla="*/ 0 h 1079444"/>
                <a:gd name="connsiteX2" fmla="*/ 2359302 w 2359302"/>
                <a:gd name="connsiteY2" fmla="*/ 1079444 h 1079444"/>
                <a:gd name="connsiteX3" fmla="*/ 0 w 2359302"/>
                <a:gd name="connsiteY3" fmla="*/ 1079444 h 1079444"/>
                <a:gd name="connsiteX4" fmla="*/ 0 w 2359302"/>
                <a:gd name="connsiteY4" fmla="*/ 0 h 1079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9302" h="1079444">
                  <a:moveTo>
                    <a:pt x="0" y="0"/>
                  </a:moveTo>
                  <a:lnTo>
                    <a:pt x="2359302" y="0"/>
                  </a:lnTo>
                  <a:lnTo>
                    <a:pt x="2359302" y="1079444"/>
                  </a:lnTo>
                  <a:lnTo>
                    <a:pt x="0" y="107944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PM Philosophy</a:t>
              </a:r>
              <a:endParaRPr lang="en-US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/>
                <a:t>PM Methodology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/>
                <a:t>Project Assurance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/>
                <a:t>PM Competency Foundation</a:t>
              </a:r>
            </a:p>
          </p:txBody>
        </p:sp>
      </p:grpSp>
      <p:sp>
        <p:nvSpPr>
          <p:cNvPr id="11" name="Diagonal Stripe 10"/>
          <p:cNvSpPr/>
          <p:nvPr/>
        </p:nvSpPr>
        <p:spPr>
          <a:xfrm rot="5400000">
            <a:off x="4095926" y="5055803"/>
            <a:ext cx="1133417" cy="1290355"/>
          </a:xfrm>
          <a:prstGeom prst="diagStrip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630247"/>
              <a:satOff val="-29232"/>
              <a:lumOff val="7666"/>
              <a:alphaOff val="0"/>
            </a:schemeClr>
          </a:fillRef>
          <a:effectRef idx="0">
            <a:schemeClr val="accent1">
              <a:tint val="50000"/>
              <a:hueOff val="630247"/>
              <a:satOff val="-29232"/>
              <a:lumOff val="766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8" name="Group 17"/>
          <p:cNvGrpSpPr/>
          <p:nvPr/>
        </p:nvGrpSpPr>
        <p:grpSpPr>
          <a:xfrm>
            <a:off x="3795639" y="3799388"/>
            <a:ext cx="4448766" cy="1335543"/>
            <a:chOff x="3795639" y="3799388"/>
            <a:chExt cx="4448766" cy="1335543"/>
          </a:xfrm>
        </p:grpSpPr>
        <p:sp>
          <p:nvSpPr>
            <p:cNvPr id="12" name="Freeform 11"/>
            <p:cNvSpPr/>
            <p:nvPr/>
          </p:nvSpPr>
          <p:spPr>
            <a:xfrm>
              <a:off x="3795639" y="3799388"/>
              <a:ext cx="1908007" cy="1335543"/>
            </a:xfrm>
            <a:custGeom>
              <a:avLst/>
              <a:gdLst>
                <a:gd name="connsiteX0" fmla="*/ 0 w 1908007"/>
                <a:gd name="connsiteY0" fmla="*/ 222635 h 1335543"/>
                <a:gd name="connsiteX1" fmla="*/ 222635 w 1908007"/>
                <a:gd name="connsiteY1" fmla="*/ 0 h 1335543"/>
                <a:gd name="connsiteX2" fmla="*/ 1685372 w 1908007"/>
                <a:gd name="connsiteY2" fmla="*/ 0 h 1335543"/>
                <a:gd name="connsiteX3" fmla="*/ 1908007 w 1908007"/>
                <a:gd name="connsiteY3" fmla="*/ 222635 h 1335543"/>
                <a:gd name="connsiteX4" fmla="*/ 1908007 w 1908007"/>
                <a:gd name="connsiteY4" fmla="*/ 1112908 h 1335543"/>
                <a:gd name="connsiteX5" fmla="*/ 1685372 w 1908007"/>
                <a:gd name="connsiteY5" fmla="*/ 1335543 h 1335543"/>
                <a:gd name="connsiteX6" fmla="*/ 222635 w 1908007"/>
                <a:gd name="connsiteY6" fmla="*/ 1335543 h 1335543"/>
                <a:gd name="connsiteX7" fmla="*/ 0 w 1908007"/>
                <a:gd name="connsiteY7" fmla="*/ 1112908 h 1335543"/>
                <a:gd name="connsiteX8" fmla="*/ 0 w 1908007"/>
                <a:gd name="connsiteY8" fmla="*/ 222635 h 1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007" h="1335543">
                  <a:moveTo>
                    <a:pt x="0" y="222635"/>
                  </a:moveTo>
                  <a:cubicBezTo>
                    <a:pt x="0" y="99677"/>
                    <a:pt x="99677" y="0"/>
                    <a:pt x="222635" y="0"/>
                  </a:cubicBezTo>
                  <a:lnTo>
                    <a:pt x="1685372" y="0"/>
                  </a:lnTo>
                  <a:cubicBezTo>
                    <a:pt x="1808330" y="0"/>
                    <a:pt x="1908007" y="99677"/>
                    <a:pt x="1908007" y="222635"/>
                  </a:cubicBezTo>
                  <a:lnTo>
                    <a:pt x="1908007" y="1112908"/>
                  </a:lnTo>
                  <a:cubicBezTo>
                    <a:pt x="1908007" y="1235866"/>
                    <a:pt x="1808330" y="1335543"/>
                    <a:pt x="1685372" y="1335543"/>
                  </a:cubicBezTo>
                  <a:lnTo>
                    <a:pt x="222635" y="1335543"/>
                  </a:lnTo>
                  <a:cubicBezTo>
                    <a:pt x="99677" y="1335543"/>
                    <a:pt x="0" y="1235866"/>
                    <a:pt x="0" y="1112908"/>
                  </a:cubicBezTo>
                  <a:lnTo>
                    <a:pt x="0" y="22263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208" tIns="65208" rIns="65208" bIns="65208" numCol="1" spcCol="1270" anchor="ctr" anchorCtr="0">
              <a:noAutofit/>
            </a:bodyPr>
            <a:lstStyle/>
            <a:p>
              <a:pPr lvl="0" algn="ctr" defTabSz="1066800">
                <a:lnSpc>
                  <a:spcPts val="24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400" kern="1200" dirty="0" smtClean="0"/>
                <a:t>Project Assurance</a:t>
              </a:r>
              <a:endParaRPr lang="en-US" sz="24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668635" y="3933055"/>
              <a:ext cx="2575770" cy="1079444"/>
            </a:xfrm>
            <a:custGeom>
              <a:avLst/>
              <a:gdLst>
                <a:gd name="connsiteX0" fmla="*/ 0 w 2575770"/>
                <a:gd name="connsiteY0" fmla="*/ 0 h 1079444"/>
                <a:gd name="connsiteX1" fmla="*/ 2575770 w 2575770"/>
                <a:gd name="connsiteY1" fmla="*/ 0 h 1079444"/>
                <a:gd name="connsiteX2" fmla="*/ 2575770 w 2575770"/>
                <a:gd name="connsiteY2" fmla="*/ 1079444 h 1079444"/>
                <a:gd name="connsiteX3" fmla="*/ 0 w 2575770"/>
                <a:gd name="connsiteY3" fmla="*/ 1079444 h 1079444"/>
                <a:gd name="connsiteX4" fmla="*/ 0 w 2575770"/>
                <a:gd name="connsiteY4" fmla="*/ 0 h 1079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5770" h="1079444">
                  <a:moveTo>
                    <a:pt x="0" y="0"/>
                  </a:moveTo>
                  <a:lnTo>
                    <a:pt x="2575770" y="0"/>
                  </a:lnTo>
                  <a:lnTo>
                    <a:pt x="2575770" y="1079444"/>
                  </a:lnTo>
                  <a:lnTo>
                    <a:pt x="0" y="107944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Delivery Discipline</a:t>
              </a:r>
              <a:endParaRPr lang="en-US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Project Performance Dashboard</a:t>
              </a:r>
              <a:endParaRPr lang="en-US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Project Audits and Reviews</a:t>
              </a:r>
              <a:endParaRPr lang="en-US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Project Assistance </a:t>
              </a:r>
              <a:endParaRPr lang="en-US" sz="1400" kern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538629" y="5299643"/>
            <a:ext cx="3295710" cy="1335543"/>
            <a:chOff x="5538629" y="5299643"/>
            <a:chExt cx="3295710" cy="1335543"/>
          </a:xfrm>
        </p:grpSpPr>
        <p:sp>
          <p:nvSpPr>
            <p:cNvPr id="14" name="Freeform 13"/>
            <p:cNvSpPr/>
            <p:nvPr/>
          </p:nvSpPr>
          <p:spPr>
            <a:xfrm>
              <a:off x="5538629" y="5299643"/>
              <a:ext cx="1908007" cy="1335543"/>
            </a:xfrm>
            <a:custGeom>
              <a:avLst/>
              <a:gdLst>
                <a:gd name="connsiteX0" fmla="*/ 0 w 1908007"/>
                <a:gd name="connsiteY0" fmla="*/ 222635 h 1335543"/>
                <a:gd name="connsiteX1" fmla="*/ 222635 w 1908007"/>
                <a:gd name="connsiteY1" fmla="*/ 0 h 1335543"/>
                <a:gd name="connsiteX2" fmla="*/ 1685372 w 1908007"/>
                <a:gd name="connsiteY2" fmla="*/ 0 h 1335543"/>
                <a:gd name="connsiteX3" fmla="*/ 1908007 w 1908007"/>
                <a:gd name="connsiteY3" fmla="*/ 222635 h 1335543"/>
                <a:gd name="connsiteX4" fmla="*/ 1908007 w 1908007"/>
                <a:gd name="connsiteY4" fmla="*/ 1112908 h 1335543"/>
                <a:gd name="connsiteX5" fmla="*/ 1685372 w 1908007"/>
                <a:gd name="connsiteY5" fmla="*/ 1335543 h 1335543"/>
                <a:gd name="connsiteX6" fmla="*/ 222635 w 1908007"/>
                <a:gd name="connsiteY6" fmla="*/ 1335543 h 1335543"/>
                <a:gd name="connsiteX7" fmla="*/ 0 w 1908007"/>
                <a:gd name="connsiteY7" fmla="*/ 1112908 h 1335543"/>
                <a:gd name="connsiteX8" fmla="*/ 0 w 1908007"/>
                <a:gd name="connsiteY8" fmla="*/ 222635 h 1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007" h="1335543">
                  <a:moveTo>
                    <a:pt x="0" y="222635"/>
                  </a:moveTo>
                  <a:cubicBezTo>
                    <a:pt x="0" y="99677"/>
                    <a:pt x="99677" y="0"/>
                    <a:pt x="222635" y="0"/>
                  </a:cubicBezTo>
                  <a:lnTo>
                    <a:pt x="1685372" y="0"/>
                  </a:lnTo>
                  <a:cubicBezTo>
                    <a:pt x="1808330" y="0"/>
                    <a:pt x="1908007" y="99677"/>
                    <a:pt x="1908007" y="222635"/>
                  </a:cubicBezTo>
                  <a:lnTo>
                    <a:pt x="1908007" y="1112908"/>
                  </a:lnTo>
                  <a:cubicBezTo>
                    <a:pt x="1908007" y="1235866"/>
                    <a:pt x="1808330" y="1335543"/>
                    <a:pt x="1685372" y="1335543"/>
                  </a:cubicBezTo>
                  <a:lnTo>
                    <a:pt x="222635" y="1335543"/>
                  </a:lnTo>
                  <a:cubicBezTo>
                    <a:pt x="99677" y="1335543"/>
                    <a:pt x="0" y="1235866"/>
                    <a:pt x="0" y="1112908"/>
                  </a:cubicBezTo>
                  <a:lnTo>
                    <a:pt x="0" y="22263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208" tIns="65208" rIns="65208" bIns="6520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Helping PMs Do the Right Thing</a:t>
              </a:r>
              <a:endParaRPr lang="en-US" sz="2400" kern="1200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7446637" y="5427018"/>
              <a:ext cx="1387702" cy="1079444"/>
            </a:xfrm>
            <a:custGeom>
              <a:avLst/>
              <a:gdLst>
                <a:gd name="connsiteX0" fmla="*/ 0 w 1387702"/>
                <a:gd name="connsiteY0" fmla="*/ 0 h 1079444"/>
                <a:gd name="connsiteX1" fmla="*/ 1387702 w 1387702"/>
                <a:gd name="connsiteY1" fmla="*/ 0 h 1079444"/>
                <a:gd name="connsiteX2" fmla="*/ 1387702 w 1387702"/>
                <a:gd name="connsiteY2" fmla="*/ 1079444 h 1079444"/>
                <a:gd name="connsiteX3" fmla="*/ 0 w 1387702"/>
                <a:gd name="connsiteY3" fmla="*/ 1079444 h 1079444"/>
                <a:gd name="connsiteX4" fmla="*/ 0 w 1387702"/>
                <a:gd name="connsiteY4" fmla="*/ 0 h 1079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7702" h="1079444">
                  <a:moveTo>
                    <a:pt x="0" y="0"/>
                  </a:moveTo>
                  <a:lnTo>
                    <a:pt x="1387702" y="0"/>
                  </a:lnTo>
                  <a:lnTo>
                    <a:pt x="1387702" y="1079444"/>
                  </a:lnTo>
                  <a:lnTo>
                    <a:pt x="0" y="107944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Surround</a:t>
              </a:r>
              <a:endParaRPr lang="en-US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Support</a:t>
              </a:r>
              <a:endParaRPr lang="en-US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Secure</a:t>
              </a:r>
              <a:endParaRPr lang="en-US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2236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457307" y="942212"/>
            <a:ext cx="1990159" cy="5449823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31838" y="0"/>
            <a:ext cx="7250112" cy="731838"/>
          </a:xfrm>
        </p:spPr>
        <p:txBody>
          <a:bodyPr>
            <a:normAutofit/>
          </a:bodyPr>
          <a:lstStyle/>
          <a:p>
            <a:r>
              <a:rPr lang="en-US" dirty="0" smtClean="0"/>
              <a:t>Project Audits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4237" y="0"/>
            <a:ext cx="999763" cy="70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73570" y="1149398"/>
            <a:ext cx="1592127" cy="1070672"/>
            <a:chOff x="201044" y="1635412"/>
            <a:chExt cx="1592127" cy="1070672"/>
          </a:xfrm>
        </p:grpSpPr>
        <p:sp>
          <p:nvSpPr>
            <p:cNvPr id="17" name="Rounded Rectangle 16"/>
            <p:cNvSpPr/>
            <p:nvPr/>
          </p:nvSpPr>
          <p:spPr>
            <a:xfrm>
              <a:off x="201044" y="1635412"/>
              <a:ext cx="1592127" cy="10706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6"/>
            <p:cNvSpPr/>
            <p:nvPr/>
          </p:nvSpPr>
          <p:spPr>
            <a:xfrm>
              <a:off x="232403" y="1666771"/>
              <a:ext cx="1529409" cy="1007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Micro-Audit</a:t>
              </a:r>
              <a:endParaRPr lang="en-US" sz="14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2211" y="3074828"/>
            <a:ext cx="1592127" cy="1070672"/>
            <a:chOff x="201044" y="2870803"/>
            <a:chExt cx="1592127" cy="1070672"/>
          </a:xfrm>
        </p:grpSpPr>
        <p:sp>
          <p:nvSpPr>
            <p:cNvPr id="15" name="Rounded Rectangle 14"/>
            <p:cNvSpPr/>
            <p:nvPr/>
          </p:nvSpPr>
          <p:spPr>
            <a:xfrm>
              <a:off x="201044" y="2870803"/>
              <a:ext cx="1592127" cy="10706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4916"/>
                <a:satOff val="2430"/>
                <a:lumOff val="1237"/>
                <a:alphaOff val="0"/>
              </a:schemeClr>
            </a:fillRef>
            <a:effectRef idx="0">
              <a:schemeClr val="accent2">
                <a:hueOff val="-144916"/>
                <a:satOff val="2430"/>
                <a:lumOff val="123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8"/>
            <p:cNvSpPr/>
            <p:nvPr/>
          </p:nvSpPr>
          <p:spPr>
            <a:xfrm>
              <a:off x="232403" y="2902162"/>
              <a:ext cx="1529409" cy="1007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Internal Audit</a:t>
              </a:r>
              <a:endParaRPr lang="en-US" sz="14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42211" y="5057931"/>
            <a:ext cx="1592127" cy="1070672"/>
            <a:chOff x="201044" y="4106194"/>
            <a:chExt cx="1592127" cy="1070672"/>
          </a:xfrm>
        </p:grpSpPr>
        <p:sp>
          <p:nvSpPr>
            <p:cNvPr id="13" name="Rounded Rectangle 12"/>
            <p:cNvSpPr/>
            <p:nvPr/>
          </p:nvSpPr>
          <p:spPr>
            <a:xfrm>
              <a:off x="201044" y="4106194"/>
              <a:ext cx="1592127" cy="10706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289832"/>
                <a:satOff val="4860"/>
                <a:lumOff val="2473"/>
                <a:alphaOff val="0"/>
              </a:schemeClr>
            </a:fillRef>
            <a:effectRef idx="0">
              <a:schemeClr val="accent2">
                <a:hueOff val="-289832"/>
                <a:satOff val="4860"/>
                <a:lumOff val="24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10"/>
            <p:cNvSpPr/>
            <p:nvPr/>
          </p:nvSpPr>
          <p:spPr>
            <a:xfrm>
              <a:off x="232403" y="4137553"/>
              <a:ext cx="1529409" cy="1007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Full Audit</a:t>
              </a:r>
              <a:endParaRPr lang="en-US" sz="1400" kern="12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426159" y="1500068"/>
            <a:ext cx="1376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Monthly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426159" y="3284984"/>
            <a:ext cx="145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Monthly to Quarterly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415468" y="5408601"/>
            <a:ext cx="176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Demand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772150" y="1361569"/>
            <a:ext cx="3086100" cy="646331"/>
          </a:xfrm>
          <a:prstGeom prst="roundRect">
            <a:avLst/>
          </a:prstGeom>
          <a:gradFill>
            <a:gsLst>
              <a:gs pos="0">
                <a:srgbClr val="3764BF"/>
              </a:gs>
              <a:gs pos="100000">
                <a:srgbClr val="7DA2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Compliance audit vs. standards</a:t>
            </a:r>
          </a:p>
          <a:p>
            <a:pPr algn="ctr"/>
            <a:r>
              <a:rPr lang="en-US" sz="1600" dirty="0" smtClean="0"/>
              <a:t>Checklist : Results</a:t>
            </a:r>
            <a:endParaRPr lang="en-US" sz="1600" dirty="0"/>
          </a:p>
        </p:txBody>
      </p:sp>
      <p:sp>
        <p:nvSpPr>
          <p:cNvPr id="155" name="Rounded Rectangle 154"/>
          <p:cNvSpPr/>
          <p:nvPr/>
        </p:nvSpPr>
        <p:spPr>
          <a:xfrm>
            <a:off x="5748518" y="3286999"/>
            <a:ext cx="3086100" cy="646331"/>
          </a:xfrm>
          <a:prstGeom prst="roundRect">
            <a:avLst/>
          </a:prstGeom>
          <a:gradFill>
            <a:gsLst>
              <a:gs pos="0">
                <a:srgbClr val="3764BF"/>
              </a:gs>
              <a:gs pos="100000">
                <a:srgbClr val="7DA2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Content audit vs. expectations</a:t>
            </a:r>
          </a:p>
          <a:p>
            <a:pPr algn="ctr"/>
            <a:r>
              <a:rPr lang="en-US" sz="1600" dirty="0" smtClean="0"/>
              <a:t>Questionnaire : Findings </a:t>
            </a:r>
            <a:endParaRPr lang="en-US" sz="1600" dirty="0"/>
          </a:p>
        </p:txBody>
      </p:sp>
      <p:sp>
        <p:nvSpPr>
          <p:cNvPr id="157" name="Rounded Rectangle 156"/>
          <p:cNvSpPr/>
          <p:nvPr/>
        </p:nvSpPr>
        <p:spPr>
          <a:xfrm>
            <a:off x="5772151" y="5270102"/>
            <a:ext cx="3086100" cy="646331"/>
          </a:xfrm>
          <a:prstGeom prst="roundRect">
            <a:avLst/>
          </a:prstGeom>
          <a:gradFill>
            <a:gsLst>
              <a:gs pos="0">
                <a:srgbClr val="3764BF"/>
              </a:gs>
              <a:gs pos="100000">
                <a:srgbClr val="7DA2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Practices audit vs. outcome</a:t>
            </a:r>
          </a:p>
          <a:p>
            <a:pPr algn="ctr"/>
            <a:r>
              <a:rPr lang="en-US" sz="1600" dirty="0" smtClean="0"/>
              <a:t>Interviews : Recommendations</a:t>
            </a:r>
            <a:endParaRPr lang="en-US" sz="16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3748813" y="1092597"/>
            <a:ext cx="1487910" cy="1184275"/>
            <a:chOff x="2757736" y="1087439"/>
            <a:chExt cx="1831752" cy="1816100"/>
          </a:xfrm>
        </p:grpSpPr>
        <p:sp>
          <p:nvSpPr>
            <p:cNvPr id="32" name="Freeform 190"/>
            <p:cNvSpPr>
              <a:spLocks/>
            </p:cNvSpPr>
            <p:nvPr/>
          </p:nvSpPr>
          <p:spPr bwMode="auto">
            <a:xfrm>
              <a:off x="3606825" y="2613027"/>
              <a:ext cx="911225" cy="236538"/>
            </a:xfrm>
            <a:custGeom>
              <a:avLst/>
              <a:gdLst>
                <a:gd name="T0" fmla="*/ 116 w 1147"/>
                <a:gd name="T1" fmla="*/ 123 h 300"/>
                <a:gd name="T2" fmla="*/ 83 w 1147"/>
                <a:gd name="T3" fmla="*/ 136 h 300"/>
                <a:gd name="T4" fmla="*/ 41 w 1147"/>
                <a:gd name="T5" fmla="*/ 155 h 300"/>
                <a:gd name="T6" fmla="*/ 8 w 1147"/>
                <a:gd name="T7" fmla="*/ 175 h 300"/>
                <a:gd name="T8" fmla="*/ 2 w 1147"/>
                <a:gd name="T9" fmla="*/ 195 h 300"/>
                <a:gd name="T10" fmla="*/ 54 w 1147"/>
                <a:gd name="T11" fmla="*/ 213 h 300"/>
                <a:gd name="T12" fmla="*/ 129 w 1147"/>
                <a:gd name="T13" fmla="*/ 225 h 300"/>
                <a:gd name="T14" fmla="*/ 168 w 1147"/>
                <a:gd name="T15" fmla="*/ 203 h 300"/>
                <a:gd name="T16" fmla="*/ 186 w 1147"/>
                <a:gd name="T17" fmla="*/ 151 h 300"/>
                <a:gd name="T18" fmla="*/ 239 w 1147"/>
                <a:gd name="T19" fmla="*/ 133 h 300"/>
                <a:gd name="T20" fmla="*/ 317 w 1147"/>
                <a:gd name="T21" fmla="*/ 153 h 300"/>
                <a:gd name="T22" fmla="*/ 377 w 1147"/>
                <a:gd name="T23" fmla="*/ 191 h 300"/>
                <a:gd name="T24" fmla="*/ 410 w 1147"/>
                <a:gd name="T25" fmla="*/ 214 h 300"/>
                <a:gd name="T26" fmla="*/ 445 w 1147"/>
                <a:gd name="T27" fmla="*/ 212 h 300"/>
                <a:gd name="T28" fmla="*/ 498 w 1147"/>
                <a:gd name="T29" fmla="*/ 213 h 300"/>
                <a:gd name="T30" fmla="*/ 551 w 1147"/>
                <a:gd name="T31" fmla="*/ 231 h 300"/>
                <a:gd name="T32" fmla="*/ 589 w 1147"/>
                <a:gd name="T33" fmla="*/ 265 h 300"/>
                <a:gd name="T34" fmla="*/ 624 w 1147"/>
                <a:gd name="T35" fmla="*/ 297 h 300"/>
                <a:gd name="T36" fmla="*/ 667 w 1147"/>
                <a:gd name="T37" fmla="*/ 284 h 300"/>
                <a:gd name="T38" fmla="*/ 694 w 1147"/>
                <a:gd name="T39" fmla="*/ 261 h 300"/>
                <a:gd name="T40" fmla="*/ 724 w 1147"/>
                <a:gd name="T41" fmla="*/ 243 h 300"/>
                <a:gd name="T42" fmla="*/ 758 w 1147"/>
                <a:gd name="T43" fmla="*/ 232 h 300"/>
                <a:gd name="T44" fmla="*/ 796 w 1147"/>
                <a:gd name="T45" fmla="*/ 225 h 300"/>
                <a:gd name="T46" fmla="*/ 838 w 1147"/>
                <a:gd name="T47" fmla="*/ 222 h 300"/>
                <a:gd name="T48" fmla="*/ 890 w 1147"/>
                <a:gd name="T49" fmla="*/ 221 h 300"/>
                <a:gd name="T50" fmla="*/ 965 w 1147"/>
                <a:gd name="T51" fmla="*/ 204 h 300"/>
                <a:gd name="T52" fmla="*/ 1044 w 1147"/>
                <a:gd name="T53" fmla="*/ 176 h 300"/>
                <a:gd name="T54" fmla="*/ 1111 w 1147"/>
                <a:gd name="T55" fmla="*/ 146 h 300"/>
                <a:gd name="T56" fmla="*/ 1146 w 1147"/>
                <a:gd name="T57" fmla="*/ 118 h 300"/>
                <a:gd name="T58" fmla="*/ 1105 w 1147"/>
                <a:gd name="T59" fmla="*/ 80 h 300"/>
                <a:gd name="T60" fmla="*/ 1015 w 1147"/>
                <a:gd name="T61" fmla="*/ 37 h 300"/>
                <a:gd name="T62" fmla="*/ 970 w 1147"/>
                <a:gd name="T63" fmla="*/ 43 h 300"/>
                <a:gd name="T64" fmla="*/ 972 w 1147"/>
                <a:gd name="T65" fmla="*/ 88 h 300"/>
                <a:gd name="T66" fmla="*/ 947 w 1147"/>
                <a:gd name="T67" fmla="*/ 118 h 300"/>
                <a:gd name="T68" fmla="*/ 871 w 1147"/>
                <a:gd name="T69" fmla="*/ 126 h 300"/>
                <a:gd name="T70" fmla="*/ 802 w 1147"/>
                <a:gd name="T71" fmla="*/ 120 h 300"/>
                <a:gd name="T72" fmla="*/ 711 w 1147"/>
                <a:gd name="T73" fmla="*/ 107 h 300"/>
                <a:gd name="T74" fmla="*/ 614 w 1147"/>
                <a:gd name="T75" fmla="*/ 90 h 300"/>
                <a:gd name="T76" fmla="*/ 523 w 1147"/>
                <a:gd name="T77" fmla="*/ 70 h 300"/>
                <a:gd name="T78" fmla="*/ 453 w 1147"/>
                <a:gd name="T79" fmla="*/ 50 h 300"/>
                <a:gd name="T80" fmla="*/ 375 w 1147"/>
                <a:gd name="T81" fmla="*/ 19 h 300"/>
                <a:gd name="T82" fmla="*/ 299 w 1147"/>
                <a:gd name="T83" fmla="*/ 0 h 300"/>
                <a:gd name="T84" fmla="*/ 273 w 1147"/>
                <a:gd name="T85" fmla="*/ 20 h 300"/>
                <a:gd name="T86" fmla="*/ 253 w 1147"/>
                <a:gd name="T87" fmla="*/ 60 h 300"/>
                <a:gd name="T88" fmla="*/ 186 w 1147"/>
                <a:gd name="T89" fmla="*/ 97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7" h="300">
                  <a:moveTo>
                    <a:pt x="124" y="121"/>
                  </a:moveTo>
                  <a:lnTo>
                    <a:pt x="122" y="122"/>
                  </a:lnTo>
                  <a:lnTo>
                    <a:pt x="116" y="123"/>
                  </a:lnTo>
                  <a:lnTo>
                    <a:pt x="107" y="127"/>
                  </a:lnTo>
                  <a:lnTo>
                    <a:pt x="96" y="131"/>
                  </a:lnTo>
                  <a:lnTo>
                    <a:pt x="83" y="136"/>
                  </a:lnTo>
                  <a:lnTo>
                    <a:pt x="69" y="142"/>
                  </a:lnTo>
                  <a:lnTo>
                    <a:pt x="55" y="148"/>
                  </a:lnTo>
                  <a:lnTo>
                    <a:pt x="41" y="155"/>
                  </a:lnTo>
                  <a:lnTo>
                    <a:pt x="27" y="161"/>
                  </a:lnTo>
                  <a:lnTo>
                    <a:pt x="16" y="168"/>
                  </a:lnTo>
                  <a:lnTo>
                    <a:pt x="8" y="175"/>
                  </a:lnTo>
                  <a:lnTo>
                    <a:pt x="2" y="182"/>
                  </a:lnTo>
                  <a:lnTo>
                    <a:pt x="0" y="189"/>
                  </a:lnTo>
                  <a:lnTo>
                    <a:pt x="2" y="195"/>
                  </a:lnTo>
                  <a:lnTo>
                    <a:pt x="9" y="201"/>
                  </a:lnTo>
                  <a:lnTo>
                    <a:pt x="23" y="205"/>
                  </a:lnTo>
                  <a:lnTo>
                    <a:pt x="54" y="213"/>
                  </a:lnTo>
                  <a:lnTo>
                    <a:pt x="83" y="220"/>
                  </a:lnTo>
                  <a:lnTo>
                    <a:pt x="107" y="224"/>
                  </a:lnTo>
                  <a:lnTo>
                    <a:pt x="129" y="225"/>
                  </a:lnTo>
                  <a:lnTo>
                    <a:pt x="146" y="222"/>
                  </a:lnTo>
                  <a:lnTo>
                    <a:pt x="159" y="216"/>
                  </a:lnTo>
                  <a:lnTo>
                    <a:pt x="168" y="203"/>
                  </a:lnTo>
                  <a:lnTo>
                    <a:pt x="173" y="186"/>
                  </a:lnTo>
                  <a:lnTo>
                    <a:pt x="177" y="166"/>
                  </a:lnTo>
                  <a:lnTo>
                    <a:pt x="186" y="151"/>
                  </a:lnTo>
                  <a:lnTo>
                    <a:pt x="200" y="141"/>
                  </a:lnTo>
                  <a:lnTo>
                    <a:pt x="219" y="135"/>
                  </a:lnTo>
                  <a:lnTo>
                    <a:pt x="239" y="133"/>
                  </a:lnTo>
                  <a:lnTo>
                    <a:pt x="264" y="135"/>
                  </a:lnTo>
                  <a:lnTo>
                    <a:pt x="289" y="142"/>
                  </a:lnTo>
                  <a:lnTo>
                    <a:pt x="317" y="153"/>
                  </a:lnTo>
                  <a:lnTo>
                    <a:pt x="341" y="167"/>
                  </a:lnTo>
                  <a:lnTo>
                    <a:pt x="362" y="180"/>
                  </a:lnTo>
                  <a:lnTo>
                    <a:pt x="377" y="191"/>
                  </a:lnTo>
                  <a:lnTo>
                    <a:pt x="389" y="201"/>
                  </a:lnTo>
                  <a:lnTo>
                    <a:pt x="400" y="209"/>
                  </a:lnTo>
                  <a:lnTo>
                    <a:pt x="410" y="214"/>
                  </a:lnTo>
                  <a:lnTo>
                    <a:pt x="419" y="216"/>
                  </a:lnTo>
                  <a:lnTo>
                    <a:pt x="431" y="214"/>
                  </a:lnTo>
                  <a:lnTo>
                    <a:pt x="445" y="212"/>
                  </a:lnTo>
                  <a:lnTo>
                    <a:pt x="461" y="211"/>
                  </a:lnTo>
                  <a:lnTo>
                    <a:pt x="479" y="211"/>
                  </a:lnTo>
                  <a:lnTo>
                    <a:pt x="498" y="213"/>
                  </a:lnTo>
                  <a:lnTo>
                    <a:pt x="516" y="217"/>
                  </a:lnTo>
                  <a:lnTo>
                    <a:pt x="535" y="222"/>
                  </a:lnTo>
                  <a:lnTo>
                    <a:pt x="551" y="231"/>
                  </a:lnTo>
                  <a:lnTo>
                    <a:pt x="565" y="240"/>
                  </a:lnTo>
                  <a:lnTo>
                    <a:pt x="576" y="251"/>
                  </a:lnTo>
                  <a:lnTo>
                    <a:pt x="589" y="265"/>
                  </a:lnTo>
                  <a:lnTo>
                    <a:pt x="600" y="278"/>
                  </a:lnTo>
                  <a:lnTo>
                    <a:pt x="613" y="289"/>
                  </a:lnTo>
                  <a:lnTo>
                    <a:pt x="624" y="297"/>
                  </a:lnTo>
                  <a:lnTo>
                    <a:pt x="638" y="300"/>
                  </a:lnTo>
                  <a:lnTo>
                    <a:pt x="652" y="296"/>
                  </a:lnTo>
                  <a:lnTo>
                    <a:pt x="667" y="284"/>
                  </a:lnTo>
                  <a:lnTo>
                    <a:pt x="675" y="276"/>
                  </a:lnTo>
                  <a:lnTo>
                    <a:pt x="684" y="267"/>
                  </a:lnTo>
                  <a:lnTo>
                    <a:pt x="694" y="261"/>
                  </a:lnTo>
                  <a:lnTo>
                    <a:pt x="703" y="254"/>
                  </a:lnTo>
                  <a:lnTo>
                    <a:pt x="713" y="248"/>
                  </a:lnTo>
                  <a:lnTo>
                    <a:pt x="724" y="243"/>
                  </a:lnTo>
                  <a:lnTo>
                    <a:pt x="735" y="239"/>
                  </a:lnTo>
                  <a:lnTo>
                    <a:pt x="747" y="234"/>
                  </a:lnTo>
                  <a:lnTo>
                    <a:pt x="758" y="232"/>
                  </a:lnTo>
                  <a:lnTo>
                    <a:pt x="771" y="228"/>
                  </a:lnTo>
                  <a:lnTo>
                    <a:pt x="784" y="226"/>
                  </a:lnTo>
                  <a:lnTo>
                    <a:pt x="796" y="225"/>
                  </a:lnTo>
                  <a:lnTo>
                    <a:pt x="810" y="224"/>
                  </a:lnTo>
                  <a:lnTo>
                    <a:pt x="824" y="222"/>
                  </a:lnTo>
                  <a:lnTo>
                    <a:pt x="838" y="222"/>
                  </a:lnTo>
                  <a:lnTo>
                    <a:pt x="853" y="224"/>
                  </a:lnTo>
                  <a:lnTo>
                    <a:pt x="870" y="224"/>
                  </a:lnTo>
                  <a:lnTo>
                    <a:pt x="890" y="221"/>
                  </a:lnTo>
                  <a:lnTo>
                    <a:pt x="913" y="217"/>
                  </a:lnTo>
                  <a:lnTo>
                    <a:pt x="938" y="211"/>
                  </a:lnTo>
                  <a:lnTo>
                    <a:pt x="965" y="204"/>
                  </a:lnTo>
                  <a:lnTo>
                    <a:pt x="991" y="196"/>
                  </a:lnTo>
                  <a:lnTo>
                    <a:pt x="1018" y="187"/>
                  </a:lnTo>
                  <a:lnTo>
                    <a:pt x="1044" y="176"/>
                  </a:lnTo>
                  <a:lnTo>
                    <a:pt x="1068" y="167"/>
                  </a:lnTo>
                  <a:lnTo>
                    <a:pt x="1091" y="157"/>
                  </a:lnTo>
                  <a:lnTo>
                    <a:pt x="1111" y="146"/>
                  </a:lnTo>
                  <a:lnTo>
                    <a:pt x="1127" y="136"/>
                  </a:lnTo>
                  <a:lnTo>
                    <a:pt x="1139" y="126"/>
                  </a:lnTo>
                  <a:lnTo>
                    <a:pt x="1146" y="118"/>
                  </a:lnTo>
                  <a:lnTo>
                    <a:pt x="1147" y="110"/>
                  </a:lnTo>
                  <a:lnTo>
                    <a:pt x="1141" y="103"/>
                  </a:lnTo>
                  <a:lnTo>
                    <a:pt x="1105" y="80"/>
                  </a:lnTo>
                  <a:lnTo>
                    <a:pt x="1073" y="61"/>
                  </a:lnTo>
                  <a:lnTo>
                    <a:pt x="1042" y="46"/>
                  </a:lnTo>
                  <a:lnTo>
                    <a:pt x="1015" y="37"/>
                  </a:lnTo>
                  <a:lnTo>
                    <a:pt x="995" y="34"/>
                  </a:lnTo>
                  <a:lnTo>
                    <a:pt x="978" y="35"/>
                  </a:lnTo>
                  <a:lnTo>
                    <a:pt x="970" y="43"/>
                  </a:lnTo>
                  <a:lnTo>
                    <a:pt x="969" y="57"/>
                  </a:lnTo>
                  <a:lnTo>
                    <a:pt x="972" y="73"/>
                  </a:lnTo>
                  <a:lnTo>
                    <a:pt x="972" y="88"/>
                  </a:lnTo>
                  <a:lnTo>
                    <a:pt x="968" y="100"/>
                  </a:lnTo>
                  <a:lnTo>
                    <a:pt x="960" y="110"/>
                  </a:lnTo>
                  <a:lnTo>
                    <a:pt x="947" y="118"/>
                  </a:lnTo>
                  <a:lnTo>
                    <a:pt x="929" y="123"/>
                  </a:lnTo>
                  <a:lnTo>
                    <a:pt x="904" y="126"/>
                  </a:lnTo>
                  <a:lnTo>
                    <a:pt x="871" y="126"/>
                  </a:lnTo>
                  <a:lnTo>
                    <a:pt x="852" y="125"/>
                  </a:lnTo>
                  <a:lnTo>
                    <a:pt x="827" y="122"/>
                  </a:lnTo>
                  <a:lnTo>
                    <a:pt x="802" y="120"/>
                  </a:lnTo>
                  <a:lnTo>
                    <a:pt x="773" y="116"/>
                  </a:lnTo>
                  <a:lnTo>
                    <a:pt x="743" y="112"/>
                  </a:lnTo>
                  <a:lnTo>
                    <a:pt x="711" y="107"/>
                  </a:lnTo>
                  <a:lnTo>
                    <a:pt x="679" y="102"/>
                  </a:lnTo>
                  <a:lnTo>
                    <a:pt x="646" y="96"/>
                  </a:lnTo>
                  <a:lnTo>
                    <a:pt x="614" y="90"/>
                  </a:lnTo>
                  <a:lnTo>
                    <a:pt x="582" y="84"/>
                  </a:lnTo>
                  <a:lnTo>
                    <a:pt x="552" y="77"/>
                  </a:lnTo>
                  <a:lnTo>
                    <a:pt x="523" y="70"/>
                  </a:lnTo>
                  <a:lnTo>
                    <a:pt x="497" y="63"/>
                  </a:lnTo>
                  <a:lnTo>
                    <a:pt x="472" y="57"/>
                  </a:lnTo>
                  <a:lnTo>
                    <a:pt x="453" y="50"/>
                  </a:lnTo>
                  <a:lnTo>
                    <a:pt x="435" y="43"/>
                  </a:lnTo>
                  <a:lnTo>
                    <a:pt x="405" y="30"/>
                  </a:lnTo>
                  <a:lnTo>
                    <a:pt x="375" y="19"/>
                  </a:lnTo>
                  <a:lnTo>
                    <a:pt x="347" y="9"/>
                  </a:lnTo>
                  <a:lnTo>
                    <a:pt x="321" y="4"/>
                  </a:lnTo>
                  <a:lnTo>
                    <a:pt x="299" y="0"/>
                  </a:lnTo>
                  <a:lnTo>
                    <a:pt x="283" y="2"/>
                  </a:lnTo>
                  <a:lnTo>
                    <a:pt x="274" y="8"/>
                  </a:lnTo>
                  <a:lnTo>
                    <a:pt x="273" y="20"/>
                  </a:lnTo>
                  <a:lnTo>
                    <a:pt x="273" y="34"/>
                  </a:lnTo>
                  <a:lnTo>
                    <a:pt x="266" y="46"/>
                  </a:lnTo>
                  <a:lnTo>
                    <a:pt x="253" y="60"/>
                  </a:lnTo>
                  <a:lnTo>
                    <a:pt x="235" y="72"/>
                  </a:lnTo>
                  <a:lnTo>
                    <a:pt x="213" y="84"/>
                  </a:lnTo>
                  <a:lnTo>
                    <a:pt x="186" y="97"/>
                  </a:lnTo>
                  <a:lnTo>
                    <a:pt x="156" y="108"/>
                  </a:lnTo>
                  <a:lnTo>
                    <a:pt x="124" y="121"/>
                  </a:lnTo>
                  <a:close/>
                </a:path>
              </a:pathLst>
            </a:custGeom>
            <a:solidFill>
              <a:srgbClr val="B5B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191"/>
            <p:cNvSpPr>
              <a:spLocks/>
            </p:cNvSpPr>
            <p:nvPr/>
          </p:nvSpPr>
          <p:spPr bwMode="auto">
            <a:xfrm>
              <a:off x="3690963" y="1295402"/>
              <a:ext cx="414338" cy="479425"/>
            </a:xfrm>
            <a:custGeom>
              <a:avLst/>
              <a:gdLst>
                <a:gd name="T0" fmla="*/ 15 w 521"/>
                <a:gd name="T1" fmla="*/ 4 h 604"/>
                <a:gd name="T2" fmla="*/ 4 w 521"/>
                <a:gd name="T3" fmla="*/ 38 h 604"/>
                <a:gd name="T4" fmla="*/ 0 w 521"/>
                <a:gd name="T5" fmla="*/ 93 h 604"/>
                <a:gd name="T6" fmla="*/ 19 w 521"/>
                <a:gd name="T7" fmla="*/ 160 h 604"/>
                <a:gd name="T8" fmla="*/ 42 w 521"/>
                <a:gd name="T9" fmla="*/ 197 h 604"/>
                <a:gd name="T10" fmla="*/ 34 w 521"/>
                <a:gd name="T11" fmla="*/ 222 h 604"/>
                <a:gd name="T12" fmla="*/ 31 w 521"/>
                <a:gd name="T13" fmla="*/ 268 h 604"/>
                <a:gd name="T14" fmla="*/ 43 w 521"/>
                <a:gd name="T15" fmla="*/ 326 h 604"/>
                <a:gd name="T16" fmla="*/ 82 w 521"/>
                <a:gd name="T17" fmla="*/ 385 h 604"/>
                <a:gd name="T18" fmla="*/ 117 w 521"/>
                <a:gd name="T19" fmla="*/ 419 h 604"/>
                <a:gd name="T20" fmla="*/ 151 w 521"/>
                <a:gd name="T21" fmla="*/ 443 h 604"/>
                <a:gd name="T22" fmla="*/ 182 w 521"/>
                <a:gd name="T23" fmla="*/ 472 h 604"/>
                <a:gd name="T24" fmla="*/ 198 w 521"/>
                <a:gd name="T25" fmla="*/ 500 h 604"/>
                <a:gd name="T26" fmla="*/ 211 w 521"/>
                <a:gd name="T27" fmla="*/ 515 h 604"/>
                <a:gd name="T28" fmla="*/ 237 w 521"/>
                <a:gd name="T29" fmla="*/ 509 h 604"/>
                <a:gd name="T30" fmla="*/ 259 w 521"/>
                <a:gd name="T31" fmla="*/ 500 h 604"/>
                <a:gd name="T32" fmla="*/ 278 w 521"/>
                <a:gd name="T33" fmla="*/ 489 h 604"/>
                <a:gd name="T34" fmla="*/ 290 w 521"/>
                <a:gd name="T35" fmla="*/ 483 h 604"/>
                <a:gd name="T36" fmla="*/ 298 w 521"/>
                <a:gd name="T37" fmla="*/ 478 h 604"/>
                <a:gd name="T38" fmla="*/ 309 w 521"/>
                <a:gd name="T39" fmla="*/ 475 h 604"/>
                <a:gd name="T40" fmla="*/ 321 w 521"/>
                <a:gd name="T41" fmla="*/ 494 h 604"/>
                <a:gd name="T42" fmla="*/ 335 w 521"/>
                <a:gd name="T43" fmla="*/ 528 h 604"/>
                <a:gd name="T44" fmla="*/ 350 w 521"/>
                <a:gd name="T45" fmla="*/ 567 h 604"/>
                <a:gd name="T46" fmla="*/ 359 w 521"/>
                <a:gd name="T47" fmla="*/ 597 h 604"/>
                <a:gd name="T48" fmla="*/ 369 w 521"/>
                <a:gd name="T49" fmla="*/ 604 h 604"/>
                <a:gd name="T50" fmla="*/ 409 w 521"/>
                <a:gd name="T51" fmla="*/ 579 h 604"/>
                <a:gd name="T52" fmla="*/ 465 w 521"/>
                <a:gd name="T53" fmla="*/ 536 h 604"/>
                <a:gd name="T54" fmla="*/ 510 w 521"/>
                <a:gd name="T55" fmla="*/ 479 h 604"/>
                <a:gd name="T56" fmla="*/ 520 w 521"/>
                <a:gd name="T57" fmla="*/ 446 h 604"/>
                <a:gd name="T58" fmla="*/ 509 w 521"/>
                <a:gd name="T59" fmla="*/ 422 h 604"/>
                <a:gd name="T60" fmla="*/ 495 w 521"/>
                <a:gd name="T61" fmla="*/ 389 h 604"/>
                <a:gd name="T62" fmla="*/ 485 w 521"/>
                <a:gd name="T63" fmla="*/ 360 h 604"/>
                <a:gd name="T64" fmla="*/ 478 w 521"/>
                <a:gd name="T65" fmla="*/ 354 h 604"/>
                <a:gd name="T66" fmla="*/ 456 w 521"/>
                <a:gd name="T67" fmla="*/ 367 h 604"/>
                <a:gd name="T68" fmla="*/ 430 w 521"/>
                <a:gd name="T69" fmla="*/ 385 h 604"/>
                <a:gd name="T70" fmla="*/ 410 w 521"/>
                <a:gd name="T71" fmla="*/ 383 h 604"/>
                <a:gd name="T72" fmla="*/ 409 w 521"/>
                <a:gd name="T73" fmla="*/ 348 h 604"/>
                <a:gd name="T74" fmla="*/ 401 w 521"/>
                <a:gd name="T75" fmla="*/ 294 h 604"/>
                <a:gd name="T76" fmla="*/ 382 w 521"/>
                <a:gd name="T77" fmla="*/ 236 h 604"/>
                <a:gd name="T78" fmla="*/ 357 w 521"/>
                <a:gd name="T79" fmla="*/ 185 h 604"/>
                <a:gd name="T80" fmla="*/ 322 w 521"/>
                <a:gd name="T81" fmla="*/ 151 h 604"/>
                <a:gd name="T82" fmla="*/ 279 w 521"/>
                <a:gd name="T83" fmla="*/ 116 h 604"/>
                <a:gd name="T84" fmla="*/ 229 w 521"/>
                <a:gd name="T85" fmla="*/ 83 h 604"/>
                <a:gd name="T86" fmla="*/ 184 w 521"/>
                <a:gd name="T87" fmla="*/ 56 h 604"/>
                <a:gd name="T88" fmla="*/ 145 w 521"/>
                <a:gd name="T89" fmla="*/ 41 h 604"/>
                <a:gd name="T90" fmla="*/ 97 w 521"/>
                <a:gd name="T91" fmla="*/ 26 h 604"/>
                <a:gd name="T92" fmla="*/ 52 w 521"/>
                <a:gd name="T93" fmla="*/ 11 h 604"/>
                <a:gd name="T94" fmla="*/ 22 w 521"/>
                <a:gd name="T9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1" h="604">
                  <a:moveTo>
                    <a:pt x="17" y="0"/>
                  </a:moveTo>
                  <a:lnTo>
                    <a:pt x="15" y="4"/>
                  </a:lnTo>
                  <a:lnTo>
                    <a:pt x="10" y="18"/>
                  </a:lnTo>
                  <a:lnTo>
                    <a:pt x="4" y="38"/>
                  </a:lnTo>
                  <a:lnTo>
                    <a:pt x="1" y="63"/>
                  </a:lnTo>
                  <a:lnTo>
                    <a:pt x="0" y="93"/>
                  </a:lnTo>
                  <a:lnTo>
                    <a:pt x="5" y="127"/>
                  </a:lnTo>
                  <a:lnTo>
                    <a:pt x="19" y="160"/>
                  </a:lnTo>
                  <a:lnTo>
                    <a:pt x="43" y="193"/>
                  </a:lnTo>
                  <a:lnTo>
                    <a:pt x="42" y="197"/>
                  </a:lnTo>
                  <a:lnTo>
                    <a:pt x="38" y="207"/>
                  </a:lnTo>
                  <a:lnTo>
                    <a:pt x="34" y="222"/>
                  </a:lnTo>
                  <a:lnTo>
                    <a:pt x="31" y="243"/>
                  </a:lnTo>
                  <a:lnTo>
                    <a:pt x="31" y="268"/>
                  </a:lnTo>
                  <a:lnTo>
                    <a:pt x="34" y="296"/>
                  </a:lnTo>
                  <a:lnTo>
                    <a:pt x="43" y="326"/>
                  </a:lnTo>
                  <a:lnTo>
                    <a:pt x="61" y="357"/>
                  </a:lnTo>
                  <a:lnTo>
                    <a:pt x="82" y="385"/>
                  </a:lnTo>
                  <a:lnTo>
                    <a:pt x="100" y="404"/>
                  </a:lnTo>
                  <a:lnTo>
                    <a:pt x="117" y="419"/>
                  </a:lnTo>
                  <a:lnTo>
                    <a:pt x="135" y="432"/>
                  </a:lnTo>
                  <a:lnTo>
                    <a:pt x="151" y="443"/>
                  </a:lnTo>
                  <a:lnTo>
                    <a:pt x="167" y="456"/>
                  </a:lnTo>
                  <a:lnTo>
                    <a:pt x="182" y="472"/>
                  </a:lnTo>
                  <a:lnTo>
                    <a:pt x="198" y="495"/>
                  </a:lnTo>
                  <a:lnTo>
                    <a:pt x="198" y="500"/>
                  </a:lnTo>
                  <a:lnTo>
                    <a:pt x="201" y="508"/>
                  </a:lnTo>
                  <a:lnTo>
                    <a:pt x="211" y="515"/>
                  </a:lnTo>
                  <a:lnTo>
                    <a:pt x="227" y="514"/>
                  </a:lnTo>
                  <a:lnTo>
                    <a:pt x="237" y="509"/>
                  </a:lnTo>
                  <a:lnTo>
                    <a:pt x="249" y="504"/>
                  </a:lnTo>
                  <a:lnTo>
                    <a:pt x="259" y="500"/>
                  </a:lnTo>
                  <a:lnTo>
                    <a:pt x="269" y="494"/>
                  </a:lnTo>
                  <a:lnTo>
                    <a:pt x="278" y="489"/>
                  </a:lnTo>
                  <a:lnTo>
                    <a:pt x="284" y="486"/>
                  </a:lnTo>
                  <a:lnTo>
                    <a:pt x="290" y="483"/>
                  </a:lnTo>
                  <a:lnTo>
                    <a:pt x="294" y="481"/>
                  </a:lnTo>
                  <a:lnTo>
                    <a:pt x="298" y="478"/>
                  </a:lnTo>
                  <a:lnTo>
                    <a:pt x="303" y="473"/>
                  </a:lnTo>
                  <a:lnTo>
                    <a:pt x="309" y="475"/>
                  </a:lnTo>
                  <a:lnTo>
                    <a:pt x="317" y="484"/>
                  </a:lnTo>
                  <a:lnTo>
                    <a:pt x="321" y="494"/>
                  </a:lnTo>
                  <a:lnTo>
                    <a:pt x="328" y="510"/>
                  </a:lnTo>
                  <a:lnTo>
                    <a:pt x="335" y="528"/>
                  </a:lnTo>
                  <a:lnTo>
                    <a:pt x="343" y="547"/>
                  </a:lnTo>
                  <a:lnTo>
                    <a:pt x="350" y="567"/>
                  </a:lnTo>
                  <a:lnTo>
                    <a:pt x="356" y="583"/>
                  </a:lnTo>
                  <a:lnTo>
                    <a:pt x="359" y="597"/>
                  </a:lnTo>
                  <a:lnTo>
                    <a:pt x="362" y="604"/>
                  </a:lnTo>
                  <a:lnTo>
                    <a:pt x="369" y="604"/>
                  </a:lnTo>
                  <a:lnTo>
                    <a:pt x="386" y="594"/>
                  </a:lnTo>
                  <a:lnTo>
                    <a:pt x="409" y="579"/>
                  </a:lnTo>
                  <a:lnTo>
                    <a:pt x="437" y="560"/>
                  </a:lnTo>
                  <a:lnTo>
                    <a:pt x="465" y="536"/>
                  </a:lnTo>
                  <a:lnTo>
                    <a:pt x="491" y="508"/>
                  </a:lnTo>
                  <a:lnTo>
                    <a:pt x="510" y="479"/>
                  </a:lnTo>
                  <a:lnTo>
                    <a:pt x="521" y="449"/>
                  </a:lnTo>
                  <a:lnTo>
                    <a:pt x="520" y="446"/>
                  </a:lnTo>
                  <a:lnTo>
                    <a:pt x="515" y="435"/>
                  </a:lnTo>
                  <a:lnTo>
                    <a:pt x="509" y="422"/>
                  </a:lnTo>
                  <a:lnTo>
                    <a:pt x="502" y="405"/>
                  </a:lnTo>
                  <a:lnTo>
                    <a:pt x="495" y="389"/>
                  </a:lnTo>
                  <a:lnTo>
                    <a:pt x="490" y="373"/>
                  </a:lnTo>
                  <a:lnTo>
                    <a:pt x="485" y="360"/>
                  </a:lnTo>
                  <a:lnTo>
                    <a:pt x="483" y="354"/>
                  </a:lnTo>
                  <a:lnTo>
                    <a:pt x="478" y="354"/>
                  </a:lnTo>
                  <a:lnTo>
                    <a:pt x="469" y="359"/>
                  </a:lnTo>
                  <a:lnTo>
                    <a:pt x="456" y="367"/>
                  </a:lnTo>
                  <a:lnTo>
                    <a:pt x="442" y="377"/>
                  </a:lnTo>
                  <a:lnTo>
                    <a:pt x="430" y="385"/>
                  </a:lnTo>
                  <a:lnTo>
                    <a:pt x="418" y="388"/>
                  </a:lnTo>
                  <a:lnTo>
                    <a:pt x="410" y="383"/>
                  </a:lnTo>
                  <a:lnTo>
                    <a:pt x="409" y="370"/>
                  </a:lnTo>
                  <a:lnTo>
                    <a:pt x="409" y="348"/>
                  </a:lnTo>
                  <a:lnTo>
                    <a:pt x="407" y="322"/>
                  </a:lnTo>
                  <a:lnTo>
                    <a:pt x="401" y="294"/>
                  </a:lnTo>
                  <a:lnTo>
                    <a:pt x="393" y="265"/>
                  </a:lnTo>
                  <a:lnTo>
                    <a:pt x="382" y="236"/>
                  </a:lnTo>
                  <a:lnTo>
                    <a:pt x="371" y="208"/>
                  </a:lnTo>
                  <a:lnTo>
                    <a:pt x="357" y="185"/>
                  </a:lnTo>
                  <a:lnTo>
                    <a:pt x="341" y="167"/>
                  </a:lnTo>
                  <a:lnTo>
                    <a:pt x="322" y="151"/>
                  </a:lnTo>
                  <a:lnTo>
                    <a:pt x="302" y="133"/>
                  </a:lnTo>
                  <a:lnTo>
                    <a:pt x="279" y="116"/>
                  </a:lnTo>
                  <a:lnTo>
                    <a:pt x="254" y="99"/>
                  </a:lnTo>
                  <a:lnTo>
                    <a:pt x="229" y="83"/>
                  </a:lnTo>
                  <a:lnTo>
                    <a:pt x="206" y="68"/>
                  </a:lnTo>
                  <a:lnTo>
                    <a:pt x="184" y="56"/>
                  </a:lnTo>
                  <a:lnTo>
                    <a:pt x="165" y="48"/>
                  </a:lnTo>
                  <a:lnTo>
                    <a:pt x="145" y="41"/>
                  </a:lnTo>
                  <a:lnTo>
                    <a:pt x="122" y="34"/>
                  </a:lnTo>
                  <a:lnTo>
                    <a:pt x="97" y="26"/>
                  </a:lnTo>
                  <a:lnTo>
                    <a:pt x="73" y="18"/>
                  </a:lnTo>
                  <a:lnTo>
                    <a:pt x="52" y="11"/>
                  </a:lnTo>
                  <a:lnTo>
                    <a:pt x="33" y="6"/>
                  </a:lnTo>
                  <a:lnTo>
                    <a:pt x="22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3A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192"/>
            <p:cNvSpPr>
              <a:spLocks/>
            </p:cNvSpPr>
            <p:nvPr/>
          </p:nvSpPr>
          <p:spPr bwMode="auto">
            <a:xfrm>
              <a:off x="3446488" y="2432052"/>
              <a:ext cx="387350" cy="184150"/>
            </a:xfrm>
            <a:custGeom>
              <a:avLst/>
              <a:gdLst>
                <a:gd name="T0" fmla="*/ 454 w 488"/>
                <a:gd name="T1" fmla="*/ 52 h 232"/>
                <a:gd name="T2" fmla="*/ 443 w 488"/>
                <a:gd name="T3" fmla="*/ 47 h 232"/>
                <a:gd name="T4" fmla="*/ 420 w 488"/>
                <a:gd name="T5" fmla="*/ 42 h 232"/>
                <a:gd name="T6" fmla="*/ 386 w 488"/>
                <a:gd name="T7" fmla="*/ 37 h 232"/>
                <a:gd name="T8" fmla="*/ 345 w 488"/>
                <a:gd name="T9" fmla="*/ 36 h 232"/>
                <a:gd name="T10" fmla="*/ 310 w 488"/>
                <a:gd name="T11" fmla="*/ 35 h 232"/>
                <a:gd name="T12" fmla="*/ 279 w 488"/>
                <a:gd name="T13" fmla="*/ 31 h 232"/>
                <a:gd name="T14" fmla="*/ 251 w 488"/>
                <a:gd name="T15" fmla="*/ 22 h 232"/>
                <a:gd name="T16" fmla="*/ 227 w 488"/>
                <a:gd name="T17" fmla="*/ 8 h 232"/>
                <a:gd name="T18" fmla="*/ 206 w 488"/>
                <a:gd name="T19" fmla="*/ 1 h 232"/>
                <a:gd name="T20" fmla="*/ 188 w 488"/>
                <a:gd name="T21" fmla="*/ 0 h 232"/>
                <a:gd name="T22" fmla="*/ 170 w 488"/>
                <a:gd name="T23" fmla="*/ 4 h 232"/>
                <a:gd name="T24" fmla="*/ 153 w 488"/>
                <a:gd name="T25" fmla="*/ 8 h 232"/>
                <a:gd name="T26" fmla="*/ 129 w 488"/>
                <a:gd name="T27" fmla="*/ 14 h 232"/>
                <a:gd name="T28" fmla="*/ 102 w 488"/>
                <a:gd name="T29" fmla="*/ 19 h 232"/>
                <a:gd name="T30" fmla="*/ 79 w 488"/>
                <a:gd name="T31" fmla="*/ 23 h 232"/>
                <a:gd name="T32" fmla="*/ 63 w 488"/>
                <a:gd name="T33" fmla="*/ 30 h 232"/>
                <a:gd name="T34" fmla="*/ 44 w 488"/>
                <a:gd name="T35" fmla="*/ 48 h 232"/>
                <a:gd name="T36" fmla="*/ 24 w 488"/>
                <a:gd name="T37" fmla="*/ 74 h 232"/>
                <a:gd name="T38" fmla="*/ 8 w 488"/>
                <a:gd name="T39" fmla="*/ 96 h 232"/>
                <a:gd name="T40" fmla="*/ 0 w 488"/>
                <a:gd name="T41" fmla="*/ 111 h 232"/>
                <a:gd name="T42" fmla="*/ 9 w 488"/>
                <a:gd name="T43" fmla="*/ 120 h 232"/>
                <a:gd name="T44" fmla="*/ 30 w 488"/>
                <a:gd name="T45" fmla="*/ 129 h 232"/>
                <a:gd name="T46" fmla="*/ 37 w 488"/>
                <a:gd name="T47" fmla="*/ 144 h 232"/>
                <a:gd name="T48" fmla="*/ 41 w 488"/>
                <a:gd name="T49" fmla="*/ 160 h 232"/>
                <a:gd name="T50" fmla="*/ 52 w 488"/>
                <a:gd name="T51" fmla="*/ 172 h 232"/>
                <a:gd name="T52" fmla="*/ 71 w 488"/>
                <a:gd name="T53" fmla="*/ 174 h 232"/>
                <a:gd name="T54" fmla="*/ 90 w 488"/>
                <a:gd name="T55" fmla="*/ 174 h 232"/>
                <a:gd name="T56" fmla="*/ 104 w 488"/>
                <a:gd name="T57" fmla="*/ 176 h 232"/>
                <a:gd name="T58" fmla="*/ 112 w 488"/>
                <a:gd name="T59" fmla="*/ 182 h 232"/>
                <a:gd name="T60" fmla="*/ 115 w 488"/>
                <a:gd name="T61" fmla="*/ 193 h 232"/>
                <a:gd name="T62" fmla="*/ 123 w 488"/>
                <a:gd name="T63" fmla="*/ 209 h 232"/>
                <a:gd name="T64" fmla="*/ 138 w 488"/>
                <a:gd name="T65" fmla="*/ 222 h 232"/>
                <a:gd name="T66" fmla="*/ 158 w 488"/>
                <a:gd name="T67" fmla="*/ 231 h 232"/>
                <a:gd name="T68" fmla="*/ 180 w 488"/>
                <a:gd name="T69" fmla="*/ 231 h 232"/>
                <a:gd name="T70" fmla="*/ 200 w 488"/>
                <a:gd name="T71" fmla="*/ 225 h 232"/>
                <a:gd name="T72" fmla="*/ 221 w 488"/>
                <a:gd name="T73" fmla="*/ 219 h 232"/>
                <a:gd name="T74" fmla="*/ 241 w 488"/>
                <a:gd name="T75" fmla="*/ 213 h 232"/>
                <a:gd name="T76" fmla="*/ 262 w 488"/>
                <a:gd name="T77" fmla="*/ 210 h 232"/>
                <a:gd name="T78" fmla="*/ 285 w 488"/>
                <a:gd name="T79" fmla="*/ 202 h 232"/>
                <a:gd name="T80" fmla="*/ 308 w 488"/>
                <a:gd name="T81" fmla="*/ 190 h 232"/>
                <a:gd name="T82" fmla="*/ 331 w 488"/>
                <a:gd name="T83" fmla="*/ 176 h 232"/>
                <a:gd name="T84" fmla="*/ 351 w 488"/>
                <a:gd name="T85" fmla="*/ 163 h 232"/>
                <a:gd name="T86" fmla="*/ 370 w 488"/>
                <a:gd name="T87" fmla="*/ 152 h 232"/>
                <a:gd name="T88" fmla="*/ 388 w 488"/>
                <a:gd name="T89" fmla="*/ 143 h 232"/>
                <a:gd name="T90" fmla="*/ 407 w 488"/>
                <a:gd name="T91" fmla="*/ 138 h 232"/>
                <a:gd name="T92" fmla="*/ 424 w 488"/>
                <a:gd name="T93" fmla="*/ 137 h 232"/>
                <a:gd name="T94" fmla="*/ 445 w 488"/>
                <a:gd name="T95" fmla="*/ 140 h 232"/>
                <a:gd name="T96" fmla="*/ 464 w 488"/>
                <a:gd name="T97" fmla="*/ 142 h 232"/>
                <a:gd name="T98" fmla="*/ 481 w 488"/>
                <a:gd name="T99" fmla="*/ 145 h 232"/>
                <a:gd name="T100" fmla="*/ 488 w 488"/>
                <a:gd name="T101" fmla="*/ 145 h 232"/>
                <a:gd name="T102" fmla="*/ 486 w 488"/>
                <a:gd name="T103" fmla="*/ 126 h 232"/>
                <a:gd name="T104" fmla="*/ 477 w 488"/>
                <a:gd name="T105" fmla="*/ 93 h 232"/>
                <a:gd name="T106" fmla="*/ 463 w 488"/>
                <a:gd name="T107" fmla="*/ 6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88" h="232">
                  <a:moveTo>
                    <a:pt x="455" y="53"/>
                  </a:moveTo>
                  <a:lnTo>
                    <a:pt x="454" y="52"/>
                  </a:lnTo>
                  <a:lnTo>
                    <a:pt x="449" y="51"/>
                  </a:lnTo>
                  <a:lnTo>
                    <a:pt x="443" y="47"/>
                  </a:lnTo>
                  <a:lnTo>
                    <a:pt x="432" y="44"/>
                  </a:lnTo>
                  <a:lnTo>
                    <a:pt x="420" y="42"/>
                  </a:lnTo>
                  <a:lnTo>
                    <a:pt x="403" y="38"/>
                  </a:lnTo>
                  <a:lnTo>
                    <a:pt x="386" y="37"/>
                  </a:lnTo>
                  <a:lnTo>
                    <a:pt x="365" y="36"/>
                  </a:lnTo>
                  <a:lnTo>
                    <a:pt x="345" y="36"/>
                  </a:lnTo>
                  <a:lnTo>
                    <a:pt x="326" y="36"/>
                  </a:lnTo>
                  <a:lnTo>
                    <a:pt x="310" y="35"/>
                  </a:lnTo>
                  <a:lnTo>
                    <a:pt x="294" y="34"/>
                  </a:lnTo>
                  <a:lnTo>
                    <a:pt x="279" y="31"/>
                  </a:lnTo>
                  <a:lnTo>
                    <a:pt x="265" y="27"/>
                  </a:lnTo>
                  <a:lnTo>
                    <a:pt x="251" y="22"/>
                  </a:lnTo>
                  <a:lnTo>
                    <a:pt x="239" y="15"/>
                  </a:lnTo>
                  <a:lnTo>
                    <a:pt x="227" y="8"/>
                  </a:lnTo>
                  <a:lnTo>
                    <a:pt x="215" y="5"/>
                  </a:lnTo>
                  <a:lnTo>
                    <a:pt x="206" y="1"/>
                  </a:lnTo>
                  <a:lnTo>
                    <a:pt x="197" y="0"/>
                  </a:lnTo>
                  <a:lnTo>
                    <a:pt x="188" y="0"/>
                  </a:lnTo>
                  <a:lnTo>
                    <a:pt x="180" y="1"/>
                  </a:lnTo>
                  <a:lnTo>
                    <a:pt x="170" y="4"/>
                  </a:lnTo>
                  <a:lnTo>
                    <a:pt x="162" y="6"/>
                  </a:lnTo>
                  <a:lnTo>
                    <a:pt x="153" y="8"/>
                  </a:lnTo>
                  <a:lnTo>
                    <a:pt x="142" y="12"/>
                  </a:lnTo>
                  <a:lnTo>
                    <a:pt x="129" y="14"/>
                  </a:lnTo>
                  <a:lnTo>
                    <a:pt x="116" y="16"/>
                  </a:lnTo>
                  <a:lnTo>
                    <a:pt x="102" y="19"/>
                  </a:lnTo>
                  <a:lnTo>
                    <a:pt x="91" y="21"/>
                  </a:lnTo>
                  <a:lnTo>
                    <a:pt x="79" y="23"/>
                  </a:lnTo>
                  <a:lnTo>
                    <a:pt x="71" y="25"/>
                  </a:lnTo>
                  <a:lnTo>
                    <a:pt x="63" y="30"/>
                  </a:lnTo>
                  <a:lnTo>
                    <a:pt x="53" y="38"/>
                  </a:lnTo>
                  <a:lnTo>
                    <a:pt x="44" y="48"/>
                  </a:lnTo>
                  <a:lnTo>
                    <a:pt x="33" y="61"/>
                  </a:lnTo>
                  <a:lnTo>
                    <a:pt x="24" y="74"/>
                  </a:lnTo>
                  <a:lnTo>
                    <a:pt x="15" y="85"/>
                  </a:lnTo>
                  <a:lnTo>
                    <a:pt x="8" y="96"/>
                  </a:lnTo>
                  <a:lnTo>
                    <a:pt x="3" y="103"/>
                  </a:lnTo>
                  <a:lnTo>
                    <a:pt x="0" y="111"/>
                  </a:lnTo>
                  <a:lnTo>
                    <a:pt x="1" y="115"/>
                  </a:lnTo>
                  <a:lnTo>
                    <a:pt x="9" y="120"/>
                  </a:lnTo>
                  <a:lnTo>
                    <a:pt x="23" y="125"/>
                  </a:lnTo>
                  <a:lnTo>
                    <a:pt x="30" y="129"/>
                  </a:lnTo>
                  <a:lnTo>
                    <a:pt x="34" y="136"/>
                  </a:lnTo>
                  <a:lnTo>
                    <a:pt x="37" y="144"/>
                  </a:lnTo>
                  <a:lnTo>
                    <a:pt x="39" y="152"/>
                  </a:lnTo>
                  <a:lnTo>
                    <a:pt x="41" y="160"/>
                  </a:lnTo>
                  <a:lnTo>
                    <a:pt x="46" y="167"/>
                  </a:lnTo>
                  <a:lnTo>
                    <a:pt x="52" y="172"/>
                  </a:lnTo>
                  <a:lnTo>
                    <a:pt x="61" y="174"/>
                  </a:lnTo>
                  <a:lnTo>
                    <a:pt x="71" y="174"/>
                  </a:lnTo>
                  <a:lnTo>
                    <a:pt x="82" y="174"/>
                  </a:lnTo>
                  <a:lnTo>
                    <a:pt x="90" y="174"/>
                  </a:lnTo>
                  <a:lnTo>
                    <a:pt x="98" y="175"/>
                  </a:lnTo>
                  <a:lnTo>
                    <a:pt x="104" y="176"/>
                  </a:lnTo>
                  <a:lnTo>
                    <a:pt x="108" y="179"/>
                  </a:lnTo>
                  <a:lnTo>
                    <a:pt x="112" y="182"/>
                  </a:lnTo>
                  <a:lnTo>
                    <a:pt x="113" y="187"/>
                  </a:lnTo>
                  <a:lnTo>
                    <a:pt x="115" y="193"/>
                  </a:lnTo>
                  <a:lnTo>
                    <a:pt x="119" y="201"/>
                  </a:lnTo>
                  <a:lnTo>
                    <a:pt x="123" y="209"/>
                  </a:lnTo>
                  <a:lnTo>
                    <a:pt x="130" y="216"/>
                  </a:lnTo>
                  <a:lnTo>
                    <a:pt x="138" y="222"/>
                  </a:lnTo>
                  <a:lnTo>
                    <a:pt x="147" y="228"/>
                  </a:lnTo>
                  <a:lnTo>
                    <a:pt x="158" y="231"/>
                  </a:lnTo>
                  <a:lnTo>
                    <a:pt x="168" y="232"/>
                  </a:lnTo>
                  <a:lnTo>
                    <a:pt x="180" y="231"/>
                  </a:lnTo>
                  <a:lnTo>
                    <a:pt x="190" y="228"/>
                  </a:lnTo>
                  <a:lnTo>
                    <a:pt x="200" y="225"/>
                  </a:lnTo>
                  <a:lnTo>
                    <a:pt x="211" y="221"/>
                  </a:lnTo>
                  <a:lnTo>
                    <a:pt x="221" y="219"/>
                  </a:lnTo>
                  <a:lnTo>
                    <a:pt x="230" y="216"/>
                  </a:lnTo>
                  <a:lnTo>
                    <a:pt x="241" y="213"/>
                  </a:lnTo>
                  <a:lnTo>
                    <a:pt x="251" y="212"/>
                  </a:lnTo>
                  <a:lnTo>
                    <a:pt x="262" y="210"/>
                  </a:lnTo>
                  <a:lnTo>
                    <a:pt x="273" y="206"/>
                  </a:lnTo>
                  <a:lnTo>
                    <a:pt x="285" y="202"/>
                  </a:lnTo>
                  <a:lnTo>
                    <a:pt x="296" y="196"/>
                  </a:lnTo>
                  <a:lnTo>
                    <a:pt x="308" y="190"/>
                  </a:lnTo>
                  <a:lnTo>
                    <a:pt x="319" y="183"/>
                  </a:lnTo>
                  <a:lnTo>
                    <a:pt x="331" y="176"/>
                  </a:lnTo>
                  <a:lnTo>
                    <a:pt x="341" y="169"/>
                  </a:lnTo>
                  <a:lnTo>
                    <a:pt x="351" y="163"/>
                  </a:lnTo>
                  <a:lnTo>
                    <a:pt x="361" y="157"/>
                  </a:lnTo>
                  <a:lnTo>
                    <a:pt x="370" y="152"/>
                  </a:lnTo>
                  <a:lnTo>
                    <a:pt x="380" y="146"/>
                  </a:lnTo>
                  <a:lnTo>
                    <a:pt x="388" y="143"/>
                  </a:lnTo>
                  <a:lnTo>
                    <a:pt x="398" y="140"/>
                  </a:lnTo>
                  <a:lnTo>
                    <a:pt x="407" y="138"/>
                  </a:lnTo>
                  <a:lnTo>
                    <a:pt x="415" y="137"/>
                  </a:lnTo>
                  <a:lnTo>
                    <a:pt x="424" y="137"/>
                  </a:lnTo>
                  <a:lnTo>
                    <a:pt x="435" y="138"/>
                  </a:lnTo>
                  <a:lnTo>
                    <a:pt x="445" y="140"/>
                  </a:lnTo>
                  <a:lnTo>
                    <a:pt x="455" y="141"/>
                  </a:lnTo>
                  <a:lnTo>
                    <a:pt x="464" y="142"/>
                  </a:lnTo>
                  <a:lnTo>
                    <a:pt x="473" y="143"/>
                  </a:lnTo>
                  <a:lnTo>
                    <a:pt x="481" y="145"/>
                  </a:lnTo>
                  <a:lnTo>
                    <a:pt x="485" y="148"/>
                  </a:lnTo>
                  <a:lnTo>
                    <a:pt x="488" y="145"/>
                  </a:lnTo>
                  <a:lnTo>
                    <a:pt x="488" y="138"/>
                  </a:lnTo>
                  <a:lnTo>
                    <a:pt x="486" y="126"/>
                  </a:lnTo>
                  <a:lnTo>
                    <a:pt x="483" y="111"/>
                  </a:lnTo>
                  <a:lnTo>
                    <a:pt x="477" y="93"/>
                  </a:lnTo>
                  <a:lnTo>
                    <a:pt x="470" y="77"/>
                  </a:lnTo>
                  <a:lnTo>
                    <a:pt x="463" y="63"/>
                  </a:lnTo>
                  <a:lnTo>
                    <a:pt x="455" y="53"/>
                  </a:lnTo>
                  <a:close/>
                </a:path>
              </a:pathLst>
            </a:custGeom>
            <a:solidFill>
              <a:srgbClr val="D3A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193"/>
            <p:cNvSpPr>
              <a:spLocks/>
            </p:cNvSpPr>
            <p:nvPr/>
          </p:nvSpPr>
          <p:spPr bwMode="auto">
            <a:xfrm>
              <a:off x="3176613" y="2374902"/>
              <a:ext cx="296863" cy="131763"/>
            </a:xfrm>
            <a:custGeom>
              <a:avLst/>
              <a:gdLst>
                <a:gd name="T0" fmla="*/ 335 w 372"/>
                <a:gd name="T1" fmla="*/ 114 h 164"/>
                <a:gd name="T2" fmla="*/ 325 w 372"/>
                <a:gd name="T3" fmla="*/ 114 h 164"/>
                <a:gd name="T4" fmla="*/ 308 w 372"/>
                <a:gd name="T5" fmla="*/ 117 h 164"/>
                <a:gd name="T6" fmla="*/ 285 w 372"/>
                <a:gd name="T7" fmla="*/ 126 h 164"/>
                <a:gd name="T8" fmla="*/ 259 w 372"/>
                <a:gd name="T9" fmla="*/ 141 h 164"/>
                <a:gd name="T10" fmla="*/ 234 w 372"/>
                <a:gd name="T11" fmla="*/ 155 h 164"/>
                <a:gd name="T12" fmla="*/ 207 w 372"/>
                <a:gd name="T13" fmla="*/ 163 h 164"/>
                <a:gd name="T14" fmla="*/ 175 w 372"/>
                <a:gd name="T15" fmla="*/ 163 h 164"/>
                <a:gd name="T16" fmla="*/ 138 w 372"/>
                <a:gd name="T17" fmla="*/ 158 h 164"/>
                <a:gd name="T18" fmla="*/ 108 w 372"/>
                <a:gd name="T19" fmla="*/ 152 h 164"/>
                <a:gd name="T20" fmla="*/ 86 w 372"/>
                <a:gd name="T21" fmla="*/ 147 h 164"/>
                <a:gd name="T22" fmla="*/ 69 w 372"/>
                <a:gd name="T23" fmla="*/ 147 h 164"/>
                <a:gd name="T24" fmla="*/ 52 w 372"/>
                <a:gd name="T25" fmla="*/ 151 h 164"/>
                <a:gd name="T26" fmla="*/ 55 w 372"/>
                <a:gd name="T27" fmla="*/ 143 h 164"/>
                <a:gd name="T28" fmla="*/ 90 w 372"/>
                <a:gd name="T29" fmla="*/ 119 h 164"/>
                <a:gd name="T30" fmla="*/ 92 w 372"/>
                <a:gd name="T31" fmla="*/ 101 h 164"/>
                <a:gd name="T32" fmla="*/ 72 w 372"/>
                <a:gd name="T33" fmla="*/ 78 h 164"/>
                <a:gd name="T34" fmla="*/ 62 w 372"/>
                <a:gd name="T35" fmla="*/ 66 h 164"/>
                <a:gd name="T36" fmla="*/ 53 w 372"/>
                <a:gd name="T37" fmla="*/ 56 h 164"/>
                <a:gd name="T38" fmla="*/ 42 w 372"/>
                <a:gd name="T39" fmla="*/ 46 h 164"/>
                <a:gd name="T40" fmla="*/ 27 w 372"/>
                <a:gd name="T41" fmla="*/ 32 h 164"/>
                <a:gd name="T42" fmla="*/ 11 w 372"/>
                <a:gd name="T43" fmla="*/ 23 h 164"/>
                <a:gd name="T44" fmla="*/ 1 w 372"/>
                <a:gd name="T45" fmla="*/ 15 h 164"/>
                <a:gd name="T46" fmla="*/ 2 w 372"/>
                <a:gd name="T47" fmla="*/ 10 h 164"/>
                <a:gd name="T48" fmla="*/ 20 w 372"/>
                <a:gd name="T49" fmla="*/ 5 h 164"/>
                <a:gd name="T50" fmla="*/ 37 w 372"/>
                <a:gd name="T51" fmla="*/ 5 h 164"/>
                <a:gd name="T52" fmla="*/ 52 w 372"/>
                <a:gd name="T53" fmla="*/ 8 h 164"/>
                <a:gd name="T54" fmla="*/ 63 w 372"/>
                <a:gd name="T55" fmla="*/ 7 h 164"/>
                <a:gd name="T56" fmla="*/ 72 w 372"/>
                <a:gd name="T57" fmla="*/ 1 h 164"/>
                <a:gd name="T58" fmla="*/ 83 w 372"/>
                <a:gd name="T59" fmla="*/ 0 h 164"/>
                <a:gd name="T60" fmla="*/ 95 w 372"/>
                <a:gd name="T61" fmla="*/ 3 h 164"/>
                <a:gd name="T62" fmla="*/ 108 w 372"/>
                <a:gd name="T63" fmla="*/ 10 h 164"/>
                <a:gd name="T64" fmla="*/ 124 w 372"/>
                <a:gd name="T65" fmla="*/ 20 h 164"/>
                <a:gd name="T66" fmla="*/ 157 w 372"/>
                <a:gd name="T67" fmla="*/ 34 h 164"/>
                <a:gd name="T68" fmla="*/ 198 w 372"/>
                <a:gd name="T69" fmla="*/ 50 h 164"/>
                <a:gd name="T70" fmla="*/ 235 w 372"/>
                <a:gd name="T71" fmla="*/ 63 h 164"/>
                <a:gd name="T72" fmla="*/ 260 w 372"/>
                <a:gd name="T73" fmla="*/ 69 h 164"/>
                <a:gd name="T74" fmla="*/ 286 w 372"/>
                <a:gd name="T75" fmla="*/ 70 h 164"/>
                <a:gd name="T76" fmla="*/ 311 w 372"/>
                <a:gd name="T77" fmla="*/ 68 h 164"/>
                <a:gd name="T78" fmla="*/ 331 w 372"/>
                <a:gd name="T79" fmla="*/ 65 h 164"/>
                <a:gd name="T80" fmla="*/ 347 w 372"/>
                <a:gd name="T81" fmla="*/ 65 h 164"/>
                <a:gd name="T82" fmla="*/ 364 w 372"/>
                <a:gd name="T83" fmla="*/ 76 h 164"/>
                <a:gd name="T84" fmla="*/ 372 w 372"/>
                <a:gd name="T85" fmla="*/ 92 h 164"/>
                <a:gd name="T86" fmla="*/ 357 w 372"/>
                <a:gd name="T87" fmla="*/ 10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2" h="164">
                  <a:moveTo>
                    <a:pt x="336" y="114"/>
                  </a:moveTo>
                  <a:lnTo>
                    <a:pt x="335" y="114"/>
                  </a:lnTo>
                  <a:lnTo>
                    <a:pt x="331" y="114"/>
                  </a:lnTo>
                  <a:lnTo>
                    <a:pt x="325" y="114"/>
                  </a:lnTo>
                  <a:lnTo>
                    <a:pt x="317" y="115"/>
                  </a:lnTo>
                  <a:lnTo>
                    <a:pt x="308" y="117"/>
                  </a:lnTo>
                  <a:lnTo>
                    <a:pt x="296" y="121"/>
                  </a:lnTo>
                  <a:lnTo>
                    <a:pt x="285" y="126"/>
                  </a:lnTo>
                  <a:lnTo>
                    <a:pt x="272" y="133"/>
                  </a:lnTo>
                  <a:lnTo>
                    <a:pt x="259" y="141"/>
                  </a:lnTo>
                  <a:lnTo>
                    <a:pt x="246" y="148"/>
                  </a:lnTo>
                  <a:lnTo>
                    <a:pt x="234" y="155"/>
                  </a:lnTo>
                  <a:lnTo>
                    <a:pt x="221" y="160"/>
                  </a:lnTo>
                  <a:lnTo>
                    <a:pt x="207" y="163"/>
                  </a:lnTo>
                  <a:lnTo>
                    <a:pt x="192" y="164"/>
                  </a:lnTo>
                  <a:lnTo>
                    <a:pt x="175" y="163"/>
                  </a:lnTo>
                  <a:lnTo>
                    <a:pt x="157" y="161"/>
                  </a:lnTo>
                  <a:lnTo>
                    <a:pt x="138" y="158"/>
                  </a:lnTo>
                  <a:lnTo>
                    <a:pt x="122" y="154"/>
                  </a:lnTo>
                  <a:lnTo>
                    <a:pt x="108" y="152"/>
                  </a:lnTo>
                  <a:lnTo>
                    <a:pt x="97" y="149"/>
                  </a:lnTo>
                  <a:lnTo>
                    <a:pt x="86" y="147"/>
                  </a:lnTo>
                  <a:lnTo>
                    <a:pt x="77" y="147"/>
                  </a:lnTo>
                  <a:lnTo>
                    <a:pt x="69" y="147"/>
                  </a:lnTo>
                  <a:lnTo>
                    <a:pt x="62" y="148"/>
                  </a:lnTo>
                  <a:lnTo>
                    <a:pt x="52" y="151"/>
                  </a:lnTo>
                  <a:lnTo>
                    <a:pt x="48" y="149"/>
                  </a:lnTo>
                  <a:lnTo>
                    <a:pt x="55" y="143"/>
                  </a:lnTo>
                  <a:lnTo>
                    <a:pt x="72" y="131"/>
                  </a:lnTo>
                  <a:lnTo>
                    <a:pt x="90" y="119"/>
                  </a:lnTo>
                  <a:lnTo>
                    <a:pt x="95" y="110"/>
                  </a:lnTo>
                  <a:lnTo>
                    <a:pt x="92" y="101"/>
                  </a:lnTo>
                  <a:lnTo>
                    <a:pt x="79" y="86"/>
                  </a:lnTo>
                  <a:lnTo>
                    <a:pt x="72" y="78"/>
                  </a:lnTo>
                  <a:lnTo>
                    <a:pt x="67" y="71"/>
                  </a:lnTo>
                  <a:lnTo>
                    <a:pt x="62" y="66"/>
                  </a:lnTo>
                  <a:lnTo>
                    <a:pt x="57" y="61"/>
                  </a:lnTo>
                  <a:lnTo>
                    <a:pt x="53" y="56"/>
                  </a:lnTo>
                  <a:lnTo>
                    <a:pt x="48" y="52"/>
                  </a:lnTo>
                  <a:lnTo>
                    <a:pt x="42" y="46"/>
                  </a:lnTo>
                  <a:lnTo>
                    <a:pt x="35" y="39"/>
                  </a:lnTo>
                  <a:lnTo>
                    <a:pt x="27" y="32"/>
                  </a:lnTo>
                  <a:lnTo>
                    <a:pt x="19" y="26"/>
                  </a:lnTo>
                  <a:lnTo>
                    <a:pt x="11" y="23"/>
                  </a:lnTo>
                  <a:lnTo>
                    <a:pt x="4" y="18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10" y="7"/>
                  </a:lnTo>
                  <a:lnTo>
                    <a:pt x="20" y="5"/>
                  </a:lnTo>
                  <a:lnTo>
                    <a:pt x="29" y="4"/>
                  </a:lnTo>
                  <a:lnTo>
                    <a:pt x="37" y="5"/>
                  </a:lnTo>
                  <a:lnTo>
                    <a:pt x="45" y="7"/>
                  </a:lnTo>
                  <a:lnTo>
                    <a:pt x="52" y="8"/>
                  </a:lnTo>
                  <a:lnTo>
                    <a:pt x="57" y="8"/>
                  </a:lnTo>
                  <a:lnTo>
                    <a:pt x="63" y="7"/>
                  </a:lnTo>
                  <a:lnTo>
                    <a:pt x="68" y="4"/>
                  </a:lnTo>
                  <a:lnTo>
                    <a:pt x="72" y="1"/>
                  </a:lnTo>
                  <a:lnTo>
                    <a:pt x="78" y="0"/>
                  </a:lnTo>
                  <a:lnTo>
                    <a:pt x="83" y="0"/>
                  </a:lnTo>
                  <a:lnTo>
                    <a:pt x="90" y="1"/>
                  </a:lnTo>
                  <a:lnTo>
                    <a:pt x="95" y="3"/>
                  </a:lnTo>
                  <a:lnTo>
                    <a:pt x="102" y="7"/>
                  </a:lnTo>
                  <a:lnTo>
                    <a:pt x="108" y="10"/>
                  </a:lnTo>
                  <a:lnTo>
                    <a:pt x="115" y="15"/>
                  </a:lnTo>
                  <a:lnTo>
                    <a:pt x="124" y="20"/>
                  </a:lnTo>
                  <a:lnTo>
                    <a:pt x="139" y="26"/>
                  </a:lnTo>
                  <a:lnTo>
                    <a:pt x="157" y="34"/>
                  </a:lnTo>
                  <a:lnTo>
                    <a:pt x="177" y="42"/>
                  </a:lnTo>
                  <a:lnTo>
                    <a:pt x="198" y="50"/>
                  </a:lnTo>
                  <a:lnTo>
                    <a:pt x="218" y="57"/>
                  </a:lnTo>
                  <a:lnTo>
                    <a:pt x="235" y="63"/>
                  </a:lnTo>
                  <a:lnTo>
                    <a:pt x="249" y="66"/>
                  </a:lnTo>
                  <a:lnTo>
                    <a:pt x="260" y="69"/>
                  </a:lnTo>
                  <a:lnTo>
                    <a:pt x="273" y="69"/>
                  </a:lnTo>
                  <a:lnTo>
                    <a:pt x="286" y="70"/>
                  </a:lnTo>
                  <a:lnTo>
                    <a:pt x="298" y="69"/>
                  </a:lnTo>
                  <a:lnTo>
                    <a:pt x="311" y="68"/>
                  </a:lnTo>
                  <a:lnTo>
                    <a:pt x="321" y="66"/>
                  </a:lnTo>
                  <a:lnTo>
                    <a:pt x="331" y="65"/>
                  </a:lnTo>
                  <a:lnTo>
                    <a:pt x="339" y="64"/>
                  </a:lnTo>
                  <a:lnTo>
                    <a:pt x="347" y="65"/>
                  </a:lnTo>
                  <a:lnTo>
                    <a:pt x="355" y="69"/>
                  </a:lnTo>
                  <a:lnTo>
                    <a:pt x="364" y="76"/>
                  </a:lnTo>
                  <a:lnTo>
                    <a:pt x="370" y="84"/>
                  </a:lnTo>
                  <a:lnTo>
                    <a:pt x="372" y="92"/>
                  </a:lnTo>
                  <a:lnTo>
                    <a:pt x="369" y="100"/>
                  </a:lnTo>
                  <a:lnTo>
                    <a:pt x="357" y="108"/>
                  </a:lnTo>
                  <a:lnTo>
                    <a:pt x="336" y="114"/>
                  </a:lnTo>
                  <a:close/>
                </a:path>
              </a:pathLst>
            </a:custGeom>
            <a:solidFill>
              <a:srgbClr val="D3A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195"/>
            <p:cNvSpPr>
              <a:spLocks/>
            </p:cNvSpPr>
            <p:nvPr/>
          </p:nvSpPr>
          <p:spPr bwMode="auto">
            <a:xfrm>
              <a:off x="3989413" y="1670052"/>
              <a:ext cx="163513" cy="222250"/>
            </a:xfrm>
            <a:custGeom>
              <a:avLst/>
              <a:gdLst>
                <a:gd name="T0" fmla="*/ 207 w 207"/>
                <a:gd name="T1" fmla="*/ 30 h 280"/>
                <a:gd name="T2" fmla="*/ 204 w 207"/>
                <a:gd name="T3" fmla="*/ 38 h 280"/>
                <a:gd name="T4" fmla="*/ 199 w 207"/>
                <a:gd name="T5" fmla="*/ 58 h 280"/>
                <a:gd name="T6" fmla="*/ 187 w 207"/>
                <a:gd name="T7" fmla="*/ 89 h 280"/>
                <a:gd name="T8" fmla="*/ 172 w 207"/>
                <a:gd name="T9" fmla="*/ 126 h 280"/>
                <a:gd name="T10" fmla="*/ 151 w 207"/>
                <a:gd name="T11" fmla="*/ 166 h 280"/>
                <a:gd name="T12" fmla="*/ 125 w 207"/>
                <a:gd name="T13" fmla="*/ 207 h 280"/>
                <a:gd name="T14" fmla="*/ 93 w 207"/>
                <a:gd name="T15" fmla="*/ 247 h 280"/>
                <a:gd name="T16" fmla="*/ 53 w 207"/>
                <a:gd name="T17" fmla="*/ 280 h 280"/>
                <a:gd name="T18" fmla="*/ 51 w 207"/>
                <a:gd name="T19" fmla="*/ 277 h 280"/>
                <a:gd name="T20" fmla="*/ 46 w 207"/>
                <a:gd name="T21" fmla="*/ 269 h 280"/>
                <a:gd name="T22" fmla="*/ 38 w 207"/>
                <a:gd name="T23" fmla="*/ 256 h 280"/>
                <a:gd name="T24" fmla="*/ 30 w 207"/>
                <a:gd name="T25" fmla="*/ 239 h 280"/>
                <a:gd name="T26" fmla="*/ 21 w 207"/>
                <a:gd name="T27" fmla="*/ 220 h 280"/>
                <a:gd name="T28" fmla="*/ 12 w 207"/>
                <a:gd name="T29" fmla="*/ 199 h 280"/>
                <a:gd name="T30" fmla="*/ 5 w 207"/>
                <a:gd name="T31" fmla="*/ 178 h 280"/>
                <a:gd name="T32" fmla="*/ 0 w 207"/>
                <a:gd name="T33" fmla="*/ 157 h 280"/>
                <a:gd name="T34" fmla="*/ 6 w 207"/>
                <a:gd name="T35" fmla="*/ 153 h 280"/>
                <a:gd name="T36" fmla="*/ 22 w 207"/>
                <a:gd name="T37" fmla="*/ 144 h 280"/>
                <a:gd name="T38" fmla="*/ 46 w 207"/>
                <a:gd name="T39" fmla="*/ 129 h 280"/>
                <a:gd name="T40" fmla="*/ 74 w 207"/>
                <a:gd name="T41" fmla="*/ 111 h 280"/>
                <a:gd name="T42" fmla="*/ 103 w 207"/>
                <a:gd name="T43" fmla="*/ 88 h 280"/>
                <a:gd name="T44" fmla="*/ 132 w 207"/>
                <a:gd name="T45" fmla="*/ 60 h 280"/>
                <a:gd name="T46" fmla="*/ 156 w 207"/>
                <a:gd name="T47" fmla="*/ 31 h 280"/>
                <a:gd name="T48" fmla="*/ 173 w 207"/>
                <a:gd name="T49" fmla="*/ 0 h 280"/>
                <a:gd name="T50" fmla="*/ 207 w 207"/>
                <a:gd name="T51" fmla="*/ 3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7" h="280">
                  <a:moveTo>
                    <a:pt x="207" y="30"/>
                  </a:moveTo>
                  <a:lnTo>
                    <a:pt x="204" y="38"/>
                  </a:lnTo>
                  <a:lnTo>
                    <a:pt x="199" y="58"/>
                  </a:lnTo>
                  <a:lnTo>
                    <a:pt x="187" y="89"/>
                  </a:lnTo>
                  <a:lnTo>
                    <a:pt x="172" y="126"/>
                  </a:lnTo>
                  <a:lnTo>
                    <a:pt x="151" y="166"/>
                  </a:lnTo>
                  <a:lnTo>
                    <a:pt x="125" y="207"/>
                  </a:lnTo>
                  <a:lnTo>
                    <a:pt x="93" y="247"/>
                  </a:lnTo>
                  <a:lnTo>
                    <a:pt x="53" y="280"/>
                  </a:lnTo>
                  <a:lnTo>
                    <a:pt x="51" y="277"/>
                  </a:lnTo>
                  <a:lnTo>
                    <a:pt x="46" y="269"/>
                  </a:lnTo>
                  <a:lnTo>
                    <a:pt x="38" y="256"/>
                  </a:lnTo>
                  <a:lnTo>
                    <a:pt x="30" y="239"/>
                  </a:lnTo>
                  <a:lnTo>
                    <a:pt x="21" y="220"/>
                  </a:lnTo>
                  <a:lnTo>
                    <a:pt x="12" y="199"/>
                  </a:lnTo>
                  <a:lnTo>
                    <a:pt x="5" y="178"/>
                  </a:lnTo>
                  <a:lnTo>
                    <a:pt x="0" y="157"/>
                  </a:lnTo>
                  <a:lnTo>
                    <a:pt x="6" y="153"/>
                  </a:lnTo>
                  <a:lnTo>
                    <a:pt x="22" y="144"/>
                  </a:lnTo>
                  <a:lnTo>
                    <a:pt x="46" y="129"/>
                  </a:lnTo>
                  <a:lnTo>
                    <a:pt x="74" y="111"/>
                  </a:lnTo>
                  <a:lnTo>
                    <a:pt x="103" y="88"/>
                  </a:lnTo>
                  <a:lnTo>
                    <a:pt x="132" y="60"/>
                  </a:lnTo>
                  <a:lnTo>
                    <a:pt x="156" y="31"/>
                  </a:lnTo>
                  <a:lnTo>
                    <a:pt x="173" y="0"/>
                  </a:lnTo>
                  <a:lnTo>
                    <a:pt x="207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196"/>
            <p:cNvSpPr>
              <a:spLocks/>
            </p:cNvSpPr>
            <p:nvPr/>
          </p:nvSpPr>
          <p:spPr bwMode="auto">
            <a:xfrm>
              <a:off x="3883050" y="1743077"/>
              <a:ext cx="66675" cy="119063"/>
            </a:xfrm>
            <a:custGeom>
              <a:avLst/>
              <a:gdLst>
                <a:gd name="T0" fmla="*/ 85 w 85"/>
                <a:gd name="T1" fmla="*/ 56 h 149"/>
                <a:gd name="T2" fmla="*/ 83 w 85"/>
                <a:gd name="T3" fmla="*/ 58 h 149"/>
                <a:gd name="T4" fmla="*/ 76 w 85"/>
                <a:gd name="T5" fmla="*/ 65 h 149"/>
                <a:gd name="T6" fmla="*/ 64 w 85"/>
                <a:gd name="T7" fmla="*/ 74 h 149"/>
                <a:gd name="T8" fmla="*/ 52 w 85"/>
                <a:gd name="T9" fmla="*/ 87 h 149"/>
                <a:gd name="T10" fmla="*/ 38 w 85"/>
                <a:gd name="T11" fmla="*/ 102 h 149"/>
                <a:gd name="T12" fmla="*/ 24 w 85"/>
                <a:gd name="T13" fmla="*/ 118 h 149"/>
                <a:gd name="T14" fmla="*/ 10 w 85"/>
                <a:gd name="T15" fmla="*/ 133 h 149"/>
                <a:gd name="T16" fmla="*/ 0 w 85"/>
                <a:gd name="T17" fmla="*/ 149 h 149"/>
                <a:gd name="T18" fmla="*/ 2 w 85"/>
                <a:gd name="T19" fmla="*/ 143 h 149"/>
                <a:gd name="T20" fmla="*/ 8 w 85"/>
                <a:gd name="T21" fmla="*/ 128 h 149"/>
                <a:gd name="T22" fmla="*/ 16 w 85"/>
                <a:gd name="T23" fmla="*/ 106 h 149"/>
                <a:gd name="T24" fmla="*/ 26 w 85"/>
                <a:gd name="T25" fmla="*/ 80 h 149"/>
                <a:gd name="T26" fmla="*/ 38 w 85"/>
                <a:gd name="T27" fmla="*/ 55 h 149"/>
                <a:gd name="T28" fmla="*/ 48 w 85"/>
                <a:gd name="T29" fmla="*/ 30 h 149"/>
                <a:gd name="T30" fmla="*/ 58 w 85"/>
                <a:gd name="T31" fmla="*/ 11 h 149"/>
                <a:gd name="T32" fmla="*/ 67 w 85"/>
                <a:gd name="T33" fmla="*/ 0 h 149"/>
                <a:gd name="T34" fmla="*/ 77 w 85"/>
                <a:gd name="T35" fmla="*/ 3 h 149"/>
                <a:gd name="T36" fmla="*/ 83 w 85"/>
                <a:gd name="T37" fmla="*/ 22 h 149"/>
                <a:gd name="T38" fmla="*/ 85 w 85"/>
                <a:gd name="T39" fmla="*/ 45 h 149"/>
                <a:gd name="T40" fmla="*/ 85 w 85"/>
                <a:gd name="T41" fmla="*/ 5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" h="149">
                  <a:moveTo>
                    <a:pt x="85" y="56"/>
                  </a:moveTo>
                  <a:lnTo>
                    <a:pt x="83" y="58"/>
                  </a:lnTo>
                  <a:lnTo>
                    <a:pt x="76" y="65"/>
                  </a:lnTo>
                  <a:lnTo>
                    <a:pt x="64" y="74"/>
                  </a:lnTo>
                  <a:lnTo>
                    <a:pt x="52" y="87"/>
                  </a:lnTo>
                  <a:lnTo>
                    <a:pt x="38" y="102"/>
                  </a:lnTo>
                  <a:lnTo>
                    <a:pt x="24" y="118"/>
                  </a:lnTo>
                  <a:lnTo>
                    <a:pt x="10" y="133"/>
                  </a:lnTo>
                  <a:lnTo>
                    <a:pt x="0" y="149"/>
                  </a:lnTo>
                  <a:lnTo>
                    <a:pt x="2" y="143"/>
                  </a:lnTo>
                  <a:lnTo>
                    <a:pt x="8" y="128"/>
                  </a:lnTo>
                  <a:lnTo>
                    <a:pt x="16" y="106"/>
                  </a:lnTo>
                  <a:lnTo>
                    <a:pt x="26" y="80"/>
                  </a:lnTo>
                  <a:lnTo>
                    <a:pt x="38" y="55"/>
                  </a:lnTo>
                  <a:lnTo>
                    <a:pt x="48" y="30"/>
                  </a:lnTo>
                  <a:lnTo>
                    <a:pt x="58" y="11"/>
                  </a:lnTo>
                  <a:lnTo>
                    <a:pt x="67" y="0"/>
                  </a:lnTo>
                  <a:lnTo>
                    <a:pt x="77" y="3"/>
                  </a:lnTo>
                  <a:lnTo>
                    <a:pt x="83" y="22"/>
                  </a:lnTo>
                  <a:lnTo>
                    <a:pt x="85" y="45"/>
                  </a:lnTo>
                  <a:lnTo>
                    <a:pt x="85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197"/>
            <p:cNvSpPr>
              <a:spLocks/>
            </p:cNvSpPr>
            <p:nvPr/>
          </p:nvSpPr>
          <p:spPr bwMode="auto">
            <a:xfrm>
              <a:off x="3876700" y="1820864"/>
              <a:ext cx="130175" cy="323850"/>
            </a:xfrm>
            <a:custGeom>
              <a:avLst/>
              <a:gdLst>
                <a:gd name="T0" fmla="*/ 99 w 163"/>
                <a:gd name="T1" fmla="*/ 4 h 408"/>
                <a:gd name="T2" fmla="*/ 95 w 163"/>
                <a:gd name="T3" fmla="*/ 7 h 408"/>
                <a:gd name="T4" fmla="*/ 86 w 163"/>
                <a:gd name="T5" fmla="*/ 15 h 408"/>
                <a:gd name="T6" fmla="*/ 72 w 163"/>
                <a:gd name="T7" fmla="*/ 29 h 408"/>
                <a:gd name="T8" fmla="*/ 56 w 163"/>
                <a:gd name="T9" fmla="*/ 45 h 408"/>
                <a:gd name="T10" fmla="*/ 40 w 163"/>
                <a:gd name="T11" fmla="*/ 66 h 408"/>
                <a:gd name="T12" fmla="*/ 24 w 163"/>
                <a:gd name="T13" fmla="*/ 89 h 408"/>
                <a:gd name="T14" fmla="*/ 11 w 163"/>
                <a:gd name="T15" fmla="*/ 114 h 408"/>
                <a:gd name="T16" fmla="*/ 3 w 163"/>
                <a:gd name="T17" fmla="*/ 140 h 408"/>
                <a:gd name="T18" fmla="*/ 0 w 163"/>
                <a:gd name="T19" fmla="*/ 172 h 408"/>
                <a:gd name="T20" fmla="*/ 0 w 163"/>
                <a:gd name="T21" fmla="*/ 212 h 408"/>
                <a:gd name="T22" fmla="*/ 3 w 163"/>
                <a:gd name="T23" fmla="*/ 256 h 408"/>
                <a:gd name="T24" fmla="*/ 9 w 163"/>
                <a:gd name="T25" fmla="*/ 301 h 408"/>
                <a:gd name="T26" fmla="*/ 15 w 163"/>
                <a:gd name="T27" fmla="*/ 343 h 408"/>
                <a:gd name="T28" fmla="*/ 19 w 163"/>
                <a:gd name="T29" fmla="*/ 376 h 408"/>
                <a:gd name="T30" fmla="*/ 24 w 163"/>
                <a:gd name="T31" fmla="*/ 400 h 408"/>
                <a:gd name="T32" fmla="*/ 25 w 163"/>
                <a:gd name="T33" fmla="*/ 408 h 408"/>
                <a:gd name="T34" fmla="*/ 26 w 163"/>
                <a:gd name="T35" fmla="*/ 400 h 408"/>
                <a:gd name="T36" fmla="*/ 32 w 163"/>
                <a:gd name="T37" fmla="*/ 376 h 408"/>
                <a:gd name="T38" fmla="*/ 41 w 163"/>
                <a:gd name="T39" fmla="*/ 341 h 408"/>
                <a:gd name="T40" fmla="*/ 55 w 163"/>
                <a:gd name="T41" fmla="*/ 299 h 408"/>
                <a:gd name="T42" fmla="*/ 74 w 163"/>
                <a:gd name="T43" fmla="*/ 253 h 408"/>
                <a:gd name="T44" fmla="*/ 98 w 163"/>
                <a:gd name="T45" fmla="*/ 205 h 408"/>
                <a:gd name="T46" fmla="*/ 128 w 163"/>
                <a:gd name="T47" fmla="*/ 163 h 408"/>
                <a:gd name="T48" fmla="*/ 163 w 163"/>
                <a:gd name="T49" fmla="*/ 126 h 408"/>
                <a:gd name="T50" fmla="*/ 162 w 163"/>
                <a:gd name="T51" fmla="*/ 122 h 408"/>
                <a:gd name="T52" fmla="*/ 158 w 163"/>
                <a:gd name="T53" fmla="*/ 113 h 408"/>
                <a:gd name="T54" fmla="*/ 152 w 163"/>
                <a:gd name="T55" fmla="*/ 98 h 408"/>
                <a:gd name="T56" fmla="*/ 145 w 163"/>
                <a:gd name="T57" fmla="*/ 82 h 408"/>
                <a:gd name="T58" fmla="*/ 137 w 163"/>
                <a:gd name="T59" fmla="*/ 64 h 408"/>
                <a:gd name="T60" fmla="*/ 130 w 163"/>
                <a:gd name="T61" fmla="*/ 45 h 408"/>
                <a:gd name="T62" fmla="*/ 125 w 163"/>
                <a:gd name="T63" fmla="*/ 30 h 408"/>
                <a:gd name="T64" fmla="*/ 122 w 163"/>
                <a:gd name="T65" fmla="*/ 18 h 408"/>
                <a:gd name="T66" fmla="*/ 117 w 163"/>
                <a:gd name="T67" fmla="*/ 4 h 408"/>
                <a:gd name="T68" fmla="*/ 109 w 163"/>
                <a:gd name="T69" fmla="*/ 0 h 408"/>
                <a:gd name="T70" fmla="*/ 102 w 163"/>
                <a:gd name="T71" fmla="*/ 3 h 408"/>
                <a:gd name="T72" fmla="*/ 99 w 163"/>
                <a:gd name="T73" fmla="*/ 4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3" h="408">
                  <a:moveTo>
                    <a:pt x="99" y="4"/>
                  </a:moveTo>
                  <a:lnTo>
                    <a:pt x="95" y="7"/>
                  </a:lnTo>
                  <a:lnTo>
                    <a:pt x="86" y="15"/>
                  </a:lnTo>
                  <a:lnTo>
                    <a:pt x="72" y="29"/>
                  </a:lnTo>
                  <a:lnTo>
                    <a:pt x="56" y="45"/>
                  </a:lnTo>
                  <a:lnTo>
                    <a:pt x="40" y="66"/>
                  </a:lnTo>
                  <a:lnTo>
                    <a:pt x="24" y="89"/>
                  </a:lnTo>
                  <a:lnTo>
                    <a:pt x="11" y="114"/>
                  </a:lnTo>
                  <a:lnTo>
                    <a:pt x="3" y="140"/>
                  </a:lnTo>
                  <a:lnTo>
                    <a:pt x="0" y="172"/>
                  </a:lnTo>
                  <a:lnTo>
                    <a:pt x="0" y="212"/>
                  </a:lnTo>
                  <a:lnTo>
                    <a:pt x="3" y="256"/>
                  </a:lnTo>
                  <a:lnTo>
                    <a:pt x="9" y="301"/>
                  </a:lnTo>
                  <a:lnTo>
                    <a:pt x="15" y="343"/>
                  </a:lnTo>
                  <a:lnTo>
                    <a:pt x="19" y="376"/>
                  </a:lnTo>
                  <a:lnTo>
                    <a:pt x="24" y="400"/>
                  </a:lnTo>
                  <a:lnTo>
                    <a:pt x="25" y="408"/>
                  </a:lnTo>
                  <a:lnTo>
                    <a:pt x="26" y="400"/>
                  </a:lnTo>
                  <a:lnTo>
                    <a:pt x="32" y="376"/>
                  </a:lnTo>
                  <a:lnTo>
                    <a:pt x="41" y="341"/>
                  </a:lnTo>
                  <a:lnTo>
                    <a:pt x="55" y="299"/>
                  </a:lnTo>
                  <a:lnTo>
                    <a:pt x="74" y="253"/>
                  </a:lnTo>
                  <a:lnTo>
                    <a:pt x="98" y="205"/>
                  </a:lnTo>
                  <a:lnTo>
                    <a:pt x="128" y="163"/>
                  </a:lnTo>
                  <a:lnTo>
                    <a:pt x="163" y="126"/>
                  </a:lnTo>
                  <a:lnTo>
                    <a:pt x="162" y="122"/>
                  </a:lnTo>
                  <a:lnTo>
                    <a:pt x="158" y="113"/>
                  </a:lnTo>
                  <a:lnTo>
                    <a:pt x="152" y="98"/>
                  </a:lnTo>
                  <a:lnTo>
                    <a:pt x="145" y="82"/>
                  </a:lnTo>
                  <a:lnTo>
                    <a:pt x="137" y="64"/>
                  </a:lnTo>
                  <a:lnTo>
                    <a:pt x="130" y="45"/>
                  </a:lnTo>
                  <a:lnTo>
                    <a:pt x="125" y="30"/>
                  </a:lnTo>
                  <a:lnTo>
                    <a:pt x="122" y="18"/>
                  </a:lnTo>
                  <a:lnTo>
                    <a:pt x="117" y="4"/>
                  </a:lnTo>
                  <a:lnTo>
                    <a:pt x="109" y="0"/>
                  </a:lnTo>
                  <a:lnTo>
                    <a:pt x="102" y="3"/>
                  </a:lnTo>
                  <a:lnTo>
                    <a:pt x="99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98"/>
            <p:cNvSpPr>
              <a:spLocks/>
            </p:cNvSpPr>
            <p:nvPr/>
          </p:nvSpPr>
          <p:spPr bwMode="auto">
            <a:xfrm>
              <a:off x="3632225" y="1106489"/>
              <a:ext cx="506413" cy="446088"/>
            </a:xfrm>
            <a:custGeom>
              <a:avLst/>
              <a:gdLst>
                <a:gd name="T0" fmla="*/ 99 w 636"/>
                <a:gd name="T1" fmla="*/ 136 h 564"/>
                <a:gd name="T2" fmla="*/ 89 w 636"/>
                <a:gd name="T3" fmla="*/ 145 h 564"/>
                <a:gd name="T4" fmla="*/ 81 w 636"/>
                <a:gd name="T5" fmla="*/ 162 h 564"/>
                <a:gd name="T6" fmla="*/ 92 w 636"/>
                <a:gd name="T7" fmla="*/ 185 h 564"/>
                <a:gd name="T8" fmla="*/ 121 w 636"/>
                <a:gd name="T9" fmla="*/ 205 h 564"/>
                <a:gd name="T10" fmla="*/ 146 w 636"/>
                <a:gd name="T11" fmla="*/ 217 h 564"/>
                <a:gd name="T12" fmla="*/ 173 w 636"/>
                <a:gd name="T13" fmla="*/ 228 h 564"/>
                <a:gd name="T14" fmla="*/ 202 w 636"/>
                <a:gd name="T15" fmla="*/ 239 h 564"/>
                <a:gd name="T16" fmla="*/ 230 w 636"/>
                <a:gd name="T17" fmla="*/ 248 h 564"/>
                <a:gd name="T18" fmla="*/ 257 w 636"/>
                <a:gd name="T19" fmla="*/ 258 h 564"/>
                <a:gd name="T20" fmla="*/ 282 w 636"/>
                <a:gd name="T21" fmla="*/ 268 h 564"/>
                <a:gd name="T22" fmla="*/ 305 w 636"/>
                <a:gd name="T23" fmla="*/ 278 h 564"/>
                <a:gd name="T24" fmla="*/ 325 w 636"/>
                <a:gd name="T25" fmla="*/ 291 h 564"/>
                <a:gd name="T26" fmla="*/ 350 w 636"/>
                <a:gd name="T27" fmla="*/ 308 h 564"/>
                <a:gd name="T28" fmla="*/ 379 w 636"/>
                <a:gd name="T29" fmla="*/ 332 h 564"/>
                <a:gd name="T30" fmla="*/ 411 w 636"/>
                <a:gd name="T31" fmla="*/ 361 h 564"/>
                <a:gd name="T32" fmla="*/ 441 w 636"/>
                <a:gd name="T33" fmla="*/ 395 h 564"/>
                <a:gd name="T34" fmla="*/ 469 w 636"/>
                <a:gd name="T35" fmla="*/ 434 h 564"/>
                <a:gd name="T36" fmla="*/ 490 w 636"/>
                <a:gd name="T37" fmla="*/ 475 h 564"/>
                <a:gd name="T38" fmla="*/ 503 w 636"/>
                <a:gd name="T39" fmla="*/ 519 h 564"/>
                <a:gd name="T40" fmla="*/ 506 w 636"/>
                <a:gd name="T41" fmla="*/ 538 h 564"/>
                <a:gd name="T42" fmla="*/ 512 w 636"/>
                <a:gd name="T43" fmla="*/ 508 h 564"/>
                <a:gd name="T44" fmla="*/ 503 w 636"/>
                <a:gd name="T45" fmla="*/ 446 h 564"/>
                <a:gd name="T46" fmla="*/ 462 w 636"/>
                <a:gd name="T47" fmla="*/ 352 h 564"/>
                <a:gd name="T48" fmla="*/ 425 w 636"/>
                <a:gd name="T49" fmla="*/ 289 h 564"/>
                <a:gd name="T50" fmla="*/ 441 w 636"/>
                <a:gd name="T51" fmla="*/ 292 h 564"/>
                <a:gd name="T52" fmla="*/ 468 w 636"/>
                <a:gd name="T53" fmla="*/ 322 h 564"/>
                <a:gd name="T54" fmla="*/ 500 w 636"/>
                <a:gd name="T55" fmla="*/ 371 h 564"/>
                <a:gd name="T56" fmla="*/ 533 w 636"/>
                <a:gd name="T57" fmla="*/ 439 h 564"/>
                <a:gd name="T58" fmla="*/ 545 w 636"/>
                <a:gd name="T59" fmla="*/ 521 h 564"/>
                <a:gd name="T60" fmla="*/ 544 w 636"/>
                <a:gd name="T61" fmla="*/ 561 h 564"/>
                <a:gd name="T62" fmla="*/ 578 w 636"/>
                <a:gd name="T63" fmla="*/ 541 h 564"/>
                <a:gd name="T64" fmla="*/ 618 w 636"/>
                <a:gd name="T65" fmla="*/ 488 h 564"/>
                <a:gd name="T66" fmla="*/ 636 w 636"/>
                <a:gd name="T67" fmla="*/ 392 h 564"/>
                <a:gd name="T68" fmla="*/ 620 w 636"/>
                <a:gd name="T69" fmla="*/ 288 h 564"/>
                <a:gd name="T70" fmla="*/ 601 w 636"/>
                <a:gd name="T71" fmla="*/ 221 h 564"/>
                <a:gd name="T72" fmla="*/ 578 w 636"/>
                <a:gd name="T73" fmla="*/ 162 h 564"/>
                <a:gd name="T74" fmla="*/ 549 w 636"/>
                <a:gd name="T75" fmla="*/ 111 h 564"/>
                <a:gd name="T76" fmla="*/ 513 w 636"/>
                <a:gd name="T77" fmla="*/ 68 h 564"/>
                <a:gd name="T78" fmla="*/ 470 w 636"/>
                <a:gd name="T79" fmla="*/ 36 h 564"/>
                <a:gd name="T80" fmla="*/ 420 w 636"/>
                <a:gd name="T81" fmla="*/ 13 h 564"/>
                <a:gd name="T82" fmla="*/ 360 w 636"/>
                <a:gd name="T83" fmla="*/ 1 h 564"/>
                <a:gd name="T84" fmla="*/ 293 w 636"/>
                <a:gd name="T85" fmla="*/ 1 h 564"/>
                <a:gd name="T86" fmla="*/ 232 w 636"/>
                <a:gd name="T87" fmla="*/ 11 h 564"/>
                <a:gd name="T88" fmla="*/ 180 w 636"/>
                <a:gd name="T89" fmla="*/ 27 h 564"/>
                <a:gd name="T90" fmla="*/ 137 w 636"/>
                <a:gd name="T91" fmla="*/ 47 h 564"/>
                <a:gd name="T92" fmla="*/ 101 w 636"/>
                <a:gd name="T93" fmla="*/ 73 h 564"/>
                <a:gd name="T94" fmla="*/ 73 w 636"/>
                <a:gd name="T95" fmla="*/ 98 h 564"/>
                <a:gd name="T96" fmla="*/ 51 w 636"/>
                <a:gd name="T97" fmla="*/ 122 h 564"/>
                <a:gd name="T98" fmla="*/ 33 w 636"/>
                <a:gd name="T99" fmla="*/ 144 h 564"/>
                <a:gd name="T100" fmla="*/ 7 w 636"/>
                <a:gd name="T101" fmla="*/ 183 h 564"/>
                <a:gd name="T102" fmla="*/ 1 w 636"/>
                <a:gd name="T103" fmla="*/ 219 h 564"/>
                <a:gd name="T104" fmla="*/ 19 w 636"/>
                <a:gd name="T105" fmla="*/ 224 h 564"/>
                <a:gd name="T106" fmla="*/ 38 w 636"/>
                <a:gd name="T107" fmla="*/ 221 h 564"/>
                <a:gd name="T108" fmla="*/ 53 w 636"/>
                <a:gd name="T109" fmla="*/ 217 h 564"/>
                <a:gd name="T110" fmla="*/ 61 w 636"/>
                <a:gd name="T111" fmla="*/ 208 h 564"/>
                <a:gd name="T112" fmla="*/ 56 w 636"/>
                <a:gd name="T113" fmla="*/ 194 h 564"/>
                <a:gd name="T114" fmla="*/ 52 w 636"/>
                <a:gd name="T115" fmla="*/ 172 h 564"/>
                <a:gd name="T116" fmla="*/ 55 w 636"/>
                <a:gd name="T117" fmla="*/ 149 h 564"/>
                <a:gd name="T118" fmla="*/ 79 w 636"/>
                <a:gd name="T119" fmla="*/ 136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6" h="564">
                  <a:moveTo>
                    <a:pt x="101" y="135"/>
                  </a:moveTo>
                  <a:lnTo>
                    <a:pt x="99" y="136"/>
                  </a:lnTo>
                  <a:lnTo>
                    <a:pt x="94" y="140"/>
                  </a:lnTo>
                  <a:lnTo>
                    <a:pt x="89" y="145"/>
                  </a:lnTo>
                  <a:lnTo>
                    <a:pt x="83" y="152"/>
                  </a:lnTo>
                  <a:lnTo>
                    <a:pt x="81" y="162"/>
                  </a:lnTo>
                  <a:lnTo>
                    <a:pt x="83" y="172"/>
                  </a:lnTo>
                  <a:lnTo>
                    <a:pt x="92" y="185"/>
                  </a:lnTo>
                  <a:lnTo>
                    <a:pt x="109" y="198"/>
                  </a:lnTo>
                  <a:lnTo>
                    <a:pt x="121" y="205"/>
                  </a:lnTo>
                  <a:lnTo>
                    <a:pt x="134" y="211"/>
                  </a:lnTo>
                  <a:lnTo>
                    <a:pt x="146" y="217"/>
                  </a:lnTo>
                  <a:lnTo>
                    <a:pt x="159" y="223"/>
                  </a:lnTo>
                  <a:lnTo>
                    <a:pt x="173" y="228"/>
                  </a:lnTo>
                  <a:lnTo>
                    <a:pt x="188" y="234"/>
                  </a:lnTo>
                  <a:lnTo>
                    <a:pt x="202" y="239"/>
                  </a:lnTo>
                  <a:lnTo>
                    <a:pt x="215" y="243"/>
                  </a:lnTo>
                  <a:lnTo>
                    <a:pt x="230" y="248"/>
                  </a:lnTo>
                  <a:lnTo>
                    <a:pt x="244" y="254"/>
                  </a:lnTo>
                  <a:lnTo>
                    <a:pt x="257" y="258"/>
                  </a:lnTo>
                  <a:lnTo>
                    <a:pt x="271" y="263"/>
                  </a:lnTo>
                  <a:lnTo>
                    <a:pt x="282" y="268"/>
                  </a:lnTo>
                  <a:lnTo>
                    <a:pt x="294" y="273"/>
                  </a:lnTo>
                  <a:lnTo>
                    <a:pt x="305" y="278"/>
                  </a:lnTo>
                  <a:lnTo>
                    <a:pt x="315" y="284"/>
                  </a:lnTo>
                  <a:lnTo>
                    <a:pt x="325" y="291"/>
                  </a:lnTo>
                  <a:lnTo>
                    <a:pt x="337" y="299"/>
                  </a:lnTo>
                  <a:lnTo>
                    <a:pt x="350" y="308"/>
                  </a:lnTo>
                  <a:lnTo>
                    <a:pt x="364" y="319"/>
                  </a:lnTo>
                  <a:lnTo>
                    <a:pt x="379" y="332"/>
                  </a:lnTo>
                  <a:lnTo>
                    <a:pt x="395" y="346"/>
                  </a:lnTo>
                  <a:lnTo>
                    <a:pt x="411" y="361"/>
                  </a:lnTo>
                  <a:lnTo>
                    <a:pt x="426" y="378"/>
                  </a:lnTo>
                  <a:lnTo>
                    <a:pt x="441" y="395"/>
                  </a:lnTo>
                  <a:lnTo>
                    <a:pt x="456" y="414"/>
                  </a:lnTo>
                  <a:lnTo>
                    <a:pt x="469" y="434"/>
                  </a:lnTo>
                  <a:lnTo>
                    <a:pt x="481" y="454"/>
                  </a:lnTo>
                  <a:lnTo>
                    <a:pt x="490" y="475"/>
                  </a:lnTo>
                  <a:lnTo>
                    <a:pt x="498" y="497"/>
                  </a:lnTo>
                  <a:lnTo>
                    <a:pt x="503" y="519"/>
                  </a:lnTo>
                  <a:lnTo>
                    <a:pt x="505" y="542"/>
                  </a:lnTo>
                  <a:lnTo>
                    <a:pt x="506" y="538"/>
                  </a:lnTo>
                  <a:lnTo>
                    <a:pt x="509" y="527"/>
                  </a:lnTo>
                  <a:lnTo>
                    <a:pt x="512" y="508"/>
                  </a:lnTo>
                  <a:lnTo>
                    <a:pt x="511" y="481"/>
                  </a:lnTo>
                  <a:lnTo>
                    <a:pt x="503" y="446"/>
                  </a:lnTo>
                  <a:lnTo>
                    <a:pt x="488" y="404"/>
                  </a:lnTo>
                  <a:lnTo>
                    <a:pt x="462" y="352"/>
                  </a:lnTo>
                  <a:lnTo>
                    <a:pt x="423" y="292"/>
                  </a:lnTo>
                  <a:lnTo>
                    <a:pt x="425" y="289"/>
                  </a:lnTo>
                  <a:lnTo>
                    <a:pt x="431" y="288"/>
                  </a:lnTo>
                  <a:lnTo>
                    <a:pt x="441" y="292"/>
                  </a:lnTo>
                  <a:lnTo>
                    <a:pt x="456" y="307"/>
                  </a:lnTo>
                  <a:lnTo>
                    <a:pt x="468" y="322"/>
                  </a:lnTo>
                  <a:lnTo>
                    <a:pt x="483" y="344"/>
                  </a:lnTo>
                  <a:lnTo>
                    <a:pt x="500" y="371"/>
                  </a:lnTo>
                  <a:lnTo>
                    <a:pt x="519" y="404"/>
                  </a:lnTo>
                  <a:lnTo>
                    <a:pt x="533" y="439"/>
                  </a:lnTo>
                  <a:lnTo>
                    <a:pt x="543" y="480"/>
                  </a:lnTo>
                  <a:lnTo>
                    <a:pt x="545" y="521"/>
                  </a:lnTo>
                  <a:lnTo>
                    <a:pt x="538" y="564"/>
                  </a:lnTo>
                  <a:lnTo>
                    <a:pt x="544" y="561"/>
                  </a:lnTo>
                  <a:lnTo>
                    <a:pt x="558" y="554"/>
                  </a:lnTo>
                  <a:lnTo>
                    <a:pt x="578" y="541"/>
                  </a:lnTo>
                  <a:lnTo>
                    <a:pt x="599" y="519"/>
                  </a:lnTo>
                  <a:lnTo>
                    <a:pt x="618" y="488"/>
                  </a:lnTo>
                  <a:lnTo>
                    <a:pt x="632" y="446"/>
                  </a:lnTo>
                  <a:lnTo>
                    <a:pt x="636" y="392"/>
                  </a:lnTo>
                  <a:lnTo>
                    <a:pt x="628" y="325"/>
                  </a:lnTo>
                  <a:lnTo>
                    <a:pt x="620" y="288"/>
                  </a:lnTo>
                  <a:lnTo>
                    <a:pt x="611" y="254"/>
                  </a:lnTo>
                  <a:lnTo>
                    <a:pt x="601" y="221"/>
                  </a:lnTo>
                  <a:lnTo>
                    <a:pt x="590" y="190"/>
                  </a:lnTo>
                  <a:lnTo>
                    <a:pt x="578" y="162"/>
                  </a:lnTo>
                  <a:lnTo>
                    <a:pt x="564" y="135"/>
                  </a:lnTo>
                  <a:lnTo>
                    <a:pt x="549" y="111"/>
                  </a:lnTo>
                  <a:lnTo>
                    <a:pt x="531" y="88"/>
                  </a:lnTo>
                  <a:lnTo>
                    <a:pt x="513" y="68"/>
                  </a:lnTo>
                  <a:lnTo>
                    <a:pt x="493" y="51"/>
                  </a:lnTo>
                  <a:lnTo>
                    <a:pt x="470" y="36"/>
                  </a:lnTo>
                  <a:lnTo>
                    <a:pt x="446" y="23"/>
                  </a:lnTo>
                  <a:lnTo>
                    <a:pt x="420" y="13"/>
                  </a:lnTo>
                  <a:lnTo>
                    <a:pt x="391" y="6"/>
                  </a:lnTo>
                  <a:lnTo>
                    <a:pt x="360" y="1"/>
                  </a:lnTo>
                  <a:lnTo>
                    <a:pt x="326" y="0"/>
                  </a:lnTo>
                  <a:lnTo>
                    <a:pt x="293" y="1"/>
                  </a:lnTo>
                  <a:lnTo>
                    <a:pt x="260" y="5"/>
                  </a:lnTo>
                  <a:lnTo>
                    <a:pt x="232" y="11"/>
                  </a:lnTo>
                  <a:lnTo>
                    <a:pt x="205" y="18"/>
                  </a:lnTo>
                  <a:lnTo>
                    <a:pt x="180" y="27"/>
                  </a:lnTo>
                  <a:lnTo>
                    <a:pt x="158" y="37"/>
                  </a:lnTo>
                  <a:lnTo>
                    <a:pt x="137" y="47"/>
                  </a:lnTo>
                  <a:lnTo>
                    <a:pt x="119" y="60"/>
                  </a:lnTo>
                  <a:lnTo>
                    <a:pt x="101" y="73"/>
                  </a:lnTo>
                  <a:lnTo>
                    <a:pt x="86" y="86"/>
                  </a:lnTo>
                  <a:lnTo>
                    <a:pt x="73" y="98"/>
                  </a:lnTo>
                  <a:lnTo>
                    <a:pt x="61" y="111"/>
                  </a:lnTo>
                  <a:lnTo>
                    <a:pt x="51" y="122"/>
                  </a:lnTo>
                  <a:lnTo>
                    <a:pt x="41" y="134"/>
                  </a:lnTo>
                  <a:lnTo>
                    <a:pt x="33" y="144"/>
                  </a:lnTo>
                  <a:lnTo>
                    <a:pt x="26" y="153"/>
                  </a:lnTo>
                  <a:lnTo>
                    <a:pt x="7" y="183"/>
                  </a:lnTo>
                  <a:lnTo>
                    <a:pt x="0" y="205"/>
                  </a:lnTo>
                  <a:lnTo>
                    <a:pt x="1" y="219"/>
                  </a:lnTo>
                  <a:lnTo>
                    <a:pt x="11" y="224"/>
                  </a:lnTo>
                  <a:lnTo>
                    <a:pt x="19" y="224"/>
                  </a:lnTo>
                  <a:lnTo>
                    <a:pt x="29" y="223"/>
                  </a:lnTo>
                  <a:lnTo>
                    <a:pt x="38" y="221"/>
                  </a:lnTo>
                  <a:lnTo>
                    <a:pt x="46" y="219"/>
                  </a:lnTo>
                  <a:lnTo>
                    <a:pt x="53" y="217"/>
                  </a:lnTo>
                  <a:lnTo>
                    <a:pt x="59" y="213"/>
                  </a:lnTo>
                  <a:lnTo>
                    <a:pt x="61" y="208"/>
                  </a:lnTo>
                  <a:lnTo>
                    <a:pt x="60" y="202"/>
                  </a:lnTo>
                  <a:lnTo>
                    <a:pt x="56" y="194"/>
                  </a:lnTo>
                  <a:lnTo>
                    <a:pt x="54" y="183"/>
                  </a:lnTo>
                  <a:lnTo>
                    <a:pt x="52" y="172"/>
                  </a:lnTo>
                  <a:lnTo>
                    <a:pt x="52" y="159"/>
                  </a:lnTo>
                  <a:lnTo>
                    <a:pt x="55" y="149"/>
                  </a:lnTo>
                  <a:lnTo>
                    <a:pt x="64" y="141"/>
                  </a:lnTo>
                  <a:lnTo>
                    <a:pt x="79" y="136"/>
                  </a:lnTo>
                  <a:lnTo>
                    <a:pt x="10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199"/>
            <p:cNvSpPr>
              <a:spLocks/>
            </p:cNvSpPr>
            <p:nvPr/>
          </p:nvSpPr>
          <p:spPr bwMode="auto">
            <a:xfrm>
              <a:off x="3602063" y="1298577"/>
              <a:ext cx="100013" cy="228600"/>
            </a:xfrm>
            <a:custGeom>
              <a:avLst/>
              <a:gdLst>
                <a:gd name="T0" fmla="*/ 91 w 124"/>
                <a:gd name="T1" fmla="*/ 0 h 287"/>
                <a:gd name="T2" fmla="*/ 89 w 124"/>
                <a:gd name="T3" fmla="*/ 0 h 287"/>
                <a:gd name="T4" fmla="*/ 81 w 124"/>
                <a:gd name="T5" fmla="*/ 2 h 287"/>
                <a:gd name="T6" fmla="*/ 70 w 124"/>
                <a:gd name="T7" fmla="*/ 4 h 287"/>
                <a:gd name="T8" fmla="*/ 56 w 124"/>
                <a:gd name="T9" fmla="*/ 10 h 287"/>
                <a:gd name="T10" fmla="*/ 43 w 124"/>
                <a:gd name="T11" fmla="*/ 19 h 287"/>
                <a:gd name="T12" fmla="*/ 29 w 124"/>
                <a:gd name="T13" fmla="*/ 31 h 287"/>
                <a:gd name="T14" fmla="*/ 16 w 124"/>
                <a:gd name="T15" fmla="*/ 50 h 287"/>
                <a:gd name="T16" fmla="*/ 6 w 124"/>
                <a:gd name="T17" fmla="*/ 74 h 287"/>
                <a:gd name="T18" fmla="*/ 0 w 124"/>
                <a:gd name="T19" fmla="*/ 102 h 287"/>
                <a:gd name="T20" fmla="*/ 0 w 124"/>
                <a:gd name="T21" fmla="*/ 129 h 287"/>
                <a:gd name="T22" fmla="*/ 4 w 124"/>
                <a:gd name="T23" fmla="*/ 157 h 287"/>
                <a:gd name="T24" fmla="*/ 16 w 124"/>
                <a:gd name="T25" fmla="*/ 184 h 287"/>
                <a:gd name="T26" fmla="*/ 32 w 124"/>
                <a:gd name="T27" fmla="*/ 210 h 287"/>
                <a:gd name="T28" fmla="*/ 54 w 124"/>
                <a:gd name="T29" fmla="*/ 237 h 287"/>
                <a:gd name="T30" fmla="*/ 83 w 124"/>
                <a:gd name="T31" fmla="*/ 262 h 287"/>
                <a:gd name="T32" fmla="*/ 117 w 124"/>
                <a:gd name="T33" fmla="*/ 287 h 287"/>
                <a:gd name="T34" fmla="*/ 119 w 124"/>
                <a:gd name="T35" fmla="*/ 278 h 287"/>
                <a:gd name="T36" fmla="*/ 120 w 124"/>
                <a:gd name="T37" fmla="*/ 256 h 287"/>
                <a:gd name="T38" fmla="*/ 122 w 124"/>
                <a:gd name="T39" fmla="*/ 230 h 287"/>
                <a:gd name="T40" fmla="*/ 124 w 124"/>
                <a:gd name="T41" fmla="*/ 205 h 287"/>
                <a:gd name="T42" fmla="*/ 123 w 124"/>
                <a:gd name="T43" fmla="*/ 196 h 287"/>
                <a:gd name="T44" fmla="*/ 117 w 124"/>
                <a:gd name="T45" fmla="*/ 186 h 287"/>
                <a:gd name="T46" fmla="*/ 111 w 124"/>
                <a:gd name="T47" fmla="*/ 173 h 287"/>
                <a:gd name="T48" fmla="*/ 102 w 124"/>
                <a:gd name="T49" fmla="*/ 156 h 287"/>
                <a:gd name="T50" fmla="*/ 94 w 124"/>
                <a:gd name="T51" fmla="*/ 132 h 287"/>
                <a:gd name="T52" fmla="*/ 89 w 124"/>
                <a:gd name="T53" fmla="*/ 99 h 287"/>
                <a:gd name="T54" fmla="*/ 87 w 124"/>
                <a:gd name="T55" fmla="*/ 56 h 287"/>
                <a:gd name="T56" fmla="*/ 91 w 124"/>
                <a:gd name="T57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4" h="287">
                  <a:moveTo>
                    <a:pt x="91" y="0"/>
                  </a:moveTo>
                  <a:lnTo>
                    <a:pt x="89" y="0"/>
                  </a:lnTo>
                  <a:lnTo>
                    <a:pt x="81" y="2"/>
                  </a:lnTo>
                  <a:lnTo>
                    <a:pt x="70" y="4"/>
                  </a:lnTo>
                  <a:lnTo>
                    <a:pt x="56" y="10"/>
                  </a:lnTo>
                  <a:lnTo>
                    <a:pt x="43" y="19"/>
                  </a:lnTo>
                  <a:lnTo>
                    <a:pt x="29" y="31"/>
                  </a:lnTo>
                  <a:lnTo>
                    <a:pt x="16" y="50"/>
                  </a:lnTo>
                  <a:lnTo>
                    <a:pt x="6" y="74"/>
                  </a:lnTo>
                  <a:lnTo>
                    <a:pt x="0" y="102"/>
                  </a:lnTo>
                  <a:lnTo>
                    <a:pt x="0" y="129"/>
                  </a:lnTo>
                  <a:lnTo>
                    <a:pt x="4" y="157"/>
                  </a:lnTo>
                  <a:lnTo>
                    <a:pt x="16" y="184"/>
                  </a:lnTo>
                  <a:lnTo>
                    <a:pt x="32" y="210"/>
                  </a:lnTo>
                  <a:lnTo>
                    <a:pt x="54" y="237"/>
                  </a:lnTo>
                  <a:lnTo>
                    <a:pt x="83" y="262"/>
                  </a:lnTo>
                  <a:lnTo>
                    <a:pt x="117" y="287"/>
                  </a:lnTo>
                  <a:lnTo>
                    <a:pt x="119" y="278"/>
                  </a:lnTo>
                  <a:lnTo>
                    <a:pt x="120" y="256"/>
                  </a:lnTo>
                  <a:lnTo>
                    <a:pt x="122" y="230"/>
                  </a:lnTo>
                  <a:lnTo>
                    <a:pt x="124" y="205"/>
                  </a:lnTo>
                  <a:lnTo>
                    <a:pt x="123" y="196"/>
                  </a:lnTo>
                  <a:lnTo>
                    <a:pt x="117" y="186"/>
                  </a:lnTo>
                  <a:lnTo>
                    <a:pt x="111" y="173"/>
                  </a:lnTo>
                  <a:lnTo>
                    <a:pt x="102" y="156"/>
                  </a:lnTo>
                  <a:lnTo>
                    <a:pt x="94" y="132"/>
                  </a:lnTo>
                  <a:lnTo>
                    <a:pt x="89" y="99"/>
                  </a:lnTo>
                  <a:lnTo>
                    <a:pt x="87" y="5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200"/>
            <p:cNvSpPr>
              <a:spLocks/>
            </p:cNvSpPr>
            <p:nvPr/>
          </p:nvSpPr>
          <p:spPr bwMode="auto">
            <a:xfrm>
              <a:off x="3798913" y="1595439"/>
              <a:ext cx="82550" cy="39688"/>
            </a:xfrm>
            <a:custGeom>
              <a:avLst/>
              <a:gdLst>
                <a:gd name="T0" fmla="*/ 102 w 102"/>
                <a:gd name="T1" fmla="*/ 11 h 49"/>
                <a:gd name="T2" fmla="*/ 101 w 102"/>
                <a:gd name="T3" fmla="*/ 14 h 49"/>
                <a:gd name="T4" fmla="*/ 99 w 102"/>
                <a:gd name="T5" fmla="*/ 18 h 49"/>
                <a:gd name="T6" fmla="*/ 95 w 102"/>
                <a:gd name="T7" fmla="*/ 24 h 49"/>
                <a:gd name="T8" fmla="*/ 90 w 102"/>
                <a:gd name="T9" fmla="*/ 32 h 49"/>
                <a:gd name="T10" fmla="*/ 83 w 102"/>
                <a:gd name="T11" fmla="*/ 39 h 49"/>
                <a:gd name="T12" fmla="*/ 72 w 102"/>
                <a:gd name="T13" fmla="*/ 45 h 49"/>
                <a:gd name="T14" fmla="*/ 61 w 102"/>
                <a:gd name="T15" fmla="*/ 48 h 49"/>
                <a:gd name="T16" fmla="*/ 47 w 102"/>
                <a:gd name="T17" fmla="*/ 49 h 49"/>
                <a:gd name="T18" fmla="*/ 44 w 102"/>
                <a:gd name="T19" fmla="*/ 49 h 49"/>
                <a:gd name="T20" fmla="*/ 37 w 102"/>
                <a:gd name="T21" fmla="*/ 46 h 49"/>
                <a:gd name="T22" fmla="*/ 27 w 102"/>
                <a:gd name="T23" fmla="*/ 39 h 49"/>
                <a:gd name="T24" fmla="*/ 20 w 102"/>
                <a:gd name="T25" fmla="*/ 25 h 49"/>
                <a:gd name="T26" fmla="*/ 19 w 102"/>
                <a:gd name="T27" fmla="*/ 25 h 49"/>
                <a:gd name="T28" fmla="*/ 16 w 102"/>
                <a:gd name="T29" fmla="*/ 24 h 49"/>
                <a:gd name="T30" fmla="*/ 11 w 102"/>
                <a:gd name="T31" fmla="*/ 22 h 49"/>
                <a:gd name="T32" fmla="*/ 7 w 102"/>
                <a:gd name="T33" fmla="*/ 17 h 49"/>
                <a:gd name="T34" fmla="*/ 2 w 102"/>
                <a:gd name="T35" fmla="*/ 11 h 49"/>
                <a:gd name="T36" fmla="*/ 0 w 102"/>
                <a:gd name="T37" fmla="*/ 6 h 49"/>
                <a:gd name="T38" fmla="*/ 0 w 102"/>
                <a:gd name="T39" fmla="*/ 2 h 49"/>
                <a:gd name="T40" fmla="*/ 4 w 102"/>
                <a:gd name="T41" fmla="*/ 4 h 49"/>
                <a:gd name="T42" fmla="*/ 11 w 102"/>
                <a:gd name="T43" fmla="*/ 8 h 49"/>
                <a:gd name="T44" fmla="*/ 17 w 102"/>
                <a:gd name="T45" fmla="*/ 9 h 49"/>
                <a:gd name="T46" fmla="*/ 22 w 102"/>
                <a:gd name="T47" fmla="*/ 8 h 49"/>
                <a:gd name="T48" fmla="*/ 25 w 102"/>
                <a:gd name="T49" fmla="*/ 4 h 49"/>
                <a:gd name="T50" fmla="*/ 30 w 102"/>
                <a:gd name="T51" fmla="*/ 1 h 49"/>
                <a:gd name="T52" fmla="*/ 35 w 102"/>
                <a:gd name="T53" fmla="*/ 0 h 49"/>
                <a:gd name="T54" fmla="*/ 44 w 102"/>
                <a:gd name="T55" fmla="*/ 0 h 49"/>
                <a:gd name="T56" fmla="*/ 52 w 102"/>
                <a:gd name="T57" fmla="*/ 3 h 49"/>
                <a:gd name="T58" fmla="*/ 56 w 102"/>
                <a:gd name="T59" fmla="*/ 6 h 49"/>
                <a:gd name="T60" fmla="*/ 62 w 102"/>
                <a:gd name="T61" fmla="*/ 8 h 49"/>
                <a:gd name="T62" fmla="*/ 69 w 102"/>
                <a:gd name="T63" fmla="*/ 10 h 49"/>
                <a:gd name="T64" fmla="*/ 76 w 102"/>
                <a:gd name="T65" fmla="*/ 13 h 49"/>
                <a:gd name="T66" fmla="*/ 84 w 102"/>
                <a:gd name="T67" fmla="*/ 14 h 49"/>
                <a:gd name="T68" fmla="*/ 91 w 102"/>
                <a:gd name="T69" fmla="*/ 14 h 49"/>
                <a:gd name="T70" fmla="*/ 98 w 102"/>
                <a:gd name="T71" fmla="*/ 13 h 49"/>
                <a:gd name="T72" fmla="*/ 102 w 102"/>
                <a:gd name="T73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2" h="49">
                  <a:moveTo>
                    <a:pt x="102" y="11"/>
                  </a:moveTo>
                  <a:lnTo>
                    <a:pt x="101" y="14"/>
                  </a:lnTo>
                  <a:lnTo>
                    <a:pt x="99" y="18"/>
                  </a:lnTo>
                  <a:lnTo>
                    <a:pt x="95" y="24"/>
                  </a:lnTo>
                  <a:lnTo>
                    <a:pt x="90" y="32"/>
                  </a:lnTo>
                  <a:lnTo>
                    <a:pt x="83" y="39"/>
                  </a:lnTo>
                  <a:lnTo>
                    <a:pt x="72" y="45"/>
                  </a:lnTo>
                  <a:lnTo>
                    <a:pt x="61" y="48"/>
                  </a:lnTo>
                  <a:lnTo>
                    <a:pt x="47" y="49"/>
                  </a:lnTo>
                  <a:lnTo>
                    <a:pt x="44" y="49"/>
                  </a:lnTo>
                  <a:lnTo>
                    <a:pt x="37" y="46"/>
                  </a:lnTo>
                  <a:lnTo>
                    <a:pt x="27" y="39"/>
                  </a:lnTo>
                  <a:lnTo>
                    <a:pt x="20" y="25"/>
                  </a:lnTo>
                  <a:lnTo>
                    <a:pt x="19" y="25"/>
                  </a:lnTo>
                  <a:lnTo>
                    <a:pt x="16" y="24"/>
                  </a:lnTo>
                  <a:lnTo>
                    <a:pt x="11" y="22"/>
                  </a:lnTo>
                  <a:lnTo>
                    <a:pt x="7" y="17"/>
                  </a:lnTo>
                  <a:lnTo>
                    <a:pt x="2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4"/>
                  </a:lnTo>
                  <a:lnTo>
                    <a:pt x="11" y="8"/>
                  </a:lnTo>
                  <a:lnTo>
                    <a:pt x="17" y="9"/>
                  </a:lnTo>
                  <a:lnTo>
                    <a:pt x="22" y="8"/>
                  </a:lnTo>
                  <a:lnTo>
                    <a:pt x="25" y="4"/>
                  </a:lnTo>
                  <a:lnTo>
                    <a:pt x="30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2" y="3"/>
                  </a:lnTo>
                  <a:lnTo>
                    <a:pt x="56" y="6"/>
                  </a:lnTo>
                  <a:lnTo>
                    <a:pt x="62" y="8"/>
                  </a:lnTo>
                  <a:lnTo>
                    <a:pt x="69" y="10"/>
                  </a:lnTo>
                  <a:lnTo>
                    <a:pt x="76" y="13"/>
                  </a:lnTo>
                  <a:lnTo>
                    <a:pt x="84" y="14"/>
                  </a:lnTo>
                  <a:lnTo>
                    <a:pt x="91" y="14"/>
                  </a:lnTo>
                  <a:lnTo>
                    <a:pt x="98" y="13"/>
                  </a:lnTo>
                  <a:lnTo>
                    <a:pt x="102" y="11"/>
                  </a:lnTo>
                  <a:close/>
                </a:path>
              </a:pathLst>
            </a:custGeom>
            <a:solidFill>
              <a:srgbClr val="BC6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201"/>
            <p:cNvSpPr>
              <a:spLocks/>
            </p:cNvSpPr>
            <p:nvPr/>
          </p:nvSpPr>
          <p:spPr bwMode="auto">
            <a:xfrm>
              <a:off x="3913213" y="1852614"/>
              <a:ext cx="604838" cy="811213"/>
            </a:xfrm>
            <a:custGeom>
              <a:avLst/>
              <a:gdLst>
                <a:gd name="T0" fmla="*/ 670 w 762"/>
                <a:gd name="T1" fmla="*/ 10 h 1022"/>
                <a:gd name="T2" fmla="*/ 610 w 762"/>
                <a:gd name="T3" fmla="*/ 57 h 1022"/>
                <a:gd name="T4" fmla="*/ 505 w 762"/>
                <a:gd name="T5" fmla="*/ 129 h 1022"/>
                <a:gd name="T6" fmla="*/ 437 w 762"/>
                <a:gd name="T7" fmla="*/ 175 h 1022"/>
                <a:gd name="T8" fmla="*/ 367 w 762"/>
                <a:gd name="T9" fmla="*/ 231 h 1022"/>
                <a:gd name="T10" fmla="*/ 303 w 762"/>
                <a:gd name="T11" fmla="*/ 299 h 1022"/>
                <a:gd name="T12" fmla="*/ 256 w 762"/>
                <a:gd name="T13" fmla="*/ 381 h 1022"/>
                <a:gd name="T14" fmla="*/ 231 w 762"/>
                <a:gd name="T15" fmla="*/ 477 h 1022"/>
                <a:gd name="T16" fmla="*/ 229 w 762"/>
                <a:gd name="T17" fmla="*/ 526 h 1022"/>
                <a:gd name="T18" fmla="*/ 233 w 762"/>
                <a:gd name="T19" fmla="*/ 572 h 1022"/>
                <a:gd name="T20" fmla="*/ 266 w 762"/>
                <a:gd name="T21" fmla="*/ 602 h 1022"/>
                <a:gd name="T22" fmla="*/ 297 w 762"/>
                <a:gd name="T23" fmla="*/ 598 h 1022"/>
                <a:gd name="T24" fmla="*/ 317 w 762"/>
                <a:gd name="T25" fmla="*/ 578 h 1022"/>
                <a:gd name="T26" fmla="*/ 377 w 762"/>
                <a:gd name="T27" fmla="*/ 554 h 1022"/>
                <a:gd name="T28" fmla="*/ 446 w 762"/>
                <a:gd name="T29" fmla="*/ 538 h 1022"/>
                <a:gd name="T30" fmla="*/ 469 w 762"/>
                <a:gd name="T31" fmla="*/ 565 h 1022"/>
                <a:gd name="T32" fmla="*/ 431 w 762"/>
                <a:gd name="T33" fmla="*/ 635 h 1022"/>
                <a:gd name="T34" fmla="*/ 388 w 762"/>
                <a:gd name="T35" fmla="*/ 669 h 1022"/>
                <a:gd name="T36" fmla="*/ 339 w 762"/>
                <a:gd name="T37" fmla="*/ 680 h 1022"/>
                <a:gd name="T38" fmla="*/ 291 w 762"/>
                <a:gd name="T39" fmla="*/ 688 h 1022"/>
                <a:gd name="T40" fmla="*/ 274 w 762"/>
                <a:gd name="T41" fmla="*/ 703 h 1022"/>
                <a:gd name="T42" fmla="*/ 302 w 762"/>
                <a:gd name="T43" fmla="*/ 720 h 1022"/>
                <a:gd name="T44" fmla="*/ 342 w 762"/>
                <a:gd name="T45" fmla="*/ 726 h 1022"/>
                <a:gd name="T46" fmla="*/ 395 w 762"/>
                <a:gd name="T47" fmla="*/ 760 h 1022"/>
                <a:gd name="T48" fmla="*/ 462 w 762"/>
                <a:gd name="T49" fmla="*/ 851 h 1022"/>
                <a:gd name="T50" fmla="*/ 483 w 762"/>
                <a:gd name="T51" fmla="*/ 932 h 1022"/>
                <a:gd name="T52" fmla="*/ 429 w 762"/>
                <a:gd name="T53" fmla="*/ 972 h 1022"/>
                <a:gd name="T54" fmla="*/ 367 w 762"/>
                <a:gd name="T55" fmla="*/ 965 h 1022"/>
                <a:gd name="T56" fmla="*/ 363 w 762"/>
                <a:gd name="T57" fmla="*/ 935 h 1022"/>
                <a:gd name="T58" fmla="*/ 379 w 762"/>
                <a:gd name="T59" fmla="*/ 896 h 1022"/>
                <a:gd name="T60" fmla="*/ 401 w 762"/>
                <a:gd name="T61" fmla="*/ 896 h 1022"/>
                <a:gd name="T62" fmla="*/ 421 w 762"/>
                <a:gd name="T63" fmla="*/ 930 h 1022"/>
                <a:gd name="T64" fmla="*/ 441 w 762"/>
                <a:gd name="T65" fmla="*/ 912 h 1022"/>
                <a:gd name="T66" fmla="*/ 429 w 762"/>
                <a:gd name="T67" fmla="*/ 866 h 1022"/>
                <a:gd name="T68" fmla="*/ 374 w 762"/>
                <a:gd name="T69" fmla="*/ 810 h 1022"/>
                <a:gd name="T70" fmla="*/ 334 w 762"/>
                <a:gd name="T71" fmla="*/ 786 h 1022"/>
                <a:gd name="T72" fmla="*/ 291 w 762"/>
                <a:gd name="T73" fmla="*/ 769 h 1022"/>
                <a:gd name="T74" fmla="*/ 248 w 762"/>
                <a:gd name="T75" fmla="*/ 760 h 1022"/>
                <a:gd name="T76" fmla="*/ 200 w 762"/>
                <a:gd name="T77" fmla="*/ 759 h 1022"/>
                <a:gd name="T78" fmla="*/ 150 w 762"/>
                <a:gd name="T79" fmla="*/ 766 h 1022"/>
                <a:gd name="T80" fmla="*/ 68 w 762"/>
                <a:gd name="T81" fmla="*/ 782 h 1022"/>
                <a:gd name="T82" fmla="*/ 15 w 762"/>
                <a:gd name="T83" fmla="*/ 788 h 1022"/>
                <a:gd name="T84" fmla="*/ 0 w 762"/>
                <a:gd name="T85" fmla="*/ 788 h 1022"/>
                <a:gd name="T86" fmla="*/ 17 w 762"/>
                <a:gd name="T87" fmla="*/ 814 h 1022"/>
                <a:gd name="T88" fmla="*/ 40 w 762"/>
                <a:gd name="T89" fmla="*/ 877 h 1022"/>
                <a:gd name="T90" fmla="*/ 37 w 762"/>
                <a:gd name="T91" fmla="*/ 928 h 1022"/>
                <a:gd name="T92" fmla="*/ 54 w 762"/>
                <a:gd name="T93" fmla="*/ 939 h 1022"/>
                <a:gd name="T94" fmla="*/ 99 w 762"/>
                <a:gd name="T95" fmla="*/ 965 h 1022"/>
                <a:gd name="T96" fmla="*/ 151 w 762"/>
                <a:gd name="T97" fmla="*/ 987 h 1022"/>
                <a:gd name="T98" fmla="*/ 208 w 762"/>
                <a:gd name="T99" fmla="*/ 999 h 1022"/>
                <a:gd name="T100" fmla="*/ 273 w 762"/>
                <a:gd name="T101" fmla="*/ 1006 h 1022"/>
                <a:gd name="T102" fmla="*/ 339 w 762"/>
                <a:gd name="T103" fmla="*/ 1009 h 1022"/>
                <a:gd name="T104" fmla="*/ 395 w 762"/>
                <a:gd name="T105" fmla="*/ 1011 h 1022"/>
                <a:gd name="T106" fmla="*/ 446 w 762"/>
                <a:gd name="T107" fmla="*/ 1014 h 1022"/>
                <a:gd name="T108" fmla="*/ 493 w 762"/>
                <a:gd name="T109" fmla="*/ 1018 h 1022"/>
                <a:gd name="T110" fmla="*/ 513 w 762"/>
                <a:gd name="T111" fmla="*/ 1022 h 1022"/>
                <a:gd name="T112" fmla="*/ 535 w 762"/>
                <a:gd name="T113" fmla="*/ 975 h 1022"/>
                <a:gd name="T114" fmla="*/ 614 w 762"/>
                <a:gd name="T115" fmla="*/ 801 h 1022"/>
                <a:gd name="T116" fmla="*/ 690 w 762"/>
                <a:gd name="T117" fmla="*/ 643 h 1022"/>
                <a:gd name="T118" fmla="*/ 747 w 762"/>
                <a:gd name="T119" fmla="*/ 485 h 1022"/>
                <a:gd name="T120" fmla="*/ 751 w 762"/>
                <a:gd name="T121" fmla="*/ 221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62" h="1022">
                  <a:moveTo>
                    <a:pt x="681" y="0"/>
                  </a:moveTo>
                  <a:lnTo>
                    <a:pt x="678" y="2"/>
                  </a:lnTo>
                  <a:lnTo>
                    <a:pt x="670" y="10"/>
                  </a:lnTo>
                  <a:lnTo>
                    <a:pt x="655" y="22"/>
                  </a:lnTo>
                  <a:lnTo>
                    <a:pt x="635" y="38"/>
                  </a:lnTo>
                  <a:lnTo>
                    <a:pt x="610" y="57"/>
                  </a:lnTo>
                  <a:lnTo>
                    <a:pt x="580" y="79"/>
                  </a:lnTo>
                  <a:lnTo>
                    <a:pt x="545" y="103"/>
                  </a:lnTo>
                  <a:lnTo>
                    <a:pt x="505" y="129"/>
                  </a:lnTo>
                  <a:lnTo>
                    <a:pt x="483" y="143"/>
                  </a:lnTo>
                  <a:lnTo>
                    <a:pt x="460" y="159"/>
                  </a:lnTo>
                  <a:lnTo>
                    <a:pt x="437" y="175"/>
                  </a:lnTo>
                  <a:lnTo>
                    <a:pt x="414" y="192"/>
                  </a:lnTo>
                  <a:lnTo>
                    <a:pt x="391" y="211"/>
                  </a:lnTo>
                  <a:lnTo>
                    <a:pt x="367" y="231"/>
                  </a:lnTo>
                  <a:lnTo>
                    <a:pt x="344" y="252"/>
                  </a:lnTo>
                  <a:lnTo>
                    <a:pt x="324" y="275"/>
                  </a:lnTo>
                  <a:lnTo>
                    <a:pt x="303" y="299"/>
                  </a:lnTo>
                  <a:lnTo>
                    <a:pt x="286" y="325"/>
                  </a:lnTo>
                  <a:lnTo>
                    <a:pt x="269" y="352"/>
                  </a:lnTo>
                  <a:lnTo>
                    <a:pt x="256" y="381"/>
                  </a:lnTo>
                  <a:lnTo>
                    <a:pt x="244" y="411"/>
                  </a:lnTo>
                  <a:lnTo>
                    <a:pt x="236" y="443"/>
                  </a:lnTo>
                  <a:lnTo>
                    <a:pt x="231" y="477"/>
                  </a:lnTo>
                  <a:lnTo>
                    <a:pt x="230" y="512"/>
                  </a:lnTo>
                  <a:lnTo>
                    <a:pt x="230" y="516"/>
                  </a:lnTo>
                  <a:lnTo>
                    <a:pt x="229" y="526"/>
                  </a:lnTo>
                  <a:lnTo>
                    <a:pt x="228" y="540"/>
                  </a:lnTo>
                  <a:lnTo>
                    <a:pt x="229" y="555"/>
                  </a:lnTo>
                  <a:lnTo>
                    <a:pt x="233" y="572"/>
                  </a:lnTo>
                  <a:lnTo>
                    <a:pt x="239" y="586"/>
                  </a:lnTo>
                  <a:lnTo>
                    <a:pt x="250" y="597"/>
                  </a:lnTo>
                  <a:lnTo>
                    <a:pt x="266" y="602"/>
                  </a:lnTo>
                  <a:lnTo>
                    <a:pt x="281" y="602"/>
                  </a:lnTo>
                  <a:lnTo>
                    <a:pt x="291" y="601"/>
                  </a:lnTo>
                  <a:lnTo>
                    <a:pt x="297" y="598"/>
                  </a:lnTo>
                  <a:lnTo>
                    <a:pt x="302" y="592"/>
                  </a:lnTo>
                  <a:lnTo>
                    <a:pt x="308" y="586"/>
                  </a:lnTo>
                  <a:lnTo>
                    <a:pt x="317" y="578"/>
                  </a:lnTo>
                  <a:lnTo>
                    <a:pt x="331" y="570"/>
                  </a:lnTo>
                  <a:lnTo>
                    <a:pt x="351" y="562"/>
                  </a:lnTo>
                  <a:lnTo>
                    <a:pt x="377" y="554"/>
                  </a:lnTo>
                  <a:lnTo>
                    <a:pt x="403" y="546"/>
                  </a:lnTo>
                  <a:lnTo>
                    <a:pt x="426" y="540"/>
                  </a:lnTo>
                  <a:lnTo>
                    <a:pt x="446" y="538"/>
                  </a:lnTo>
                  <a:lnTo>
                    <a:pt x="461" y="541"/>
                  </a:lnTo>
                  <a:lnTo>
                    <a:pt x="469" y="549"/>
                  </a:lnTo>
                  <a:lnTo>
                    <a:pt x="469" y="565"/>
                  </a:lnTo>
                  <a:lnTo>
                    <a:pt x="460" y="590"/>
                  </a:lnTo>
                  <a:lnTo>
                    <a:pt x="445" y="615"/>
                  </a:lnTo>
                  <a:lnTo>
                    <a:pt x="431" y="635"/>
                  </a:lnTo>
                  <a:lnTo>
                    <a:pt x="417" y="651"/>
                  </a:lnTo>
                  <a:lnTo>
                    <a:pt x="403" y="661"/>
                  </a:lnTo>
                  <a:lnTo>
                    <a:pt x="388" y="669"/>
                  </a:lnTo>
                  <a:lnTo>
                    <a:pt x="373" y="674"/>
                  </a:lnTo>
                  <a:lnTo>
                    <a:pt x="356" y="677"/>
                  </a:lnTo>
                  <a:lnTo>
                    <a:pt x="339" y="680"/>
                  </a:lnTo>
                  <a:lnTo>
                    <a:pt x="320" y="682"/>
                  </a:lnTo>
                  <a:lnTo>
                    <a:pt x="304" y="684"/>
                  </a:lnTo>
                  <a:lnTo>
                    <a:pt x="291" y="688"/>
                  </a:lnTo>
                  <a:lnTo>
                    <a:pt x="281" y="692"/>
                  </a:lnTo>
                  <a:lnTo>
                    <a:pt x="275" y="697"/>
                  </a:lnTo>
                  <a:lnTo>
                    <a:pt x="274" y="703"/>
                  </a:lnTo>
                  <a:lnTo>
                    <a:pt x="278" y="708"/>
                  </a:lnTo>
                  <a:lnTo>
                    <a:pt x="288" y="715"/>
                  </a:lnTo>
                  <a:lnTo>
                    <a:pt x="302" y="720"/>
                  </a:lnTo>
                  <a:lnTo>
                    <a:pt x="314" y="722"/>
                  </a:lnTo>
                  <a:lnTo>
                    <a:pt x="328" y="723"/>
                  </a:lnTo>
                  <a:lnTo>
                    <a:pt x="342" y="726"/>
                  </a:lnTo>
                  <a:lnTo>
                    <a:pt x="357" y="731"/>
                  </a:lnTo>
                  <a:lnTo>
                    <a:pt x="376" y="743"/>
                  </a:lnTo>
                  <a:lnTo>
                    <a:pt x="395" y="760"/>
                  </a:lnTo>
                  <a:lnTo>
                    <a:pt x="419" y="788"/>
                  </a:lnTo>
                  <a:lnTo>
                    <a:pt x="442" y="820"/>
                  </a:lnTo>
                  <a:lnTo>
                    <a:pt x="462" y="851"/>
                  </a:lnTo>
                  <a:lnTo>
                    <a:pt x="476" y="881"/>
                  </a:lnTo>
                  <a:lnTo>
                    <a:pt x="483" y="909"/>
                  </a:lnTo>
                  <a:lnTo>
                    <a:pt x="483" y="932"/>
                  </a:lnTo>
                  <a:lnTo>
                    <a:pt x="475" y="951"/>
                  </a:lnTo>
                  <a:lnTo>
                    <a:pt x="456" y="965"/>
                  </a:lnTo>
                  <a:lnTo>
                    <a:pt x="429" y="972"/>
                  </a:lnTo>
                  <a:lnTo>
                    <a:pt x="400" y="973"/>
                  </a:lnTo>
                  <a:lnTo>
                    <a:pt x="380" y="971"/>
                  </a:lnTo>
                  <a:lnTo>
                    <a:pt x="367" y="965"/>
                  </a:lnTo>
                  <a:lnTo>
                    <a:pt x="362" y="956"/>
                  </a:lnTo>
                  <a:lnTo>
                    <a:pt x="361" y="947"/>
                  </a:lnTo>
                  <a:lnTo>
                    <a:pt x="363" y="935"/>
                  </a:lnTo>
                  <a:lnTo>
                    <a:pt x="366" y="924"/>
                  </a:lnTo>
                  <a:lnTo>
                    <a:pt x="370" y="913"/>
                  </a:lnTo>
                  <a:lnTo>
                    <a:pt x="379" y="896"/>
                  </a:lnTo>
                  <a:lnTo>
                    <a:pt x="389" y="885"/>
                  </a:lnTo>
                  <a:lnTo>
                    <a:pt x="397" y="884"/>
                  </a:lnTo>
                  <a:lnTo>
                    <a:pt x="401" y="896"/>
                  </a:lnTo>
                  <a:lnTo>
                    <a:pt x="403" y="913"/>
                  </a:lnTo>
                  <a:lnTo>
                    <a:pt x="410" y="925"/>
                  </a:lnTo>
                  <a:lnTo>
                    <a:pt x="421" y="930"/>
                  </a:lnTo>
                  <a:lnTo>
                    <a:pt x="433" y="927"/>
                  </a:lnTo>
                  <a:lnTo>
                    <a:pt x="439" y="922"/>
                  </a:lnTo>
                  <a:lnTo>
                    <a:pt x="441" y="912"/>
                  </a:lnTo>
                  <a:lnTo>
                    <a:pt x="441" y="900"/>
                  </a:lnTo>
                  <a:lnTo>
                    <a:pt x="437" y="884"/>
                  </a:lnTo>
                  <a:lnTo>
                    <a:pt x="429" y="866"/>
                  </a:lnTo>
                  <a:lnTo>
                    <a:pt x="416" y="848"/>
                  </a:lnTo>
                  <a:lnTo>
                    <a:pt x="399" y="828"/>
                  </a:lnTo>
                  <a:lnTo>
                    <a:pt x="374" y="810"/>
                  </a:lnTo>
                  <a:lnTo>
                    <a:pt x="361" y="801"/>
                  </a:lnTo>
                  <a:lnTo>
                    <a:pt x="347" y="792"/>
                  </a:lnTo>
                  <a:lnTo>
                    <a:pt x="334" y="786"/>
                  </a:lnTo>
                  <a:lnTo>
                    <a:pt x="320" y="780"/>
                  </a:lnTo>
                  <a:lnTo>
                    <a:pt x="305" y="774"/>
                  </a:lnTo>
                  <a:lnTo>
                    <a:pt x="291" y="769"/>
                  </a:lnTo>
                  <a:lnTo>
                    <a:pt x="278" y="765"/>
                  </a:lnTo>
                  <a:lnTo>
                    <a:pt x="263" y="763"/>
                  </a:lnTo>
                  <a:lnTo>
                    <a:pt x="248" y="760"/>
                  </a:lnTo>
                  <a:lnTo>
                    <a:pt x="233" y="759"/>
                  </a:lnTo>
                  <a:lnTo>
                    <a:pt x="216" y="759"/>
                  </a:lnTo>
                  <a:lnTo>
                    <a:pt x="200" y="759"/>
                  </a:lnTo>
                  <a:lnTo>
                    <a:pt x="184" y="760"/>
                  </a:lnTo>
                  <a:lnTo>
                    <a:pt x="167" y="763"/>
                  </a:lnTo>
                  <a:lnTo>
                    <a:pt x="150" y="766"/>
                  </a:lnTo>
                  <a:lnTo>
                    <a:pt x="131" y="769"/>
                  </a:lnTo>
                  <a:lnTo>
                    <a:pt x="97" y="776"/>
                  </a:lnTo>
                  <a:lnTo>
                    <a:pt x="68" y="782"/>
                  </a:lnTo>
                  <a:lnTo>
                    <a:pt x="46" y="786"/>
                  </a:lnTo>
                  <a:lnTo>
                    <a:pt x="27" y="787"/>
                  </a:lnTo>
                  <a:lnTo>
                    <a:pt x="15" y="788"/>
                  </a:lnTo>
                  <a:lnTo>
                    <a:pt x="7" y="788"/>
                  </a:lnTo>
                  <a:lnTo>
                    <a:pt x="1" y="788"/>
                  </a:lnTo>
                  <a:lnTo>
                    <a:pt x="0" y="788"/>
                  </a:lnTo>
                  <a:lnTo>
                    <a:pt x="2" y="791"/>
                  </a:lnTo>
                  <a:lnTo>
                    <a:pt x="9" y="801"/>
                  </a:lnTo>
                  <a:lnTo>
                    <a:pt x="17" y="814"/>
                  </a:lnTo>
                  <a:lnTo>
                    <a:pt x="26" y="832"/>
                  </a:lnTo>
                  <a:lnTo>
                    <a:pt x="34" y="854"/>
                  </a:lnTo>
                  <a:lnTo>
                    <a:pt x="40" y="877"/>
                  </a:lnTo>
                  <a:lnTo>
                    <a:pt x="40" y="902"/>
                  </a:lnTo>
                  <a:lnTo>
                    <a:pt x="35" y="927"/>
                  </a:lnTo>
                  <a:lnTo>
                    <a:pt x="37" y="928"/>
                  </a:lnTo>
                  <a:lnTo>
                    <a:pt x="40" y="930"/>
                  </a:lnTo>
                  <a:lnTo>
                    <a:pt x="46" y="934"/>
                  </a:lnTo>
                  <a:lnTo>
                    <a:pt x="54" y="939"/>
                  </a:lnTo>
                  <a:lnTo>
                    <a:pt x="65" y="946"/>
                  </a:lnTo>
                  <a:lnTo>
                    <a:pt x="80" y="955"/>
                  </a:lnTo>
                  <a:lnTo>
                    <a:pt x="99" y="965"/>
                  </a:lnTo>
                  <a:lnTo>
                    <a:pt x="122" y="977"/>
                  </a:lnTo>
                  <a:lnTo>
                    <a:pt x="136" y="983"/>
                  </a:lnTo>
                  <a:lnTo>
                    <a:pt x="151" y="987"/>
                  </a:lnTo>
                  <a:lnTo>
                    <a:pt x="168" y="992"/>
                  </a:lnTo>
                  <a:lnTo>
                    <a:pt x="188" y="996"/>
                  </a:lnTo>
                  <a:lnTo>
                    <a:pt x="208" y="999"/>
                  </a:lnTo>
                  <a:lnTo>
                    <a:pt x="229" y="1001"/>
                  </a:lnTo>
                  <a:lnTo>
                    <a:pt x="251" y="1003"/>
                  </a:lnTo>
                  <a:lnTo>
                    <a:pt x="273" y="1006"/>
                  </a:lnTo>
                  <a:lnTo>
                    <a:pt x="296" y="1007"/>
                  </a:lnTo>
                  <a:lnTo>
                    <a:pt x="318" y="1008"/>
                  </a:lnTo>
                  <a:lnTo>
                    <a:pt x="339" y="1009"/>
                  </a:lnTo>
                  <a:lnTo>
                    <a:pt x="359" y="1010"/>
                  </a:lnTo>
                  <a:lnTo>
                    <a:pt x="378" y="1010"/>
                  </a:lnTo>
                  <a:lnTo>
                    <a:pt x="395" y="1011"/>
                  </a:lnTo>
                  <a:lnTo>
                    <a:pt x="411" y="1011"/>
                  </a:lnTo>
                  <a:lnTo>
                    <a:pt x="424" y="1013"/>
                  </a:lnTo>
                  <a:lnTo>
                    <a:pt x="446" y="1014"/>
                  </a:lnTo>
                  <a:lnTo>
                    <a:pt x="464" y="1016"/>
                  </a:lnTo>
                  <a:lnTo>
                    <a:pt x="480" y="1017"/>
                  </a:lnTo>
                  <a:lnTo>
                    <a:pt x="493" y="1018"/>
                  </a:lnTo>
                  <a:lnTo>
                    <a:pt x="502" y="1021"/>
                  </a:lnTo>
                  <a:lnTo>
                    <a:pt x="509" y="1021"/>
                  </a:lnTo>
                  <a:lnTo>
                    <a:pt x="513" y="1022"/>
                  </a:lnTo>
                  <a:lnTo>
                    <a:pt x="514" y="1022"/>
                  </a:lnTo>
                  <a:lnTo>
                    <a:pt x="520" y="1009"/>
                  </a:lnTo>
                  <a:lnTo>
                    <a:pt x="535" y="975"/>
                  </a:lnTo>
                  <a:lnTo>
                    <a:pt x="558" y="925"/>
                  </a:lnTo>
                  <a:lnTo>
                    <a:pt x="585" y="865"/>
                  </a:lnTo>
                  <a:lnTo>
                    <a:pt x="614" y="801"/>
                  </a:lnTo>
                  <a:lnTo>
                    <a:pt x="644" y="738"/>
                  </a:lnTo>
                  <a:lnTo>
                    <a:pt x="670" y="684"/>
                  </a:lnTo>
                  <a:lnTo>
                    <a:pt x="690" y="643"/>
                  </a:lnTo>
                  <a:lnTo>
                    <a:pt x="709" y="603"/>
                  </a:lnTo>
                  <a:lnTo>
                    <a:pt x="728" y="550"/>
                  </a:lnTo>
                  <a:lnTo>
                    <a:pt x="747" y="485"/>
                  </a:lnTo>
                  <a:lnTo>
                    <a:pt x="758" y="408"/>
                  </a:lnTo>
                  <a:lnTo>
                    <a:pt x="762" y="319"/>
                  </a:lnTo>
                  <a:lnTo>
                    <a:pt x="751" y="221"/>
                  </a:lnTo>
                  <a:lnTo>
                    <a:pt x="726" y="114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FFF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202"/>
            <p:cNvSpPr>
              <a:spLocks/>
            </p:cNvSpPr>
            <p:nvPr/>
          </p:nvSpPr>
          <p:spPr bwMode="auto">
            <a:xfrm>
              <a:off x="4167213" y="2300289"/>
              <a:ext cx="87313" cy="57150"/>
            </a:xfrm>
            <a:custGeom>
              <a:avLst/>
              <a:gdLst>
                <a:gd name="T0" fmla="*/ 0 w 111"/>
                <a:gd name="T1" fmla="*/ 72 h 73"/>
                <a:gd name="T2" fmla="*/ 3 w 111"/>
                <a:gd name="T3" fmla="*/ 72 h 73"/>
                <a:gd name="T4" fmla="*/ 11 w 111"/>
                <a:gd name="T5" fmla="*/ 73 h 73"/>
                <a:gd name="T6" fmla="*/ 22 w 111"/>
                <a:gd name="T7" fmla="*/ 73 h 73"/>
                <a:gd name="T8" fmla="*/ 37 w 111"/>
                <a:gd name="T9" fmla="*/ 70 h 73"/>
                <a:gd name="T10" fmla="*/ 53 w 111"/>
                <a:gd name="T11" fmla="*/ 65 h 73"/>
                <a:gd name="T12" fmla="*/ 71 w 111"/>
                <a:gd name="T13" fmla="*/ 55 h 73"/>
                <a:gd name="T14" fmla="*/ 88 w 111"/>
                <a:gd name="T15" fmla="*/ 42 h 73"/>
                <a:gd name="T16" fmla="*/ 104 w 111"/>
                <a:gd name="T17" fmla="*/ 22 h 73"/>
                <a:gd name="T18" fmla="*/ 111 w 111"/>
                <a:gd name="T19" fmla="*/ 5 h 73"/>
                <a:gd name="T20" fmla="*/ 105 w 111"/>
                <a:gd name="T21" fmla="*/ 0 h 73"/>
                <a:gd name="T22" fmla="*/ 90 w 111"/>
                <a:gd name="T23" fmla="*/ 5 h 73"/>
                <a:gd name="T24" fmla="*/ 69 w 111"/>
                <a:gd name="T25" fmla="*/ 16 h 73"/>
                <a:gd name="T26" fmla="*/ 45 w 111"/>
                <a:gd name="T27" fmla="*/ 31 h 73"/>
                <a:gd name="T28" fmla="*/ 24 w 111"/>
                <a:gd name="T29" fmla="*/ 47 h 73"/>
                <a:gd name="T30" fmla="*/ 7 w 111"/>
                <a:gd name="T31" fmla="*/ 61 h 73"/>
                <a:gd name="T32" fmla="*/ 0 w 111"/>
                <a:gd name="T33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1" h="73">
                  <a:moveTo>
                    <a:pt x="0" y="72"/>
                  </a:moveTo>
                  <a:lnTo>
                    <a:pt x="3" y="72"/>
                  </a:lnTo>
                  <a:lnTo>
                    <a:pt x="11" y="73"/>
                  </a:lnTo>
                  <a:lnTo>
                    <a:pt x="22" y="73"/>
                  </a:lnTo>
                  <a:lnTo>
                    <a:pt x="37" y="70"/>
                  </a:lnTo>
                  <a:lnTo>
                    <a:pt x="53" y="65"/>
                  </a:lnTo>
                  <a:lnTo>
                    <a:pt x="71" y="55"/>
                  </a:lnTo>
                  <a:lnTo>
                    <a:pt x="88" y="42"/>
                  </a:lnTo>
                  <a:lnTo>
                    <a:pt x="104" y="22"/>
                  </a:lnTo>
                  <a:lnTo>
                    <a:pt x="111" y="5"/>
                  </a:lnTo>
                  <a:lnTo>
                    <a:pt x="105" y="0"/>
                  </a:lnTo>
                  <a:lnTo>
                    <a:pt x="90" y="5"/>
                  </a:lnTo>
                  <a:lnTo>
                    <a:pt x="69" y="16"/>
                  </a:lnTo>
                  <a:lnTo>
                    <a:pt x="45" y="31"/>
                  </a:lnTo>
                  <a:lnTo>
                    <a:pt x="24" y="47"/>
                  </a:lnTo>
                  <a:lnTo>
                    <a:pt x="7" y="61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F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203"/>
            <p:cNvSpPr>
              <a:spLocks/>
            </p:cNvSpPr>
            <p:nvPr/>
          </p:nvSpPr>
          <p:spPr bwMode="auto">
            <a:xfrm>
              <a:off x="3908450" y="1735139"/>
              <a:ext cx="527050" cy="719138"/>
            </a:xfrm>
            <a:custGeom>
              <a:avLst/>
              <a:gdLst>
                <a:gd name="T0" fmla="*/ 664 w 664"/>
                <a:gd name="T1" fmla="*/ 92 h 906"/>
                <a:gd name="T2" fmla="*/ 658 w 664"/>
                <a:gd name="T3" fmla="*/ 107 h 906"/>
                <a:gd name="T4" fmla="*/ 632 w 664"/>
                <a:gd name="T5" fmla="*/ 137 h 906"/>
                <a:gd name="T6" fmla="*/ 572 w 664"/>
                <a:gd name="T7" fmla="*/ 183 h 906"/>
                <a:gd name="T8" fmla="*/ 497 w 664"/>
                <a:gd name="T9" fmla="*/ 227 h 906"/>
                <a:gd name="T10" fmla="*/ 443 w 664"/>
                <a:gd name="T11" fmla="*/ 262 h 906"/>
                <a:gd name="T12" fmla="*/ 388 w 664"/>
                <a:gd name="T13" fmla="*/ 301 h 906"/>
                <a:gd name="T14" fmla="*/ 338 w 664"/>
                <a:gd name="T15" fmla="*/ 345 h 906"/>
                <a:gd name="T16" fmla="*/ 292 w 664"/>
                <a:gd name="T17" fmla="*/ 392 h 906"/>
                <a:gd name="T18" fmla="*/ 251 w 664"/>
                <a:gd name="T19" fmla="*/ 445 h 906"/>
                <a:gd name="T20" fmla="*/ 219 w 664"/>
                <a:gd name="T21" fmla="*/ 502 h 906"/>
                <a:gd name="T22" fmla="*/ 197 w 664"/>
                <a:gd name="T23" fmla="*/ 565 h 906"/>
                <a:gd name="T24" fmla="*/ 186 w 664"/>
                <a:gd name="T25" fmla="*/ 659 h 906"/>
                <a:gd name="T26" fmla="*/ 198 w 664"/>
                <a:gd name="T27" fmla="*/ 742 h 906"/>
                <a:gd name="T28" fmla="*/ 227 w 664"/>
                <a:gd name="T29" fmla="*/ 785 h 906"/>
                <a:gd name="T30" fmla="*/ 250 w 664"/>
                <a:gd name="T31" fmla="*/ 800 h 906"/>
                <a:gd name="T32" fmla="*/ 249 w 664"/>
                <a:gd name="T33" fmla="*/ 808 h 906"/>
                <a:gd name="T34" fmla="*/ 232 w 664"/>
                <a:gd name="T35" fmla="*/ 845 h 906"/>
                <a:gd name="T36" fmla="*/ 227 w 664"/>
                <a:gd name="T37" fmla="*/ 865 h 906"/>
                <a:gd name="T38" fmla="*/ 195 w 664"/>
                <a:gd name="T39" fmla="*/ 872 h 906"/>
                <a:gd name="T40" fmla="*/ 142 w 664"/>
                <a:gd name="T41" fmla="*/ 883 h 906"/>
                <a:gd name="T42" fmla="*/ 81 w 664"/>
                <a:gd name="T43" fmla="*/ 895 h 906"/>
                <a:gd name="T44" fmla="*/ 26 w 664"/>
                <a:gd name="T45" fmla="*/ 905 h 906"/>
                <a:gd name="T46" fmla="*/ 3 w 664"/>
                <a:gd name="T47" fmla="*/ 906 h 906"/>
                <a:gd name="T48" fmla="*/ 0 w 664"/>
                <a:gd name="T49" fmla="*/ 899 h 906"/>
                <a:gd name="T50" fmla="*/ 5 w 664"/>
                <a:gd name="T51" fmla="*/ 884 h 906"/>
                <a:gd name="T52" fmla="*/ 6 w 664"/>
                <a:gd name="T53" fmla="*/ 848 h 906"/>
                <a:gd name="T54" fmla="*/ 14 w 664"/>
                <a:gd name="T55" fmla="*/ 784 h 906"/>
                <a:gd name="T56" fmla="*/ 39 w 664"/>
                <a:gd name="T57" fmla="*/ 713 h 906"/>
                <a:gd name="T58" fmla="*/ 61 w 664"/>
                <a:gd name="T59" fmla="*/ 663 h 906"/>
                <a:gd name="T60" fmla="*/ 85 w 664"/>
                <a:gd name="T61" fmla="*/ 615 h 906"/>
                <a:gd name="T62" fmla="*/ 113 w 664"/>
                <a:gd name="T63" fmla="*/ 577 h 906"/>
                <a:gd name="T64" fmla="*/ 146 w 664"/>
                <a:gd name="T65" fmla="*/ 547 h 906"/>
                <a:gd name="T66" fmla="*/ 191 w 664"/>
                <a:gd name="T67" fmla="*/ 511 h 906"/>
                <a:gd name="T68" fmla="*/ 233 w 664"/>
                <a:gd name="T69" fmla="*/ 462 h 906"/>
                <a:gd name="T70" fmla="*/ 250 w 664"/>
                <a:gd name="T71" fmla="*/ 402 h 906"/>
                <a:gd name="T72" fmla="*/ 199 w 664"/>
                <a:gd name="T73" fmla="*/ 324 h 906"/>
                <a:gd name="T74" fmla="*/ 212 w 664"/>
                <a:gd name="T75" fmla="*/ 323 h 906"/>
                <a:gd name="T76" fmla="*/ 244 w 664"/>
                <a:gd name="T77" fmla="*/ 316 h 906"/>
                <a:gd name="T78" fmla="*/ 287 w 664"/>
                <a:gd name="T79" fmla="*/ 298 h 906"/>
                <a:gd name="T80" fmla="*/ 331 w 664"/>
                <a:gd name="T81" fmla="*/ 270 h 906"/>
                <a:gd name="T82" fmla="*/ 370 w 664"/>
                <a:gd name="T83" fmla="*/ 237 h 906"/>
                <a:gd name="T84" fmla="*/ 403 w 664"/>
                <a:gd name="T85" fmla="*/ 196 h 906"/>
                <a:gd name="T86" fmla="*/ 422 w 664"/>
                <a:gd name="T87" fmla="*/ 124 h 906"/>
                <a:gd name="T88" fmla="*/ 421 w 664"/>
                <a:gd name="T89" fmla="*/ 0 h 906"/>
                <a:gd name="T90" fmla="*/ 429 w 664"/>
                <a:gd name="T91" fmla="*/ 2 h 906"/>
                <a:gd name="T92" fmla="*/ 452 w 664"/>
                <a:gd name="T93" fmla="*/ 10 h 906"/>
                <a:gd name="T94" fmla="*/ 484 w 664"/>
                <a:gd name="T95" fmla="*/ 22 h 906"/>
                <a:gd name="T96" fmla="*/ 523 w 664"/>
                <a:gd name="T97" fmla="*/ 35 h 906"/>
                <a:gd name="T98" fmla="*/ 565 w 664"/>
                <a:gd name="T99" fmla="*/ 50 h 906"/>
                <a:gd name="T100" fmla="*/ 605 w 664"/>
                <a:gd name="T101" fmla="*/ 65 h 906"/>
                <a:gd name="T102" fmla="*/ 640 w 664"/>
                <a:gd name="T103" fmla="*/ 78 h 906"/>
                <a:gd name="T104" fmla="*/ 664 w 664"/>
                <a:gd name="T105" fmla="*/ 9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64" h="906">
                  <a:moveTo>
                    <a:pt x="664" y="90"/>
                  </a:moveTo>
                  <a:lnTo>
                    <a:pt x="664" y="92"/>
                  </a:lnTo>
                  <a:lnTo>
                    <a:pt x="663" y="98"/>
                  </a:lnTo>
                  <a:lnTo>
                    <a:pt x="658" y="107"/>
                  </a:lnTo>
                  <a:lnTo>
                    <a:pt x="648" y="120"/>
                  </a:lnTo>
                  <a:lnTo>
                    <a:pt x="632" y="137"/>
                  </a:lnTo>
                  <a:lnTo>
                    <a:pt x="608" y="158"/>
                  </a:lnTo>
                  <a:lnTo>
                    <a:pt x="572" y="183"/>
                  </a:lnTo>
                  <a:lnTo>
                    <a:pt x="525" y="212"/>
                  </a:lnTo>
                  <a:lnTo>
                    <a:pt x="497" y="227"/>
                  </a:lnTo>
                  <a:lnTo>
                    <a:pt x="470" y="244"/>
                  </a:lnTo>
                  <a:lnTo>
                    <a:pt x="443" y="262"/>
                  </a:lnTo>
                  <a:lnTo>
                    <a:pt x="415" y="281"/>
                  </a:lnTo>
                  <a:lnTo>
                    <a:pt x="388" y="301"/>
                  </a:lnTo>
                  <a:lnTo>
                    <a:pt x="363" y="322"/>
                  </a:lnTo>
                  <a:lnTo>
                    <a:pt x="338" y="345"/>
                  </a:lnTo>
                  <a:lnTo>
                    <a:pt x="314" y="368"/>
                  </a:lnTo>
                  <a:lnTo>
                    <a:pt x="292" y="392"/>
                  </a:lnTo>
                  <a:lnTo>
                    <a:pt x="270" y="418"/>
                  </a:lnTo>
                  <a:lnTo>
                    <a:pt x="251" y="445"/>
                  </a:lnTo>
                  <a:lnTo>
                    <a:pt x="234" y="474"/>
                  </a:lnTo>
                  <a:lnTo>
                    <a:pt x="219" y="502"/>
                  </a:lnTo>
                  <a:lnTo>
                    <a:pt x="206" y="534"/>
                  </a:lnTo>
                  <a:lnTo>
                    <a:pt x="197" y="565"/>
                  </a:lnTo>
                  <a:lnTo>
                    <a:pt x="190" y="598"/>
                  </a:lnTo>
                  <a:lnTo>
                    <a:pt x="186" y="659"/>
                  </a:lnTo>
                  <a:lnTo>
                    <a:pt x="189" y="706"/>
                  </a:lnTo>
                  <a:lnTo>
                    <a:pt x="198" y="742"/>
                  </a:lnTo>
                  <a:lnTo>
                    <a:pt x="212" y="767"/>
                  </a:lnTo>
                  <a:lnTo>
                    <a:pt x="227" y="785"/>
                  </a:lnTo>
                  <a:lnTo>
                    <a:pt x="240" y="795"/>
                  </a:lnTo>
                  <a:lnTo>
                    <a:pt x="250" y="800"/>
                  </a:lnTo>
                  <a:lnTo>
                    <a:pt x="254" y="801"/>
                  </a:lnTo>
                  <a:lnTo>
                    <a:pt x="249" y="808"/>
                  </a:lnTo>
                  <a:lnTo>
                    <a:pt x="240" y="824"/>
                  </a:lnTo>
                  <a:lnTo>
                    <a:pt x="232" y="845"/>
                  </a:lnTo>
                  <a:lnTo>
                    <a:pt x="232" y="864"/>
                  </a:lnTo>
                  <a:lnTo>
                    <a:pt x="227" y="865"/>
                  </a:lnTo>
                  <a:lnTo>
                    <a:pt x="214" y="868"/>
                  </a:lnTo>
                  <a:lnTo>
                    <a:pt x="195" y="872"/>
                  </a:lnTo>
                  <a:lnTo>
                    <a:pt x="171" y="877"/>
                  </a:lnTo>
                  <a:lnTo>
                    <a:pt x="142" y="883"/>
                  </a:lnTo>
                  <a:lnTo>
                    <a:pt x="112" y="890"/>
                  </a:lnTo>
                  <a:lnTo>
                    <a:pt x="81" y="895"/>
                  </a:lnTo>
                  <a:lnTo>
                    <a:pt x="51" y="900"/>
                  </a:lnTo>
                  <a:lnTo>
                    <a:pt x="26" y="905"/>
                  </a:lnTo>
                  <a:lnTo>
                    <a:pt x="11" y="906"/>
                  </a:lnTo>
                  <a:lnTo>
                    <a:pt x="3" y="906"/>
                  </a:lnTo>
                  <a:lnTo>
                    <a:pt x="0" y="903"/>
                  </a:lnTo>
                  <a:lnTo>
                    <a:pt x="0" y="899"/>
                  </a:lnTo>
                  <a:lnTo>
                    <a:pt x="2" y="893"/>
                  </a:lnTo>
                  <a:lnTo>
                    <a:pt x="5" y="884"/>
                  </a:lnTo>
                  <a:lnTo>
                    <a:pt x="6" y="873"/>
                  </a:lnTo>
                  <a:lnTo>
                    <a:pt x="6" y="848"/>
                  </a:lnTo>
                  <a:lnTo>
                    <a:pt x="7" y="819"/>
                  </a:lnTo>
                  <a:lnTo>
                    <a:pt x="14" y="784"/>
                  </a:lnTo>
                  <a:lnTo>
                    <a:pt x="29" y="739"/>
                  </a:lnTo>
                  <a:lnTo>
                    <a:pt x="39" y="713"/>
                  </a:lnTo>
                  <a:lnTo>
                    <a:pt x="49" y="688"/>
                  </a:lnTo>
                  <a:lnTo>
                    <a:pt x="61" y="663"/>
                  </a:lnTo>
                  <a:lnTo>
                    <a:pt x="73" y="638"/>
                  </a:lnTo>
                  <a:lnTo>
                    <a:pt x="85" y="615"/>
                  </a:lnTo>
                  <a:lnTo>
                    <a:pt x="99" y="596"/>
                  </a:lnTo>
                  <a:lnTo>
                    <a:pt x="113" y="577"/>
                  </a:lnTo>
                  <a:lnTo>
                    <a:pt x="128" y="562"/>
                  </a:lnTo>
                  <a:lnTo>
                    <a:pt x="146" y="547"/>
                  </a:lnTo>
                  <a:lnTo>
                    <a:pt x="167" y="530"/>
                  </a:lnTo>
                  <a:lnTo>
                    <a:pt x="191" y="511"/>
                  </a:lnTo>
                  <a:lnTo>
                    <a:pt x="213" y="487"/>
                  </a:lnTo>
                  <a:lnTo>
                    <a:pt x="233" y="462"/>
                  </a:lnTo>
                  <a:lnTo>
                    <a:pt x="245" y="433"/>
                  </a:lnTo>
                  <a:lnTo>
                    <a:pt x="250" y="402"/>
                  </a:lnTo>
                  <a:lnTo>
                    <a:pt x="244" y="369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12" y="323"/>
                  </a:lnTo>
                  <a:lnTo>
                    <a:pt x="227" y="319"/>
                  </a:lnTo>
                  <a:lnTo>
                    <a:pt x="244" y="316"/>
                  </a:lnTo>
                  <a:lnTo>
                    <a:pt x="265" y="309"/>
                  </a:lnTo>
                  <a:lnTo>
                    <a:pt x="287" y="298"/>
                  </a:lnTo>
                  <a:lnTo>
                    <a:pt x="310" y="286"/>
                  </a:lnTo>
                  <a:lnTo>
                    <a:pt x="331" y="270"/>
                  </a:lnTo>
                  <a:lnTo>
                    <a:pt x="352" y="252"/>
                  </a:lnTo>
                  <a:lnTo>
                    <a:pt x="370" y="237"/>
                  </a:lnTo>
                  <a:lnTo>
                    <a:pt x="388" y="219"/>
                  </a:lnTo>
                  <a:lnTo>
                    <a:pt x="403" y="196"/>
                  </a:lnTo>
                  <a:lnTo>
                    <a:pt x="415" y="166"/>
                  </a:lnTo>
                  <a:lnTo>
                    <a:pt x="422" y="124"/>
                  </a:lnTo>
                  <a:lnTo>
                    <a:pt x="424" y="70"/>
                  </a:lnTo>
                  <a:lnTo>
                    <a:pt x="421" y="0"/>
                  </a:lnTo>
                  <a:lnTo>
                    <a:pt x="423" y="1"/>
                  </a:lnTo>
                  <a:lnTo>
                    <a:pt x="429" y="2"/>
                  </a:lnTo>
                  <a:lnTo>
                    <a:pt x="439" y="6"/>
                  </a:lnTo>
                  <a:lnTo>
                    <a:pt x="452" y="10"/>
                  </a:lnTo>
                  <a:lnTo>
                    <a:pt x="467" y="15"/>
                  </a:lnTo>
                  <a:lnTo>
                    <a:pt x="484" y="22"/>
                  </a:lnTo>
                  <a:lnTo>
                    <a:pt x="504" y="28"/>
                  </a:lnTo>
                  <a:lnTo>
                    <a:pt x="523" y="35"/>
                  </a:lnTo>
                  <a:lnTo>
                    <a:pt x="544" y="43"/>
                  </a:lnTo>
                  <a:lnTo>
                    <a:pt x="565" y="50"/>
                  </a:lnTo>
                  <a:lnTo>
                    <a:pt x="586" y="58"/>
                  </a:lnTo>
                  <a:lnTo>
                    <a:pt x="605" y="65"/>
                  </a:lnTo>
                  <a:lnTo>
                    <a:pt x="624" y="71"/>
                  </a:lnTo>
                  <a:lnTo>
                    <a:pt x="640" y="78"/>
                  </a:lnTo>
                  <a:lnTo>
                    <a:pt x="654" y="84"/>
                  </a:lnTo>
                  <a:lnTo>
                    <a:pt x="664" y="90"/>
                  </a:lnTo>
                  <a:close/>
                </a:path>
              </a:pathLst>
            </a:custGeom>
            <a:solidFill>
              <a:srgbClr val="FFF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204"/>
            <p:cNvSpPr>
              <a:spLocks/>
            </p:cNvSpPr>
            <p:nvPr/>
          </p:nvSpPr>
          <p:spPr bwMode="auto">
            <a:xfrm>
              <a:off x="4019575" y="1703389"/>
              <a:ext cx="198438" cy="257175"/>
            </a:xfrm>
            <a:custGeom>
              <a:avLst/>
              <a:gdLst>
                <a:gd name="T0" fmla="*/ 239 w 250"/>
                <a:gd name="T1" fmla="*/ 31 h 323"/>
                <a:gd name="T2" fmla="*/ 242 w 250"/>
                <a:gd name="T3" fmla="*/ 39 h 323"/>
                <a:gd name="T4" fmla="*/ 246 w 250"/>
                <a:gd name="T5" fmla="*/ 63 h 323"/>
                <a:gd name="T6" fmla="*/ 250 w 250"/>
                <a:gd name="T7" fmla="*/ 96 h 323"/>
                <a:gd name="T8" fmla="*/ 250 w 250"/>
                <a:gd name="T9" fmla="*/ 138 h 323"/>
                <a:gd name="T10" fmla="*/ 244 w 250"/>
                <a:gd name="T11" fmla="*/ 182 h 323"/>
                <a:gd name="T12" fmla="*/ 230 w 250"/>
                <a:gd name="T13" fmla="*/ 224 h 323"/>
                <a:gd name="T14" fmla="*/ 204 w 250"/>
                <a:gd name="T15" fmla="*/ 262 h 323"/>
                <a:gd name="T16" fmla="*/ 162 w 250"/>
                <a:gd name="T17" fmla="*/ 291 h 323"/>
                <a:gd name="T18" fmla="*/ 117 w 250"/>
                <a:gd name="T19" fmla="*/ 310 h 323"/>
                <a:gd name="T20" fmla="*/ 81 w 250"/>
                <a:gd name="T21" fmla="*/ 320 h 323"/>
                <a:gd name="T22" fmla="*/ 54 w 250"/>
                <a:gd name="T23" fmla="*/ 323 h 323"/>
                <a:gd name="T24" fmla="*/ 32 w 250"/>
                <a:gd name="T25" fmla="*/ 322 h 323"/>
                <a:gd name="T26" fmla="*/ 17 w 250"/>
                <a:gd name="T27" fmla="*/ 318 h 323"/>
                <a:gd name="T28" fmla="*/ 6 w 250"/>
                <a:gd name="T29" fmla="*/ 312 h 323"/>
                <a:gd name="T30" fmla="*/ 1 w 250"/>
                <a:gd name="T31" fmla="*/ 307 h 323"/>
                <a:gd name="T32" fmla="*/ 0 w 250"/>
                <a:gd name="T33" fmla="*/ 305 h 323"/>
                <a:gd name="T34" fmla="*/ 2 w 250"/>
                <a:gd name="T35" fmla="*/ 304 h 323"/>
                <a:gd name="T36" fmla="*/ 6 w 250"/>
                <a:gd name="T37" fmla="*/ 299 h 323"/>
                <a:gd name="T38" fmla="*/ 15 w 250"/>
                <a:gd name="T39" fmla="*/ 291 h 323"/>
                <a:gd name="T40" fmla="*/ 25 w 250"/>
                <a:gd name="T41" fmla="*/ 281 h 323"/>
                <a:gd name="T42" fmla="*/ 38 w 250"/>
                <a:gd name="T43" fmla="*/ 268 h 323"/>
                <a:gd name="T44" fmla="*/ 51 w 250"/>
                <a:gd name="T45" fmla="*/ 252 h 323"/>
                <a:gd name="T46" fmla="*/ 66 w 250"/>
                <a:gd name="T47" fmla="*/ 235 h 323"/>
                <a:gd name="T48" fmla="*/ 84 w 250"/>
                <a:gd name="T49" fmla="*/ 214 h 323"/>
                <a:gd name="T50" fmla="*/ 100 w 250"/>
                <a:gd name="T51" fmla="*/ 193 h 323"/>
                <a:gd name="T52" fmla="*/ 116 w 250"/>
                <a:gd name="T53" fmla="*/ 169 h 323"/>
                <a:gd name="T54" fmla="*/ 133 w 250"/>
                <a:gd name="T55" fmla="*/ 144 h 323"/>
                <a:gd name="T56" fmla="*/ 148 w 250"/>
                <a:gd name="T57" fmla="*/ 117 h 323"/>
                <a:gd name="T58" fmla="*/ 163 w 250"/>
                <a:gd name="T59" fmla="*/ 90 h 323"/>
                <a:gd name="T60" fmla="*/ 176 w 250"/>
                <a:gd name="T61" fmla="*/ 61 h 323"/>
                <a:gd name="T62" fmla="*/ 186 w 250"/>
                <a:gd name="T63" fmla="*/ 31 h 323"/>
                <a:gd name="T64" fmla="*/ 194 w 250"/>
                <a:gd name="T65" fmla="*/ 0 h 323"/>
                <a:gd name="T66" fmla="*/ 239 w 250"/>
                <a:gd name="T67" fmla="*/ 3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0" h="323">
                  <a:moveTo>
                    <a:pt x="239" y="31"/>
                  </a:moveTo>
                  <a:lnTo>
                    <a:pt x="242" y="39"/>
                  </a:lnTo>
                  <a:lnTo>
                    <a:pt x="246" y="63"/>
                  </a:lnTo>
                  <a:lnTo>
                    <a:pt x="250" y="96"/>
                  </a:lnTo>
                  <a:lnTo>
                    <a:pt x="250" y="138"/>
                  </a:lnTo>
                  <a:lnTo>
                    <a:pt x="244" y="182"/>
                  </a:lnTo>
                  <a:lnTo>
                    <a:pt x="230" y="224"/>
                  </a:lnTo>
                  <a:lnTo>
                    <a:pt x="204" y="262"/>
                  </a:lnTo>
                  <a:lnTo>
                    <a:pt x="162" y="291"/>
                  </a:lnTo>
                  <a:lnTo>
                    <a:pt x="117" y="310"/>
                  </a:lnTo>
                  <a:lnTo>
                    <a:pt x="81" y="320"/>
                  </a:lnTo>
                  <a:lnTo>
                    <a:pt x="54" y="323"/>
                  </a:lnTo>
                  <a:lnTo>
                    <a:pt x="32" y="322"/>
                  </a:lnTo>
                  <a:lnTo>
                    <a:pt x="17" y="318"/>
                  </a:lnTo>
                  <a:lnTo>
                    <a:pt x="6" y="312"/>
                  </a:lnTo>
                  <a:lnTo>
                    <a:pt x="1" y="307"/>
                  </a:lnTo>
                  <a:lnTo>
                    <a:pt x="0" y="305"/>
                  </a:lnTo>
                  <a:lnTo>
                    <a:pt x="2" y="304"/>
                  </a:lnTo>
                  <a:lnTo>
                    <a:pt x="6" y="299"/>
                  </a:lnTo>
                  <a:lnTo>
                    <a:pt x="15" y="291"/>
                  </a:lnTo>
                  <a:lnTo>
                    <a:pt x="25" y="281"/>
                  </a:lnTo>
                  <a:lnTo>
                    <a:pt x="38" y="268"/>
                  </a:lnTo>
                  <a:lnTo>
                    <a:pt x="51" y="252"/>
                  </a:lnTo>
                  <a:lnTo>
                    <a:pt x="66" y="235"/>
                  </a:lnTo>
                  <a:lnTo>
                    <a:pt x="84" y="214"/>
                  </a:lnTo>
                  <a:lnTo>
                    <a:pt x="100" y="193"/>
                  </a:lnTo>
                  <a:lnTo>
                    <a:pt x="116" y="169"/>
                  </a:lnTo>
                  <a:lnTo>
                    <a:pt x="133" y="144"/>
                  </a:lnTo>
                  <a:lnTo>
                    <a:pt x="148" y="117"/>
                  </a:lnTo>
                  <a:lnTo>
                    <a:pt x="163" y="90"/>
                  </a:lnTo>
                  <a:lnTo>
                    <a:pt x="176" y="61"/>
                  </a:lnTo>
                  <a:lnTo>
                    <a:pt x="186" y="31"/>
                  </a:lnTo>
                  <a:lnTo>
                    <a:pt x="194" y="0"/>
                  </a:lnTo>
                  <a:lnTo>
                    <a:pt x="239" y="31"/>
                  </a:lnTo>
                  <a:close/>
                </a:path>
              </a:pathLst>
            </a:custGeom>
            <a:solidFill>
              <a:srgbClr val="FFF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205"/>
            <p:cNvSpPr>
              <a:spLocks/>
            </p:cNvSpPr>
            <p:nvPr/>
          </p:nvSpPr>
          <p:spPr bwMode="auto">
            <a:xfrm>
              <a:off x="3898925" y="1978027"/>
              <a:ext cx="179388" cy="336550"/>
            </a:xfrm>
            <a:custGeom>
              <a:avLst/>
              <a:gdLst>
                <a:gd name="T0" fmla="*/ 132 w 226"/>
                <a:gd name="T1" fmla="*/ 0 h 424"/>
                <a:gd name="T2" fmla="*/ 137 w 226"/>
                <a:gd name="T3" fmla="*/ 2 h 424"/>
                <a:gd name="T4" fmla="*/ 151 w 226"/>
                <a:gd name="T5" fmla="*/ 5 h 424"/>
                <a:gd name="T6" fmla="*/ 171 w 226"/>
                <a:gd name="T7" fmla="*/ 11 h 424"/>
                <a:gd name="T8" fmla="*/ 192 w 226"/>
                <a:gd name="T9" fmla="*/ 21 h 424"/>
                <a:gd name="T10" fmla="*/ 210 w 226"/>
                <a:gd name="T11" fmla="*/ 35 h 424"/>
                <a:gd name="T12" fmla="*/ 223 w 226"/>
                <a:gd name="T13" fmla="*/ 53 h 424"/>
                <a:gd name="T14" fmla="*/ 226 w 226"/>
                <a:gd name="T15" fmla="*/ 79 h 424"/>
                <a:gd name="T16" fmla="*/ 217 w 226"/>
                <a:gd name="T17" fmla="*/ 109 h 424"/>
                <a:gd name="T18" fmla="*/ 201 w 226"/>
                <a:gd name="T19" fmla="*/ 138 h 424"/>
                <a:gd name="T20" fmla="*/ 185 w 226"/>
                <a:gd name="T21" fmla="*/ 159 h 424"/>
                <a:gd name="T22" fmla="*/ 170 w 226"/>
                <a:gd name="T23" fmla="*/ 177 h 424"/>
                <a:gd name="T24" fmla="*/ 155 w 226"/>
                <a:gd name="T25" fmla="*/ 192 h 424"/>
                <a:gd name="T26" fmla="*/ 137 w 226"/>
                <a:gd name="T27" fmla="*/ 206 h 424"/>
                <a:gd name="T28" fmla="*/ 120 w 226"/>
                <a:gd name="T29" fmla="*/ 222 h 424"/>
                <a:gd name="T30" fmla="*/ 99 w 226"/>
                <a:gd name="T31" fmla="*/ 244 h 424"/>
                <a:gd name="T32" fmla="*/ 77 w 226"/>
                <a:gd name="T33" fmla="*/ 271 h 424"/>
                <a:gd name="T34" fmla="*/ 56 w 226"/>
                <a:gd name="T35" fmla="*/ 302 h 424"/>
                <a:gd name="T36" fmla="*/ 38 w 226"/>
                <a:gd name="T37" fmla="*/ 331 h 424"/>
                <a:gd name="T38" fmla="*/ 26 w 226"/>
                <a:gd name="T39" fmla="*/ 358 h 424"/>
                <a:gd name="T40" fmla="*/ 15 w 226"/>
                <a:gd name="T41" fmla="*/ 380 h 424"/>
                <a:gd name="T42" fmla="*/ 8 w 226"/>
                <a:gd name="T43" fmla="*/ 398 h 424"/>
                <a:gd name="T44" fmla="*/ 4 w 226"/>
                <a:gd name="T45" fmla="*/ 413 h 424"/>
                <a:gd name="T46" fmla="*/ 1 w 226"/>
                <a:gd name="T47" fmla="*/ 421 h 424"/>
                <a:gd name="T48" fmla="*/ 0 w 226"/>
                <a:gd name="T49" fmla="*/ 424 h 424"/>
                <a:gd name="T50" fmla="*/ 1 w 226"/>
                <a:gd name="T51" fmla="*/ 413 h 424"/>
                <a:gd name="T52" fmla="*/ 4 w 226"/>
                <a:gd name="T53" fmla="*/ 382 h 424"/>
                <a:gd name="T54" fmla="*/ 11 w 226"/>
                <a:gd name="T55" fmla="*/ 336 h 424"/>
                <a:gd name="T56" fmla="*/ 22 w 226"/>
                <a:gd name="T57" fmla="*/ 277 h 424"/>
                <a:gd name="T58" fmla="*/ 38 w 226"/>
                <a:gd name="T59" fmla="*/ 210 h 424"/>
                <a:gd name="T60" fmla="*/ 61 w 226"/>
                <a:gd name="T61" fmla="*/ 139 h 424"/>
                <a:gd name="T62" fmla="*/ 92 w 226"/>
                <a:gd name="T63" fmla="*/ 68 h 424"/>
                <a:gd name="T64" fmla="*/ 132 w 226"/>
                <a:gd name="T65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6" h="424">
                  <a:moveTo>
                    <a:pt x="132" y="0"/>
                  </a:moveTo>
                  <a:lnTo>
                    <a:pt x="137" y="2"/>
                  </a:lnTo>
                  <a:lnTo>
                    <a:pt x="151" y="5"/>
                  </a:lnTo>
                  <a:lnTo>
                    <a:pt x="171" y="11"/>
                  </a:lnTo>
                  <a:lnTo>
                    <a:pt x="192" y="21"/>
                  </a:lnTo>
                  <a:lnTo>
                    <a:pt x="210" y="35"/>
                  </a:lnTo>
                  <a:lnTo>
                    <a:pt x="223" y="53"/>
                  </a:lnTo>
                  <a:lnTo>
                    <a:pt x="226" y="79"/>
                  </a:lnTo>
                  <a:lnTo>
                    <a:pt x="217" y="109"/>
                  </a:lnTo>
                  <a:lnTo>
                    <a:pt x="201" y="138"/>
                  </a:lnTo>
                  <a:lnTo>
                    <a:pt x="185" y="159"/>
                  </a:lnTo>
                  <a:lnTo>
                    <a:pt x="170" y="177"/>
                  </a:lnTo>
                  <a:lnTo>
                    <a:pt x="155" y="192"/>
                  </a:lnTo>
                  <a:lnTo>
                    <a:pt x="137" y="206"/>
                  </a:lnTo>
                  <a:lnTo>
                    <a:pt x="120" y="222"/>
                  </a:lnTo>
                  <a:lnTo>
                    <a:pt x="99" y="244"/>
                  </a:lnTo>
                  <a:lnTo>
                    <a:pt x="77" y="271"/>
                  </a:lnTo>
                  <a:lnTo>
                    <a:pt x="56" y="302"/>
                  </a:lnTo>
                  <a:lnTo>
                    <a:pt x="38" y="331"/>
                  </a:lnTo>
                  <a:lnTo>
                    <a:pt x="26" y="358"/>
                  </a:lnTo>
                  <a:lnTo>
                    <a:pt x="15" y="380"/>
                  </a:lnTo>
                  <a:lnTo>
                    <a:pt x="8" y="398"/>
                  </a:lnTo>
                  <a:lnTo>
                    <a:pt x="4" y="413"/>
                  </a:lnTo>
                  <a:lnTo>
                    <a:pt x="1" y="421"/>
                  </a:lnTo>
                  <a:lnTo>
                    <a:pt x="0" y="424"/>
                  </a:lnTo>
                  <a:lnTo>
                    <a:pt x="1" y="413"/>
                  </a:lnTo>
                  <a:lnTo>
                    <a:pt x="4" y="382"/>
                  </a:lnTo>
                  <a:lnTo>
                    <a:pt x="11" y="336"/>
                  </a:lnTo>
                  <a:lnTo>
                    <a:pt x="22" y="277"/>
                  </a:lnTo>
                  <a:lnTo>
                    <a:pt x="38" y="210"/>
                  </a:lnTo>
                  <a:lnTo>
                    <a:pt x="61" y="139"/>
                  </a:lnTo>
                  <a:lnTo>
                    <a:pt x="92" y="68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206"/>
            <p:cNvSpPr>
              <a:spLocks/>
            </p:cNvSpPr>
            <p:nvPr/>
          </p:nvSpPr>
          <p:spPr bwMode="auto">
            <a:xfrm>
              <a:off x="3649688" y="1814514"/>
              <a:ext cx="233363" cy="631825"/>
            </a:xfrm>
            <a:custGeom>
              <a:avLst/>
              <a:gdLst>
                <a:gd name="T0" fmla="*/ 212 w 294"/>
                <a:gd name="T1" fmla="*/ 8 h 796"/>
                <a:gd name="T2" fmla="*/ 174 w 294"/>
                <a:gd name="T3" fmla="*/ 61 h 796"/>
                <a:gd name="T4" fmla="*/ 136 w 294"/>
                <a:gd name="T5" fmla="*/ 144 h 796"/>
                <a:gd name="T6" fmla="*/ 137 w 294"/>
                <a:gd name="T7" fmla="*/ 232 h 796"/>
                <a:gd name="T8" fmla="*/ 163 w 294"/>
                <a:gd name="T9" fmla="*/ 273 h 796"/>
                <a:gd name="T10" fmla="*/ 161 w 294"/>
                <a:gd name="T11" fmla="*/ 301 h 796"/>
                <a:gd name="T12" fmla="*/ 163 w 294"/>
                <a:gd name="T13" fmla="*/ 346 h 796"/>
                <a:gd name="T14" fmla="*/ 178 w 294"/>
                <a:gd name="T15" fmla="*/ 395 h 796"/>
                <a:gd name="T16" fmla="*/ 208 w 294"/>
                <a:gd name="T17" fmla="*/ 441 h 796"/>
                <a:gd name="T18" fmla="*/ 236 w 294"/>
                <a:gd name="T19" fmla="*/ 494 h 796"/>
                <a:gd name="T20" fmla="*/ 258 w 294"/>
                <a:gd name="T21" fmla="*/ 552 h 796"/>
                <a:gd name="T22" fmla="*/ 275 w 294"/>
                <a:gd name="T23" fmla="*/ 609 h 796"/>
                <a:gd name="T24" fmla="*/ 291 w 294"/>
                <a:gd name="T25" fmla="*/ 686 h 796"/>
                <a:gd name="T26" fmla="*/ 292 w 294"/>
                <a:gd name="T27" fmla="*/ 766 h 796"/>
                <a:gd name="T28" fmla="*/ 289 w 294"/>
                <a:gd name="T29" fmla="*/ 773 h 796"/>
                <a:gd name="T30" fmla="*/ 271 w 294"/>
                <a:gd name="T31" fmla="*/ 735 h 796"/>
                <a:gd name="T32" fmla="*/ 239 w 294"/>
                <a:gd name="T33" fmla="*/ 677 h 796"/>
                <a:gd name="T34" fmla="*/ 201 w 294"/>
                <a:gd name="T35" fmla="*/ 613 h 796"/>
                <a:gd name="T36" fmla="*/ 163 w 294"/>
                <a:gd name="T37" fmla="*/ 557 h 796"/>
                <a:gd name="T38" fmla="*/ 120 w 294"/>
                <a:gd name="T39" fmla="*/ 482 h 796"/>
                <a:gd name="T40" fmla="*/ 86 w 294"/>
                <a:gd name="T41" fmla="*/ 379 h 796"/>
                <a:gd name="T42" fmla="*/ 80 w 294"/>
                <a:gd name="T43" fmla="*/ 246 h 796"/>
                <a:gd name="T44" fmla="*/ 92 w 294"/>
                <a:gd name="T45" fmla="*/ 161 h 796"/>
                <a:gd name="T46" fmla="*/ 78 w 294"/>
                <a:gd name="T47" fmla="*/ 160 h 796"/>
                <a:gd name="T48" fmla="*/ 58 w 294"/>
                <a:gd name="T49" fmla="*/ 220 h 796"/>
                <a:gd name="T50" fmla="*/ 46 w 294"/>
                <a:gd name="T51" fmla="*/ 289 h 796"/>
                <a:gd name="T52" fmla="*/ 43 w 294"/>
                <a:gd name="T53" fmla="*/ 375 h 796"/>
                <a:gd name="T54" fmla="*/ 63 w 294"/>
                <a:gd name="T55" fmla="*/ 474 h 796"/>
                <a:gd name="T56" fmla="*/ 110 w 294"/>
                <a:gd name="T57" fmla="*/ 575 h 796"/>
                <a:gd name="T58" fmla="*/ 163 w 294"/>
                <a:gd name="T59" fmla="*/ 647 h 796"/>
                <a:gd name="T60" fmla="*/ 209 w 294"/>
                <a:gd name="T61" fmla="*/ 702 h 796"/>
                <a:gd name="T62" fmla="*/ 243 w 294"/>
                <a:gd name="T63" fmla="*/ 760 h 796"/>
                <a:gd name="T64" fmla="*/ 248 w 294"/>
                <a:gd name="T65" fmla="*/ 796 h 796"/>
                <a:gd name="T66" fmla="*/ 226 w 294"/>
                <a:gd name="T67" fmla="*/ 796 h 796"/>
                <a:gd name="T68" fmla="*/ 190 w 294"/>
                <a:gd name="T69" fmla="*/ 795 h 796"/>
                <a:gd name="T70" fmla="*/ 152 w 294"/>
                <a:gd name="T71" fmla="*/ 794 h 796"/>
                <a:gd name="T72" fmla="*/ 116 w 294"/>
                <a:gd name="T73" fmla="*/ 791 h 796"/>
                <a:gd name="T74" fmla="*/ 85 w 294"/>
                <a:gd name="T75" fmla="*/ 781 h 796"/>
                <a:gd name="T76" fmla="*/ 61 w 294"/>
                <a:gd name="T77" fmla="*/ 768 h 796"/>
                <a:gd name="T78" fmla="*/ 53 w 294"/>
                <a:gd name="T79" fmla="*/ 750 h 796"/>
                <a:gd name="T80" fmla="*/ 65 w 294"/>
                <a:gd name="T81" fmla="*/ 710 h 796"/>
                <a:gd name="T82" fmla="*/ 60 w 294"/>
                <a:gd name="T83" fmla="*/ 591 h 796"/>
                <a:gd name="T84" fmla="*/ 32 w 294"/>
                <a:gd name="T85" fmla="*/ 503 h 796"/>
                <a:gd name="T86" fmla="*/ 8 w 294"/>
                <a:gd name="T87" fmla="*/ 436 h 796"/>
                <a:gd name="T88" fmla="*/ 0 w 294"/>
                <a:gd name="T89" fmla="*/ 345 h 796"/>
                <a:gd name="T90" fmla="*/ 25 w 294"/>
                <a:gd name="T91" fmla="*/ 224 h 796"/>
                <a:gd name="T92" fmla="*/ 61 w 294"/>
                <a:gd name="T93" fmla="*/ 140 h 796"/>
                <a:gd name="T94" fmla="*/ 79 w 294"/>
                <a:gd name="T95" fmla="*/ 99 h 796"/>
                <a:gd name="T96" fmla="*/ 90 w 294"/>
                <a:gd name="T97" fmla="*/ 73 h 796"/>
                <a:gd name="T98" fmla="*/ 126 w 294"/>
                <a:gd name="T99" fmla="*/ 47 h 796"/>
                <a:gd name="T100" fmla="*/ 176 w 294"/>
                <a:gd name="T101" fmla="*/ 21 h 796"/>
                <a:gd name="T102" fmla="*/ 213 w 294"/>
                <a:gd name="T103" fmla="*/ 2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4" h="796">
                  <a:moveTo>
                    <a:pt x="219" y="0"/>
                  </a:moveTo>
                  <a:lnTo>
                    <a:pt x="212" y="8"/>
                  </a:lnTo>
                  <a:lnTo>
                    <a:pt x="196" y="29"/>
                  </a:lnTo>
                  <a:lnTo>
                    <a:pt x="174" y="61"/>
                  </a:lnTo>
                  <a:lnTo>
                    <a:pt x="153" y="100"/>
                  </a:lnTo>
                  <a:lnTo>
                    <a:pt x="136" y="144"/>
                  </a:lnTo>
                  <a:lnTo>
                    <a:pt x="129" y="189"/>
                  </a:lnTo>
                  <a:lnTo>
                    <a:pt x="137" y="232"/>
                  </a:lnTo>
                  <a:lnTo>
                    <a:pt x="165" y="270"/>
                  </a:lnTo>
                  <a:lnTo>
                    <a:pt x="163" y="273"/>
                  </a:lnTo>
                  <a:lnTo>
                    <a:pt x="162" y="285"/>
                  </a:lnTo>
                  <a:lnTo>
                    <a:pt x="161" y="301"/>
                  </a:lnTo>
                  <a:lnTo>
                    <a:pt x="161" y="322"/>
                  </a:lnTo>
                  <a:lnTo>
                    <a:pt x="163" y="346"/>
                  </a:lnTo>
                  <a:lnTo>
                    <a:pt x="169" y="370"/>
                  </a:lnTo>
                  <a:lnTo>
                    <a:pt x="178" y="395"/>
                  </a:lnTo>
                  <a:lnTo>
                    <a:pt x="192" y="418"/>
                  </a:lnTo>
                  <a:lnTo>
                    <a:pt x="208" y="441"/>
                  </a:lnTo>
                  <a:lnTo>
                    <a:pt x="223" y="468"/>
                  </a:lnTo>
                  <a:lnTo>
                    <a:pt x="236" y="494"/>
                  </a:lnTo>
                  <a:lnTo>
                    <a:pt x="248" y="523"/>
                  </a:lnTo>
                  <a:lnTo>
                    <a:pt x="258" y="552"/>
                  </a:lnTo>
                  <a:lnTo>
                    <a:pt x="267" y="581"/>
                  </a:lnTo>
                  <a:lnTo>
                    <a:pt x="275" y="609"/>
                  </a:lnTo>
                  <a:lnTo>
                    <a:pt x="282" y="635"/>
                  </a:lnTo>
                  <a:lnTo>
                    <a:pt x="291" y="686"/>
                  </a:lnTo>
                  <a:lnTo>
                    <a:pt x="294" y="732"/>
                  </a:lnTo>
                  <a:lnTo>
                    <a:pt x="292" y="766"/>
                  </a:lnTo>
                  <a:lnTo>
                    <a:pt x="291" y="779"/>
                  </a:lnTo>
                  <a:lnTo>
                    <a:pt x="289" y="773"/>
                  </a:lnTo>
                  <a:lnTo>
                    <a:pt x="281" y="758"/>
                  </a:lnTo>
                  <a:lnTo>
                    <a:pt x="271" y="735"/>
                  </a:lnTo>
                  <a:lnTo>
                    <a:pt x="256" y="708"/>
                  </a:lnTo>
                  <a:lnTo>
                    <a:pt x="239" y="677"/>
                  </a:lnTo>
                  <a:lnTo>
                    <a:pt x="221" y="644"/>
                  </a:lnTo>
                  <a:lnTo>
                    <a:pt x="201" y="613"/>
                  </a:lnTo>
                  <a:lnTo>
                    <a:pt x="183" y="586"/>
                  </a:lnTo>
                  <a:lnTo>
                    <a:pt x="163" y="557"/>
                  </a:lnTo>
                  <a:lnTo>
                    <a:pt x="141" y="523"/>
                  </a:lnTo>
                  <a:lnTo>
                    <a:pt x="120" y="482"/>
                  </a:lnTo>
                  <a:lnTo>
                    <a:pt x="101" y="435"/>
                  </a:lnTo>
                  <a:lnTo>
                    <a:pt x="86" y="379"/>
                  </a:lnTo>
                  <a:lnTo>
                    <a:pt x="79" y="317"/>
                  </a:lnTo>
                  <a:lnTo>
                    <a:pt x="80" y="246"/>
                  </a:lnTo>
                  <a:lnTo>
                    <a:pt x="93" y="166"/>
                  </a:lnTo>
                  <a:lnTo>
                    <a:pt x="92" y="161"/>
                  </a:lnTo>
                  <a:lnTo>
                    <a:pt x="86" y="155"/>
                  </a:lnTo>
                  <a:lnTo>
                    <a:pt x="78" y="160"/>
                  </a:lnTo>
                  <a:lnTo>
                    <a:pt x="65" y="193"/>
                  </a:lnTo>
                  <a:lnTo>
                    <a:pt x="58" y="220"/>
                  </a:lnTo>
                  <a:lnTo>
                    <a:pt x="52" y="252"/>
                  </a:lnTo>
                  <a:lnTo>
                    <a:pt x="46" y="289"/>
                  </a:lnTo>
                  <a:lnTo>
                    <a:pt x="42" y="331"/>
                  </a:lnTo>
                  <a:lnTo>
                    <a:pt x="43" y="375"/>
                  </a:lnTo>
                  <a:lnTo>
                    <a:pt x="50" y="423"/>
                  </a:lnTo>
                  <a:lnTo>
                    <a:pt x="63" y="474"/>
                  </a:lnTo>
                  <a:lnTo>
                    <a:pt x="84" y="527"/>
                  </a:lnTo>
                  <a:lnTo>
                    <a:pt x="110" y="575"/>
                  </a:lnTo>
                  <a:lnTo>
                    <a:pt x="137" y="614"/>
                  </a:lnTo>
                  <a:lnTo>
                    <a:pt x="163" y="647"/>
                  </a:lnTo>
                  <a:lnTo>
                    <a:pt x="188" y="675"/>
                  </a:lnTo>
                  <a:lnTo>
                    <a:pt x="209" y="702"/>
                  </a:lnTo>
                  <a:lnTo>
                    <a:pt x="229" y="730"/>
                  </a:lnTo>
                  <a:lnTo>
                    <a:pt x="243" y="760"/>
                  </a:lnTo>
                  <a:lnTo>
                    <a:pt x="251" y="796"/>
                  </a:lnTo>
                  <a:lnTo>
                    <a:pt x="248" y="796"/>
                  </a:lnTo>
                  <a:lnTo>
                    <a:pt x="239" y="796"/>
                  </a:lnTo>
                  <a:lnTo>
                    <a:pt x="226" y="796"/>
                  </a:lnTo>
                  <a:lnTo>
                    <a:pt x="209" y="796"/>
                  </a:lnTo>
                  <a:lnTo>
                    <a:pt x="190" y="795"/>
                  </a:lnTo>
                  <a:lnTo>
                    <a:pt x="170" y="795"/>
                  </a:lnTo>
                  <a:lnTo>
                    <a:pt x="152" y="794"/>
                  </a:lnTo>
                  <a:lnTo>
                    <a:pt x="133" y="793"/>
                  </a:lnTo>
                  <a:lnTo>
                    <a:pt x="116" y="791"/>
                  </a:lnTo>
                  <a:lnTo>
                    <a:pt x="100" y="786"/>
                  </a:lnTo>
                  <a:lnTo>
                    <a:pt x="85" y="781"/>
                  </a:lnTo>
                  <a:lnTo>
                    <a:pt x="71" y="774"/>
                  </a:lnTo>
                  <a:lnTo>
                    <a:pt x="61" y="768"/>
                  </a:lnTo>
                  <a:lnTo>
                    <a:pt x="55" y="760"/>
                  </a:lnTo>
                  <a:lnTo>
                    <a:pt x="53" y="750"/>
                  </a:lnTo>
                  <a:lnTo>
                    <a:pt x="56" y="742"/>
                  </a:lnTo>
                  <a:lnTo>
                    <a:pt x="65" y="710"/>
                  </a:lnTo>
                  <a:lnTo>
                    <a:pt x="67" y="656"/>
                  </a:lnTo>
                  <a:lnTo>
                    <a:pt x="60" y="591"/>
                  </a:lnTo>
                  <a:lnTo>
                    <a:pt x="43" y="531"/>
                  </a:lnTo>
                  <a:lnTo>
                    <a:pt x="32" y="503"/>
                  </a:lnTo>
                  <a:lnTo>
                    <a:pt x="19" y="471"/>
                  </a:lnTo>
                  <a:lnTo>
                    <a:pt x="8" y="436"/>
                  </a:lnTo>
                  <a:lnTo>
                    <a:pt x="1" y="393"/>
                  </a:lnTo>
                  <a:lnTo>
                    <a:pt x="0" y="345"/>
                  </a:lnTo>
                  <a:lnTo>
                    <a:pt x="7" y="288"/>
                  </a:lnTo>
                  <a:lnTo>
                    <a:pt x="25" y="224"/>
                  </a:lnTo>
                  <a:lnTo>
                    <a:pt x="56" y="148"/>
                  </a:lnTo>
                  <a:lnTo>
                    <a:pt x="61" y="140"/>
                  </a:lnTo>
                  <a:lnTo>
                    <a:pt x="70" y="121"/>
                  </a:lnTo>
                  <a:lnTo>
                    <a:pt x="79" y="99"/>
                  </a:lnTo>
                  <a:lnTo>
                    <a:pt x="84" y="81"/>
                  </a:lnTo>
                  <a:lnTo>
                    <a:pt x="90" y="73"/>
                  </a:lnTo>
                  <a:lnTo>
                    <a:pt x="105" y="61"/>
                  </a:lnTo>
                  <a:lnTo>
                    <a:pt x="126" y="47"/>
                  </a:lnTo>
                  <a:lnTo>
                    <a:pt x="152" y="34"/>
                  </a:lnTo>
                  <a:lnTo>
                    <a:pt x="176" y="21"/>
                  </a:lnTo>
                  <a:lnTo>
                    <a:pt x="198" y="10"/>
                  </a:lnTo>
                  <a:lnTo>
                    <a:pt x="213" y="2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FFF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207"/>
            <p:cNvSpPr>
              <a:spLocks/>
            </p:cNvSpPr>
            <p:nvPr/>
          </p:nvSpPr>
          <p:spPr bwMode="auto">
            <a:xfrm>
              <a:off x="3781450" y="1735139"/>
              <a:ext cx="138113" cy="517525"/>
            </a:xfrm>
            <a:custGeom>
              <a:avLst/>
              <a:gdLst>
                <a:gd name="T0" fmla="*/ 174 w 174"/>
                <a:gd name="T1" fmla="*/ 0 h 652"/>
                <a:gd name="T2" fmla="*/ 167 w 174"/>
                <a:gd name="T3" fmla="*/ 9 h 652"/>
                <a:gd name="T4" fmla="*/ 149 w 174"/>
                <a:gd name="T5" fmla="*/ 38 h 652"/>
                <a:gd name="T6" fmla="*/ 125 w 174"/>
                <a:gd name="T7" fmla="*/ 84 h 652"/>
                <a:gd name="T8" fmla="*/ 102 w 174"/>
                <a:gd name="T9" fmla="*/ 149 h 652"/>
                <a:gd name="T10" fmla="*/ 85 w 174"/>
                <a:gd name="T11" fmla="*/ 232 h 652"/>
                <a:gd name="T12" fmla="*/ 78 w 174"/>
                <a:gd name="T13" fmla="*/ 332 h 652"/>
                <a:gd name="T14" fmla="*/ 89 w 174"/>
                <a:gd name="T15" fmla="*/ 449 h 652"/>
                <a:gd name="T16" fmla="*/ 120 w 174"/>
                <a:gd name="T17" fmla="*/ 584 h 652"/>
                <a:gd name="T18" fmla="*/ 120 w 174"/>
                <a:gd name="T19" fmla="*/ 652 h 652"/>
                <a:gd name="T20" fmla="*/ 119 w 174"/>
                <a:gd name="T21" fmla="*/ 648 h 652"/>
                <a:gd name="T22" fmla="*/ 114 w 174"/>
                <a:gd name="T23" fmla="*/ 636 h 652"/>
                <a:gd name="T24" fmla="*/ 108 w 174"/>
                <a:gd name="T25" fmla="*/ 617 h 652"/>
                <a:gd name="T26" fmla="*/ 99 w 174"/>
                <a:gd name="T27" fmla="*/ 593 h 652"/>
                <a:gd name="T28" fmla="*/ 89 w 174"/>
                <a:gd name="T29" fmla="*/ 567 h 652"/>
                <a:gd name="T30" fmla="*/ 76 w 174"/>
                <a:gd name="T31" fmla="*/ 538 h 652"/>
                <a:gd name="T32" fmla="*/ 62 w 174"/>
                <a:gd name="T33" fmla="*/ 508 h 652"/>
                <a:gd name="T34" fmla="*/ 47 w 174"/>
                <a:gd name="T35" fmla="*/ 481 h 652"/>
                <a:gd name="T36" fmla="*/ 36 w 174"/>
                <a:gd name="T37" fmla="*/ 454 h 652"/>
                <a:gd name="T38" fmla="*/ 30 w 174"/>
                <a:gd name="T39" fmla="*/ 430 h 652"/>
                <a:gd name="T40" fmla="*/ 30 w 174"/>
                <a:gd name="T41" fmla="*/ 407 h 652"/>
                <a:gd name="T42" fmla="*/ 33 w 174"/>
                <a:gd name="T43" fmla="*/ 387 h 652"/>
                <a:gd name="T44" fmla="*/ 40 w 174"/>
                <a:gd name="T45" fmla="*/ 369 h 652"/>
                <a:gd name="T46" fmla="*/ 47 w 174"/>
                <a:gd name="T47" fmla="*/ 355 h 652"/>
                <a:gd name="T48" fmla="*/ 55 w 174"/>
                <a:gd name="T49" fmla="*/ 343 h 652"/>
                <a:gd name="T50" fmla="*/ 61 w 174"/>
                <a:gd name="T51" fmla="*/ 337 h 652"/>
                <a:gd name="T52" fmla="*/ 64 w 174"/>
                <a:gd name="T53" fmla="*/ 332 h 652"/>
                <a:gd name="T54" fmla="*/ 63 w 174"/>
                <a:gd name="T55" fmla="*/ 327 h 652"/>
                <a:gd name="T56" fmla="*/ 61 w 174"/>
                <a:gd name="T57" fmla="*/ 324 h 652"/>
                <a:gd name="T58" fmla="*/ 55 w 174"/>
                <a:gd name="T59" fmla="*/ 320 h 652"/>
                <a:gd name="T60" fmla="*/ 49 w 174"/>
                <a:gd name="T61" fmla="*/ 318 h 652"/>
                <a:gd name="T62" fmla="*/ 42 w 174"/>
                <a:gd name="T63" fmla="*/ 316 h 652"/>
                <a:gd name="T64" fmla="*/ 36 w 174"/>
                <a:gd name="T65" fmla="*/ 315 h 652"/>
                <a:gd name="T66" fmla="*/ 30 w 174"/>
                <a:gd name="T67" fmla="*/ 315 h 652"/>
                <a:gd name="T68" fmla="*/ 26 w 174"/>
                <a:gd name="T69" fmla="*/ 315 h 652"/>
                <a:gd name="T70" fmla="*/ 22 w 174"/>
                <a:gd name="T71" fmla="*/ 312 h 652"/>
                <a:gd name="T72" fmla="*/ 16 w 174"/>
                <a:gd name="T73" fmla="*/ 310 h 652"/>
                <a:gd name="T74" fmla="*/ 10 w 174"/>
                <a:gd name="T75" fmla="*/ 305 h 652"/>
                <a:gd name="T76" fmla="*/ 6 w 174"/>
                <a:gd name="T77" fmla="*/ 298 h 652"/>
                <a:gd name="T78" fmla="*/ 1 w 174"/>
                <a:gd name="T79" fmla="*/ 289 h 652"/>
                <a:gd name="T80" fmla="*/ 0 w 174"/>
                <a:gd name="T81" fmla="*/ 278 h 652"/>
                <a:gd name="T82" fmla="*/ 0 w 174"/>
                <a:gd name="T83" fmla="*/ 263 h 652"/>
                <a:gd name="T84" fmla="*/ 4 w 174"/>
                <a:gd name="T85" fmla="*/ 245 h 652"/>
                <a:gd name="T86" fmla="*/ 11 w 174"/>
                <a:gd name="T87" fmla="*/ 224 h 652"/>
                <a:gd name="T88" fmla="*/ 24 w 174"/>
                <a:gd name="T89" fmla="*/ 198 h 652"/>
                <a:gd name="T90" fmla="*/ 41 w 174"/>
                <a:gd name="T91" fmla="*/ 168 h 652"/>
                <a:gd name="T92" fmla="*/ 64 w 174"/>
                <a:gd name="T93" fmla="*/ 134 h 652"/>
                <a:gd name="T94" fmla="*/ 93 w 174"/>
                <a:gd name="T95" fmla="*/ 95 h 652"/>
                <a:gd name="T96" fmla="*/ 130 w 174"/>
                <a:gd name="T97" fmla="*/ 50 h 652"/>
                <a:gd name="T98" fmla="*/ 174 w 174"/>
                <a:gd name="T99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4" h="652">
                  <a:moveTo>
                    <a:pt x="174" y="0"/>
                  </a:moveTo>
                  <a:lnTo>
                    <a:pt x="167" y="9"/>
                  </a:lnTo>
                  <a:lnTo>
                    <a:pt x="149" y="38"/>
                  </a:lnTo>
                  <a:lnTo>
                    <a:pt x="125" y="84"/>
                  </a:lnTo>
                  <a:lnTo>
                    <a:pt x="102" y="149"/>
                  </a:lnTo>
                  <a:lnTo>
                    <a:pt x="85" y="232"/>
                  </a:lnTo>
                  <a:lnTo>
                    <a:pt x="78" y="332"/>
                  </a:lnTo>
                  <a:lnTo>
                    <a:pt x="89" y="449"/>
                  </a:lnTo>
                  <a:lnTo>
                    <a:pt x="120" y="584"/>
                  </a:lnTo>
                  <a:lnTo>
                    <a:pt x="120" y="652"/>
                  </a:lnTo>
                  <a:lnTo>
                    <a:pt x="119" y="648"/>
                  </a:lnTo>
                  <a:lnTo>
                    <a:pt x="114" y="636"/>
                  </a:lnTo>
                  <a:lnTo>
                    <a:pt x="108" y="617"/>
                  </a:lnTo>
                  <a:lnTo>
                    <a:pt x="99" y="593"/>
                  </a:lnTo>
                  <a:lnTo>
                    <a:pt x="89" y="567"/>
                  </a:lnTo>
                  <a:lnTo>
                    <a:pt x="76" y="538"/>
                  </a:lnTo>
                  <a:lnTo>
                    <a:pt x="62" y="508"/>
                  </a:lnTo>
                  <a:lnTo>
                    <a:pt x="47" y="481"/>
                  </a:lnTo>
                  <a:lnTo>
                    <a:pt x="36" y="454"/>
                  </a:lnTo>
                  <a:lnTo>
                    <a:pt x="30" y="430"/>
                  </a:lnTo>
                  <a:lnTo>
                    <a:pt x="30" y="407"/>
                  </a:lnTo>
                  <a:lnTo>
                    <a:pt x="33" y="387"/>
                  </a:lnTo>
                  <a:lnTo>
                    <a:pt x="40" y="369"/>
                  </a:lnTo>
                  <a:lnTo>
                    <a:pt x="47" y="355"/>
                  </a:lnTo>
                  <a:lnTo>
                    <a:pt x="55" y="343"/>
                  </a:lnTo>
                  <a:lnTo>
                    <a:pt x="61" y="337"/>
                  </a:lnTo>
                  <a:lnTo>
                    <a:pt x="64" y="332"/>
                  </a:lnTo>
                  <a:lnTo>
                    <a:pt x="63" y="327"/>
                  </a:lnTo>
                  <a:lnTo>
                    <a:pt x="61" y="324"/>
                  </a:lnTo>
                  <a:lnTo>
                    <a:pt x="55" y="320"/>
                  </a:lnTo>
                  <a:lnTo>
                    <a:pt x="49" y="318"/>
                  </a:lnTo>
                  <a:lnTo>
                    <a:pt x="42" y="316"/>
                  </a:lnTo>
                  <a:lnTo>
                    <a:pt x="36" y="315"/>
                  </a:lnTo>
                  <a:lnTo>
                    <a:pt x="30" y="315"/>
                  </a:lnTo>
                  <a:lnTo>
                    <a:pt x="26" y="315"/>
                  </a:lnTo>
                  <a:lnTo>
                    <a:pt x="22" y="312"/>
                  </a:lnTo>
                  <a:lnTo>
                    <a:pt x="16" y="310"/>
                  </a:lnTo>
                  <a:lnTo>
                    <a:pt x="10" y="305"/>
                  </a:lnTo>
                  <a:lnTo>
                    <a:pt x="6" y="298"/>
                  </a:lnTo>
                  <a:lnTo>
                    <a:pt x="1" y="289"/>
                  </a:lnTo>
                  <a:lnTo>
                    <a:pt x="0" y="278"/>
                  </a:lnTo>
                  <a:lnTo>
                    <a:pt x="0" y="263"/>
                  </a:lnTo>
                  <a:lnTo>
                    <a:pt x="4" y="245"/>
                  </a:lnTo>
                  <a:lnTo>
                    <a:pt x="11" y="224"/>
                  </a:lnTo>
                  <a:lnTo>
                    <a:pt x="24" y="198"/>
                  </a:lnTo>
                  <a:lnTo>
                    <a:pt x="41" y="168"/>
                  </a:lnTo>
                  <a:lnTo>
                    <a:pt x="64" y="134"/>
                  </a:lnTo>
                  <a:lnTo>
                    <a:pt x="93" y="95"/>
                  </a:lnTo>
                  <a:lnTo>
                    <a:pt x="130" y="5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F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208"/>
            <p:cNvSpPr>
              <a:spLocks/>
            </p:cNvSpPr>
            <p:nvPr/>
          </p:nvSpPr>
          <p:spPr bwMode="auto">
            <a:xfrm>
              <a:off x="3844950" y="2473327"/>
              <a:ext cx="65088" cy="115888"/>
            </a:xfrm>
            <a:custGeom>
              <a:avLst/>
              <a:gdLst>
                <a:gd name="T0" fmla="*/ 0 w 82"/>
                <a:gd name="T1" fmla="*/ 11 h 146"/>
                <a:gd name="T2" fmla="*/ 3 w 82"/>
                <a:gd name="T3" fmla="*/ 14 h 146"/>
                <a:gd name="T4" fmla="*/ 7 w 82"/>
                <a:gd name="T5" fmla="*/ 21 h 146"/>
                <a:gd name="T6" fmla="*/ 13 w 82"/>
                <a:gd name="T7" fmla="*/ 32 h 146"/>
                <a:gd name="T8" fmla="*/ 19 w 82"/>
                <a:gd name="T9" fmla="*/ 46 h 146"/>
                <a:gd name="T10" fmla="*/ 23 w 82"/>
                <a:gd name="T11" fmla="*/ 62 h 146"/>
                <a:gd name="T12" fmla="*/ 25 w 82"/>
                <a:gd name="T13" fmla="*/ 79 h 146"/>
                <a:gd name="T14" fmla="*/ 22 w 82"/>
                <a:gd name="T15" fmla="*/ 98 h 146"/>
                <a:gd name="T16" fmla="*/ 13 w 82"/>
                <a:gd name="T17" fmla="*/ 115 h 146"/>
                <a:gd name="T18" fmla="*/ 81 w 82"/>
                <a:gd name="T19" fmla="*/ 146 h 146"/>
                <a:gd name="T20" fmla="*/ 81 w 82"/>
                <a:gd name="T21" fmla="*/ 141 h 146"/>
                <a:gd name="T22" fmla="*/ 82 w 82"/>
                <a:gd name="T23" fmla="*/ 127 h 146"/>
                <a:gd name="T24" fmla="*/ 82 w 82"/>
                <a:gd name="T25" fmla="*/ 107 h 146"/>
                <a:gd name="T26" fmla="*/ 82 w 82"/>
                <a:gd name="T27" fmla="*/ 83 h 146"/>
                <a:gd name="T28" fmla="*/ 79 w 82"/>
                <a:gd name="T29" fmla="*/ 58 h 146"/>
                <a:gd name="T30" fmla="*/ 74 w 82"/>
                <a:gd name="T31" fmla="*/ 33 h 146"/>
                <a:gd name="T32" fmla="*/ 66 w 82"/>
                <a:gd name="T33" fmla="*/ 14 h 146"/>
                <a:gd name="T34" fmla="*/ 55 w 82"/>
                <a:gd name="T35" fmla="*/ 0 h 146"/>
                <a:gd name="T36" fmla="*/ 0 w 82"/>
                <a:gd name="T37" fmla="*/ 1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146">
                  <a:moveTo>
                    <a:pt x="0" y="11"/>
                  </a:moveTo>
                  <a:lnTo>
                    <a:pt x="3" y="14"/>
                  </a:lnTo>
                  <a:lnTo>
                    <a:pt x="7" y="21"/>
                  </a:lnTo>
                  <a:lnTo>
                    <a:pt x="13" y="32"/>
                  </a:lnTo>
                  <a:lnTo>
                    <a:pt x="19" y="46"/>
                  </a:lnTo>
                  <a:lnTo>
                    <a:pt x="23" y="62"/>
                  </a:lnTo>
                  <a:lnTo>
                    <a:pt x="25" y="79"/>
                  </a:lnTo>
                  <a:lnTo>
                    <a:pt x="22" y="98"/>
                  </a:lnTo>
                  <a:lnTo>
                    <a:pt x="13" y="115"/>
                  </a:lnTo>
                  <a:lnTo>
                    <a:pt x="81" y="146"/>
                  </a:lnTo>
                  <a:lnTo>
                    <a:pt x="81" y="141"/>
                  </a:lnTo>
                  <a:lnTo>
                    <a:pt x="82" y="127"/>
                  </a:lnTo>
                  <a:lnTo>
                    <a:pt x="82" y="107"/>
                  </a:lnTo>
                  <a:lnTo>
                    <a:pt x="82" y="83"/>
                  </a:lnTo>
                  <a:lnTo>
                    <a:pt x="79" y="58"/>
                  </a:lnTo>
                  <a:lnTo>
                    <a:pt x="74" y="33"/>
                  </a:lnTo>
                  <a:lnTo>
                    <a:pt x="66" y="14"/>
                  </a:lnTo>
                  <a:lnTo>
                    <a:pt x="55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213"/>
            <p:cNvSpPr>
              <a:spLocks/>
            </p:cNvSpPr>
            <p:nvPr/>
          </p:nvSpPr>
          <p:spPr bwMode="auto">
            <a:xfrm>
              <a:off x="3779863" y="2757489"/>
              <a:ext cx="98425" cy="79375"/>
            </a:xfrm>
            <a:custGeom>
              <a:avLst/>
              <a:gdLst>
                <a:gd name="T0" fmla="*/ 0 w 123"/>
                <a:gd name="T1" fmla="*/ 10 h 99"/>
                <a:gd name="T2" fmla="*/ 1 w 123"/>
                <a:gd name="T3" fmla="*/ 15 h 99"/>
                <a:gd name="T4" fmla="*/ 5 w 123"/>
                <a:gd name="T5" fmla="*/ 30 h 99"/>
                <a:gd name="T6" fmla="*/ 12 w 123"/>
                <a:gd name="T7" fmla="*/ 51 h 99"/>
                <a:gd name="T8" fmla="*/ 23 w 123"/>
                <a:gd name="T9" fmla="*/ 72 h 99"/>
                <a:gd name="T10" fmla="*/ 35 w 123"/>
                <a:gd name="T11" fmla="*/ 89 h 99"/>
                <a:gd name="T12" fmla="*/ 53 w 123"/>
                <a:gd name="T13" fmla="*/ 99 h 99"/>
                <a:gd name="T14" fmla="*/ 74 w 123"/>
                <a:gd name="T15" fmla="*/ 99 h 99"/>
                <a:gd name="T16" fmla="*/ 100 w 123"/>
                <a:gd name="T17" fmla="*/ 83 h 99"/>
                <a:gd name="T18" fmla="*/ 118 w 123"/>
                <a:gd name="T19" fmla="*/ 60 h 99"/>
                <a:gd name="T20" fmla="*/ 123 w 123"/>
                <a:gd name="T21" fmla="*/ 39 h 99"/>
                <a:gd name="T22" fmla="*/ 116 w 123"/>
                <a:gd name="T23" fmla="*/ 23 h 99"/>
                <a:gd name="T24" fmla="*/ 100 w 123"/>
                <a:gd name="T25" fmla="*/ 12 h 99"/>
                <a:gd name="T26" fmla="*/ 77 w 123"/>
                <a:gd name="T27" fmla="*/ 4 h 99"/>
                <a:gd name="T28" fmla="*/ 50 w 123"/>
                <a:gd name="T29" fmla="*/ 0 h 99"/>
                <a:gd name="T30" fmla="*/ 24 w 123"/>
                <a:gd name="T31" fmla="*/ 3 h 99"/>
                <a:gd name="T32" fmla="*/ 0 w 123"/>
                <a:gd name="T33" fmla="*/ 1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3" h="99">
                  <a:moveTo>
                    <a:pt x="0" y="10"/>
                  </a:moveTo>
                  <a:lnTo>
                    <a:pt x="1" y="15"/>
                  </a:lnTo>
                  <a:lnTo>
                    <a:pt x="5" y="30"/>
                  </a:lnTo>
                  <a:lnTo>
                    <a:pt x="12" y="51"/>
                  </a:lnTo>
                  <a:lnTo>
                    <a:pt x="23" y="72"/>
                  </a:lnTo>
                  <a:lnTo>
                    <a:pt x="35" y="89"/>
                  </a:lnTo>
                  <a:lnTo>
                    <a:pt x="53" y="99"/>
                  </a:lnTo>
                  <a:lnTo>
                    <a:pt x="74" y="99"/>
                  </a:lnTo>
                  <a:lnTo>
                    <a:pt x="100" y="83"/>
                  </a:lnTo>
                  <a:lnTo>
                    <a:pt x="118" y="60"/>
                  </a:lnTo>
                  <a:lnTo>
                    <a:pt x="123" y="39"/>
                  </a:lnTo>
                  <a:lnTo>
                    <a:pt x="116" y="23"/>
                  </a:lnTo>
                  <a:lnTo>
                    <a:pt x="100" y="12"/>
                  </a:lnTo>
                  <a:lnTo>
                    <a:pt x="77" y="4"/>
                  </a:lnTo>
                  <a:lnTo>
                    <a:pt x="50" y="0"/>
                  </a:lnTo>
                  <a:lnTo>
                    <a:pt x="24" y="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5B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214"/>
            <p:cNvSpPr>
              <a:spLocks/>
            </p:cNvSpPr>
            <p:nvPr/>
          </p:nvSpPr>
          <p:spPr bwMode="auto">
            <a:xfrm>
              <a:off x="3943375" y="2808289"/>
              <a:ext cx="107950" cy="77788"/>
            </a:xfrm>
            <a:custGeom>
              <a:avLst/>
              <a:gdLst>
                <a:gd name="T0" fmla="*/ 0 w 136"/>
                <a:gd name="T1" fmla="*/ 8 h 98"/>
                <a:gd name="T2" fmla="*/ 2 w 136"/>
                <a:gd name="T3" fmla="*/ 15 h 98"/>
                <a:gd name="T4" fmla="*/ 9 w 136"/>
                <a:gd name="T5" fmla="*/ 32 h 98"/>
                <a:gd name="T6" fmla="*/ 21 w 136"/>
                <a:gd name="T7" fmla="*/ 55 h 98"/>
                <a:gd name="T8" fmla="*/ 37 w 136"/>
                <a:gd name="T9" fmla="*/ 77 h 98"/>
                <a:gd name="T10" fmla="*/ 56 w 136"/>
                <a:gd name="T11" fmla="*/ 93 h 98"/>
                <a:gd name="T12" fmla="*/ 79 w 136"/>
                <a:gd name="T13" fmla="*/ 98 h 98"/>
                <a:gd name="T14" fmla="*/ 106 w 136"/>
                <a:gd name="T15" fmla="*/ 86 h 98"/>
                <a:gd name="T16" fmla="*/ 136 w 136"/>
                <a:gd name="T17" fmla="*/ 53 h 98"/>
                <a:gd name="T18" fmla="*/ 134 w 136"/>
                <a:gd name="T19" fmla="*/ 49 h 98"/>
                <a:gd name="T20" fmla="*/ 127 w 136"/>
                <a:gd name="T21" fmla="*/ 41 h 98"/>
                <a:gd name="T22" fmla="*/ 116 w 136"/>
                <a:gd name="T23" fmla="*/ 29 h 98"/>
                <a:gd name="T24" fmla="*/ 101 w 136"/>
                <a:gd name="T25" fmla="*/ 17 h 98"/>
                <a:gd name="T26" fmla="*/ 82 w 136"/>
                <a:gd name="T27" fmla="*/ 7 h 98"/>
                <a:gd name="T28" fmla="*/ 59 w 136"/>
                <a:gd name="T29" fmla="*/ 0 h 98"/>
                <a:gd name="T30" fmla="*/ 31 w 136"/>
                <a:gd name="T31" fmla="*/ 0 h 98"/>
                <a:gd name="T32" fmla="*/ 0 w 136"/>
                <a:gd name="T33" fmla="*/ 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" h="98">
                  <a:moveTo>
                    <a:pt x="0" y="8"/>
                  </a:moveTo>
                  <a:lnTo>
                    <a:pt x="2" y="15"/>
                  </a:lnTo>
                  <a:lnTo>
                    <a:pt x="9" y="32"/>
                  </a:lnTo>
                  <a:lnTo>
                    <a:pt x="21" y="55"/>
                  </a:lnTo>
                  <a:lnTo>
                    <a:pt x="37" y="77"/>
                  </a:lnTo>
                  <a:lnTo>
                    <a:pt x="56" y="93"/>
                  </a:lnTo>
                  <a:lnTo>
                    <a:pt x="79" y="98"/>
                  </a:lnTo>
                  <a:lnTo>
                    <a:pt x="106" y="86"/>
                  </a:lnTo>
                  <a:lnTo>
                    <a:pt x="136" y="53"/>
                  </a:lnTo>
                  <a:lnTo>
                    <a:pt x="134" y="49"/>
                  </a:lnTo>
                  <a:lnTo>
                    <a:pt x="127" y="41"/>
                  </a:lnTo>
                  <a:lnTo>
                    <a:pt x="116" y="29"/>
                  </a:lnTo>
                  <a:lnTo>
                    <a:pt x="101" y="17"/>
                  </a:lnTo>
                  <a:lnTo>
                    <a:pt x="82" y="7"/>
                  </a:lnTo>
                  <a:lnTo>
                    <a:pt x="59" y="0"/>
                  </a:lnTo>
                  <a:lnTo>
                    <a:pt x="3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5B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215"/>
            <p:cNvSpPr>
              <a:spLocks/>
            </p:cNvSpPr>
            <p:nvPr/>
          </p:nvSpPr>
          <p:spPr bwMode="auto">
            <a:xfrm>
              <a:off x="3681438" y="1287464"/>
              <a:ext cx="33338" cy="157163"/>
            </a:xfrm>
            <a:custGeom>
              <a:avLst/>
              <a:gdLst>
                <a:gd name="T0" fmla="*/ 14 w 43"/>
                <a:gd name="T1" fmla="*/ 2 h 200"/>
                <a:gd name="T2" fmla="*/ 9 w 43"/>
                <a:gd name="T3" fmla="*/ 27 h 200"/>
                <a:gd name="T4" fmla="*/ 6 w 43"/>
                <a:gd name="T5" fmla="*/ 52 h 200"/>
                <a:gd name="T6" fmla="*/ 3 w 43"/>
                <a:gd name="T7" fmla="*/ 78 h 200"/>
                <a:gd name="T8" fmla="*/ 3 w 43"/>
                <a:gd name="T9" fmla="*/ 103 h 200"/>
                <a:gd name="T10" fmla="*/ 6 w 43"/>
                <a:gd name="T11" fmla="*/ 127 h 200"/>
                <a:gd name="T12" fmla="*/ 13 w 43"/>
                <a:gd name="T13" fmla="*/ 150 h 200"/>
                <a:gd name="T14" fmla="*/ 24 w 43"/>
                <a:gd name="T15" fmla="*/ 173 h 200"/>
                <a:gd name="T16" fmla="*/ 42 w 43"/>
                <a:gd name="T17" fmla="*/ 194 h 200"/>
                <a:gd name="T18" fmla="*/ 43 w 43"/>
                <a:gd name="T19" fmla="*/ 195 h 200"/>
                <a:gd name="T20" fmla="*/ 43 w 43"/>
                <a:gd name="T21" fmla="*/ 199 h 200"/>
                <a:gd name="T22" fmla="*/ 43 w 43"/>
                <a:gd name="T23" fmla="*/ 200 h 200"/>
                <a:gd name="T24" fmla="*/ 42 w 43"/>
                <a:gd name="T25" fmla="*/ 200 h 200"/>
                <a:gd name="T26" fmla="*/ 23 w 43"/>
                <a:gd name="T27" fmla="*/ 179 h 200"/>
                <a:gd name="T28" fmla="*/ 10 w 43"/>
                <a:gd name="T29" fmla="*/ 157 h 200"/>
                <a:gd name="T30" fmla="*/ 3 w 43"/>
                <a:gd name="T31" fmla="*/ 132 h 200"/>
                <a:gd name="T32" fmla="*/ 0 w 43"/>
                <a:gd name="T33" fmla="*/ 106 h 200"/>
                <a:gd name="T34" fmla="*/ 0 w 43"/>
                <a:gd name="T35" fmla="*/ 80 h 200"/>
                <a:gd name="T36" fmla="*/ 3 w 43"/>
                <a:gd name="T37" fmla="*/ 52 h 200"/>
                <a:gd name="T38" fmla="*/ 8 w 43"/>
                <a:gd name="T39" fmla="*/ 26 h 200"/>
                <a:gd name="T40" fmla="*/ 14 w 43"/>
                <a:gd name="T41" fmla="*/ 0 h 200"/>
                <a:gd name="T42" fmla="*/ 14 w 43"/>
                <a:gd name="T43" fmla="*/ 0 h 200"/>
                <a:gd name="T44" fmla="*/ 14 w 43"/>
                <a:gd name="T45" fmla="*/ 0 h 200"/>
                <a:gd name="T46" fmla="*/ 14 w 43"/>
                <a:gd name="T47" fmla="*/ 2 h 200"/>
                <a:gd name="T48" fmla="*/ 14 w 43"/>
                <a:gd name="T49" fmla="*/ 2 h 200"/>
                <a:gd name="T50" fmla="*/ 14 w 43"/>
                <a:gd name="T51" fmla="*/ 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" h="200">
                  <a:moveTo>
                    <a:pt x="14" y="2"/>
                  </a:moveTo>
                  <a:lnTo>
                    <a:pt x="9" y="27"/>
                  </a:lnTo>
                  <a:lnTo>
                    <a:pt x="6" y="52"/>
                  </a:lnTo>
                  <a:lnTo>
                    <a:pt x="3" y="78"/>
                  </a:lnTo>
                  <a:lnTo>
                    <a:pt x="3" y="103"/>
                  </a:lnTo>
                  <a:lnTo>
                    <a:pt x="6" y="127"/>
                  </a:lnTo>
                  <a:lnTo>
                    <a:pt x="13" y="150"/>
                  </a:lnTo>
                  <a:lnTo>
                    <a:pt x="24" y="173"/>
                  </a:lnTo>
                  <a:lnTo>
                    <a:pt x="42" y="194"/>
                  </a:lnTo>
                  <a:lnTo>
                    <a:pt x="43" y="195"/>
                  </a:lnTo>
                  <a:lnTo>
                    <a:pt x="43" y="199"/>
                  </a:lnTo>
                  <a:lnTo>
                    <a:pt x="43" y="200"/>
                  </a:lnTo>
                  <a:lnTo>
                    <a:pt x="42" y="200"/>
                  </a:lnTo>
                  <a:lnTo>
                    <a:pt x="23" y="179"/>
                  </a:lnTo>
                  <a:lnTo>
                    <a:pt x="10" y="157"/>
                  </a:lnTo>
                  <a:lnTo>
                    <a:pt x="3" y="132"/>
                  </a:lnTo>
                  <a:lnTo>
                    <a:pt x="0" y="106"/>
                  </a:lnTo>
                  <a:lnTo>
                    <a:pt x="0" y="80"/>
                  </a:lnTo>
                  <a:lnTo>
                    <a:pt x="3" y="52"/>
                  </a:lnTo>
                  <a:lnTo>
                    <a:pt x="8" y="2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216"/>
            <p:cNvSpPr>
              <a:spLocks/>
            </p:cNvSpPr>
            <p:nvPr/>
          </p:nvSpPr>
          <p:spPr bwMode="auto">
            <a:xfrm>
              <a:off x="3854475" y="1501777"/>
              <a:ext cx="180975" cy="214313"/>
            </a:xfrm>
            <a:custGeom>
              <a:avLst/>
              <a:gdLst>
                <a:gd name="T0" fmla="*/ 220 w 228"/>
                <a:gd name="T1" fmla="*/ 0 h 271"/>
                <a:gd name="T2" fmla="*/ 227 w 228"/>
                <a:gd name="T3" fmla="*/ 21 h 271"/>
                <a:gd name="T4" fmla="*/ 228 w 228"/>
                <a:gd name="T5" fmla="*/ 41 h 271"/>
                <a:gd name="T6" fmla="*/ 226 w 228"/>
                <a:gd name="T7" fmla="*/ 61 h 271"/>
                <a:gd name="T8" fmla="*/ 220 w 228"/>
                <a:gd name="T9" fmla="*/ 81 h 271"/>
                <a:gd name="T10" fmla="*/ 212 w 228"/>
                <a:gd name="T11" fmla="*/ 100 h 271"/>
                <a:gd name="T12" fmla="*/ 202 w 228"/>
                <a:gd name="T13" fmla="*/ 119 h 271"/>
                <a:gd name="T14" fmla="*/ 190 w 228"/>
                <a:gd name="T15" fmla="*/ 136 h 271"/>
                <a:gd name="T16" fmla="*/ 177 w 228"/>
                <a:gd name="T17" fmla="*/ 153 h 271"/>
                <a:gd name="T18" fmla="*/ 161 w 228"/>
                <a:gd name="T19" fmla="*/ 173 h 271"/>
                <a:gd name="T20" fmla="*/ 143 w 228"/>
                <a:gd name="T21" fmla="*/ 191 h 271"/>
                <a:gd name="T22" fmla="*/ 122 w 228"/>
                <a:gd name="T23" fmla="*/ 209 h 271"/>
                <a:gd name="T24" fmla="*/ 99 w 228"/>
                <a:gd name="T25" fmla="*/ 225 h 271"/>
                <a:gd name="T26" fmla="*/ 75 w 228"/>
                <a:gd name="T27" fmla="*/ 240 h 271"/>
                <a:gd name="T28" fmla="*/ 51 w 228"/>
                <a:gd name="T29" fmla="*/ 253 h 271"/>
                <a:gd name="T30" fmla="*/ 26 w 228"/>
                <a:gd name="T31" fmla="*/ 263 h 271"/>
                <a:gd name="T32" fmla="*/ 3 w 228"/>
                <a:gd name="T33" fmla="*/ 271 h 271"/>
                <a:gd name="T34" fmla="*/ 1 w 228"/>
                <a:gd name="T35" fmla="*/ 270 h 271"/>
                <a:gd name="T36" fmla="*/ 0 w 228"/>
                <a:gd name="T37" fmla="*/ 266 h 271"/>
                <a:gd name="T38" fmla="*/ 0 w 228"/>
                <a:gd name="T39" fmla="*/ 264 h 271"/>
                <a:gd name="T40" fmla="*/ 1 w 228"/>
                <a:gd name="T41" fmla="*/ 262 h 271"/>
                <a:gd name="T42" fmla="*/ 20 w 228"/>
                <a:gd name="T43" fmla="*/ 251 h 271"/>
                <a:gd name="T44" fmla="*/ 37 w 228"/>
                <a:gd name="T45" fmla="*/ 241 h 271"/>
                <a:gd name="T46" fmla="*/ 55 w 228"/>
                <a:gd name="T47" fmla="*/ 232 h 271"/>
                <a:gd name="T48" fmla="*/ 74 w 228"/>
                <a:gd name="T49" fmla="*/ 223 h 271"/>
                <a:gd name="T50" fmla="*/ 91 w 228"/>
                <a:gd name="T51" fmla="*/ 212 h 271"/>
                <a:gd name="T52" fmla="*/ 109 w 228"/>
                <a:gd name="T53" fmla="*/ 202 h 271"/>
                <a:gd name="T54" fmla="*/ 127 w 228"/>
                <a:gd name="T55" fmla="*/ 190 h 271"/>
                <a:gd name="T56" fmla="*/ 144 w 228"/>
                <a:gd name="T57" fmla="*/ 178 h 271"/>
                <a:gd name="T58" fmla="*/ 161 w 228"/>
                <a:gd name="T59" fmla="*/ 162 h 271"/>
                <a:gd name="T60" fmla="*/ 179 w 228"/>
                <a:gd name="T61" fmla="*/ 142 h 271"/>
                <a:gd name="T62" fmla="*/ 195 w 228"/>
                <a:gd name="T63" fmla="*/ 121 h 271"/>
                <a:gd name="T64" fmla="*/ 209 w 228"/>
                <a:gd name="T65" fmla="*/ 98 h 271"/>
                <a:gd name="T66" fmla="*/ 218 w 228"/>
                <a:gd name="T67" fmla="*/ 74 h 271"/>
                <a:gd name="T68" fmla="*/ 225 w 228"/>
                <a:gd name="T69" fmla="*/ 49 h 271"/>
                <a:gd name="T70" fmla="*/ 226 w 228"/>
                <a:gd name="T71" fmla="*/ 24 h 271"/>
                <a:gd name="T72" fmla="*/ 220 w 228"/>
                <a:gd name="T73" fmla="*/ 0 h 271"/>
                <a:gd name="T74" fmla="*/ 220 w 228"/>
                <a:gd name="T75" fmla="*/ 0 h 271"/>
                <a:gd name="T76" fmla="*/ 220 w 228"/>
                <a:gd name="T77" fmla="*/ 0 h 271"/>
                <a:gd name="T78" fmla="*/ 220 w 228"/>
                <a:gd name="T79" fmla="*/ 0 h 271"/>
                <a:gd name="T80" fmla="*/ 220 w 228"/>
                <a:gd name="T81" fmla="*/ 0 h 271"/>
                <a:gd name="T82" fmla="*/ 220 w 228"/>
                <a:gd name="T8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8" h="271">
                  <a:moveTo>
                    <a:pt x="220" y="0"/>
                  </a:moveTo>
                  <a:lnTo>
                    <a:pt x="227" y="21"/>
                  </a:lnTo>
                  <a:lnTo>
                    <a:pt x="228" y="41"/>
                  </a:lnTo>
                  <a:lnTo>
                    <a:pt x="226" y="61"/>
                  </a:lnTo>
                  <a:lnTo>
                    <a:pt x="220" y="81"/>
                  </a:lnTo>
                  <a:lnTo>
                    <a:pt x="212" y="100"/>
                  </a:lnTo>
                  <a:lnTo>
                    <a:pt x="202" y="119"/>
                  </a:lnTo>
                  <a:lnTo>
                    <a:pt x="190" y="136"/>
                  </a:lnTo>
                  <a:lnTo>
                    <a:pt x="177" y="153"/>
                  </a:lnTo>
                  <a:lnTo>
                    <a:pt x="161" y="173"/>
                  </a:lnTo>
                  <a:lnTo>
                    <a:pt x="143" y="191"/>
                  </a:lnTo>
                  <a:lnTo>
                    <a:pt x="122" y="209"/>
                  </a:lnTo>
                  <a:lnTo>
                    <a:pt x="99" y="225"/>
                  </a:lnTo>
                  <a:lnTo>
                    <a:pt x="75" y="240"/>
                  </a:lnTo>
                  <a:lnTo>
                    <a:pt x="51" y="253"/>
                  </a:lnTo>
                  <a:lnTo>
                    <a:pt x="26" y="263"/>
                  </a:lnTo>
                  <a:lnTo>
                    <a:pt x="3" y="271"/>
                  </a:lnTo>
                  <a:lnTo>
                    <a:pt x="1" y="270"/>
                  </a:lnTo>
                  <a:lnTo>
                    <a:pt x="0" y="266"/>
                  </a:lnTo>
                  <a:lnTo>
                    <a:pt x="0" y="264"/>
                  </a:lnTo>
                  <a:lnTo>
                    <a:pt x="1" y="262"/>
                  </a:lnTo>
                  <a:lnTo>
                    <a:pt x="20" y="251"/>
                  </a:lnTo>
                  <a:lnTo>
                    <a:pt x="37" y="241"/>
                  </a:lnTo>
                  <a:lnTo>
                    <a:pt x="55" y="232"/>
                  </a:lnTo>
                  <a:lnTo>
                    <a:pt x="74" y="223"/>
                  </a:lnTo>
                  <a:lnTo>
                    <a:pt x="91" y="212"/>
                  </a:lnTo>
                  <a:lnTo>
                    <a:pt x="109" y="202"/>
                  </a:lnTo>
                  <a:lnTo>
                    <a:pt x="127" y="190"/>
                  </a:lnTo>
                  <a:lnTo>
                    <a:pt x="144" y="178"/>
                  </a:lnTo>
                  <a:lnTo>
                    <a:pt x="161" y="162"/>
                  </a:lnTo>
                  <a:lnTo>
                    <a:pt x="179" y="142"/>
                  </a:lnTo>
                  <a:lnTo>
                    <a:pt x="195" y="121"/>
                  </a:lnTo>
                  <a:lnTo>
                    <a:pt x="209" y="98"/>
                  </a:lnTo>
                  <a:lnTo>
                    <a:pt x="218" y="74"/>
                  </a:lnTo>
                  <a:lnTo>
                    <a:pt x="225" y="49"/>
                  </a:lnTo>
                  <a:lnTo>
                    <a:pt x="226" y="24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217"/>
            <p:cNvSpPr>
              <a:spLocks/>
            </p:cNvSpPr>
            <p:nvPr/>
          </p:nvSpPr>
          <p:spPr bwMode="auto">
            <a:xfrm>
              <a:off x="3671913" y="1443039"/>
              <a:ext cx="38100" cy="9525"/>
            </a:xfrm>
            <a:custGeom>
              <a:avLst/>
              <a:gdLst>
                <a:gd name="T0" fmla="*/ 0 w 48"/>
                <a:gd name="T1" fmla="*/ 0 h 13"/>
                <a:gd name="T2" fmla="*/ 6 w 48"/>
                <a:gd name="T3" fmla="*/ 4 h 13"/>
                <a:gd name="T4" fmla="*/ 11 w 48"/>
                <a:gd name="T5" fmla="*/ 6 h 13"/>
                <a:gd name="T6" fmla="*/ 17 w 48"/>
                <a:gd name="T7" fmla="*/ 7 h 13"/>
                <a:gd name="T8" fmla="*/ 22 w 48"/>
                <a:gd name="T9" fmla="*/ 8 h 13"/>
                <a:gd name="T10" fmla="*/ 27 w 48"/>
                <a:gd name="T11" fmla="*/ 8 h 13"/>
                <a:gd name="T12" fmla="*/ 33 w 48"/>
                <a:gd name="T13" fmla="*/ 8 h 13"/>
                <a:gd name="T14" fmla="*/ 40 w 48"/>
                <a:gd name="T15" fmla="*/ 7 h 13"/>
                <a:gd name="T16" fmla="*/ 45 w 48"/>
                <a:gd name="T17" fmla="*/ 6 h 13"/>
                <a:gd name="T18" fmla="*/ 47 w 48"/>
                <a:gd name="T19" fmla="*/ 6 h 13"/>
                <a:gd name="T20" fmla="*/ 48 w 48"/>
                <a:gd name="T21" fmla="*/ 8 h 13"/>
                <a:gd name="T22" fmla="*/ 48 w 48"/>
                <a:gd name="T23" fmla="*/ 10 h 13"/>
                <a:gd name="T24" fmla="*/ 47 w 48"/>
                <a:gd name="T25" fmla="*/ 11 h 13"/>
                <a:gd name="T26" fmla="*/ 41 w 48"/>
                <a:gd name="T27" fmla="*/ 12 h 13"/>
                <a:gd name="T28" fmla="*/ 35 w 48"/>
                <a:gd name="T29" fmla="*/ 13 h 13"/>
                <a:gd name="T30" fmla="*/ 29 w 48"/>
                <a:gd name="T31" fmla="*/ 13 h 13"/>
                <a:gd name="T32" fmla="*/ 24 w 48"/>
                <a:gd name="T33" fmla="*/ 12 h 13"/>
                <a:gd name="T34" fmla="*/ 18 w 48"/>
                <a:gd name="T35" fmla="*/ 10 h 13"/>
                <a:gd name="T36" fmla="*/ 11 w 48"/>
                <a:gd name="T37" fmla="*/ 7 h 13"/>
                <a:gd name="T38" fmla="*/ 6 w 48"/>
                <a:gd name="T39" fmla="*/ 4 h 13"/>
                <a:gd name="T40" fmla="*/ 0 w 48"/>
                <a:gd name="T41" fmla="*/ 0 h 13"/>
                <a:gd name="T42" fmla="*/ 0 w 48"/>
                <a:gd name="T43" fmla="*/ 0 h 13"/>
                <a:gd name="T44" fmla="*/ 0 w 48"/>
                <a:gd name="T45" fmla="*/ 0 h 13"/>
                <a:gd name="T46" fmla="*/ 0 w 48"/>
                <a:gd name="T47" fmla="*/ 0 h 13"/>
                <a:gd name="T48" fmla="*/ 0 w 48"/>
                <a:gd name="T49" fmla="*/ 0 h 13"/>
                <a:gd name="T50" fmla="*/ 0 w 48"/>
                <a:gd name="T5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" h="13">
                  <a:moveTo>
                    <a:pt x="0" y="0"/>
                  </a:moveTo>
                  <a:lnTo>
                    <a:pt x="6" y="4"/>
                  </a:lnTo>
                  <a:lnTo>
                    <a:pt x="11" y="6"/>
                  </a:lnTo>
                  <a:lnTo>
                    <a:pt x="17" y="7"/>
                  </a:lnTo>
                  <a:lnTo>
                    <a:pt x="22" y="8"/>
                  </a:lnTo>
                  <a:lnTo>
                    <a:pt x="27" y="8"/>
                  </a:lnTo>
                  <a:lnTo>
                    <a:pt x="33" y="8"/>
                  </a:lnTo>
                  <a:lnTo>
                    <a:pt x="40" y="7"/>
                  </a:lnTo>
                  <a:lnTo>
                    <a:pt x="45" y="6"/>
                  </a:lnTo>
                  <a:lnTo>
                    <a:pt x="47" y="6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47" y="11"/>
                  </a:lnTo>
                  <a:lnTo>
                    <a:pt x="41" y="12"/>
                  </a:lnTo>
                  <a:lnTo>
                    <a:pt x="35" y="13"/>
                  </a:lnTo>
                  <a:lnTo>
                    <a:pt x="29" y="13"/>
                  </a:lnTo>
                  <a:lnTo>
                    <a:pt x="24" y="12"/>
                  </a:lnTo>
                  <a:lnTo>
                    <a:pt x="18" y="10"/>
                  </a:lnTo>
                  <a:lnTo>
                    <a:pt x="11" y="7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218"/>
            <p:cNvSpPr>
              <a:spLocks/>
            </p:cNvSpPr>
            <p:nvPr/>
          </p:nvSpPr>
          <p:spPr bwMode="auto">
            <a:xfrm>
              <a:off x="3908450" y="1412877"/>
              <a:ext cx="31750" cy="14288"/>
            </a:xfrm>
            <a:custGeom>
              <a:avLst/>
              <a:gdLst>
                <a:gd name="T0" fmla="*/ 40 w 40"/>
                <a:gd name="T1" fmla="*/ 0 h 19"/>
                <a:gd name="T2" fmla="*/ 38 w 40"/>
                <a:gd name="T3" fmla="*/ 6 h 19"/>
                <a:gd name="T4" fmla="*/ 35 w 40"/>
                <a:gd name="T5" fmla="*/ 11 h 19"/>
                <a:gd name="T6" fmla="*/ 30 w 40"/>
                <a:gd name="T7" fmla="*/ 14 h 19"/>
                <a:gd name="T8" fmla="*/ 24 w 40"/>
                <a:gd name="T9" fmla="*/ 17 h 19"/>
                <a:gd name="T10" fmla="*/ 18 w 40"/>
                <a:gd name="T11" fmla="*/ 18 h 19"/>
                <a:gd name="T12" fmla="*/ 13 w 40"/>
                <a:gd name="T13" fmla="*/ 19 h 19"/>
                <a:gd name="T14" fmla="*/ 7 w 40"/>
                <a:gd name="T15" fmla="*/ 19 h 19"/>
                <a:gd name="T16" fmla="*/ 1 w 40"/>
                <a:gd name="T17" fmla="*/ 19 h 19"/>
                <a:gd name="T18" fmla="*/ 0 w 40"/>
                <a:gd name="T19" fmla="*/ 19 h 19"/>
                <a:gd name="T20" fmla="*/ 0 w 40"/>
                <a:gd name="T21" fmla="*/ 18 h 19"/>
                <a:gd name="T22" fmla="*/ 1 w 40"/>
                <a:gd name="T23" fmla="*/ 18 h 19"/>
                <a:gd name="T24" fmla="*/ 2 w 40"/>
                <a:gd name="T25" fmla="*/ 18 h 19"/>
                <a:gd name="T26" fmla="*/ 8 w 40"/>
                <a:gd name="T27" fmla="*/ 18 h 19"/>
                <a:gd name="T28" fmla="*/ 13 w 40"/>
                <a:gd name="T29" fmla="*/ 17 h 19"/>
                <a:gd name="T30" fmla="*/ 18 w 40"/>
                <a:gd name="T31" fmla="*/ 15 h 19"/>
                <a:gd name="T32" fmla="*/ 23 w 40"/>
                <a:gd name="T33" fmla="*/ 14 h 19"/>
                <a:gd name="T34" fmla="*/ 28 w 40"/>
                <a:gd name="T35" fmla="*/ 12 h 19"/>
                <a:gd name="T36" fmla="*/ 32 w 40"/>
                <a:gd name="T37" fmla="*/ 10 h 19"/>
                <a:gd name="T38" fmla="*/ 36 w 40"/>
                <a:gd name="T39" fmla="*/ 6 h 19"/>
                <a:gd name="T40" fmla="*/ 38 w 40"/>
                <a:gd name="T41" fmla="*/ 2 h 19"/>
                <a:gd name="T42" fmla="*/ 38 w 40"/>
                <a:gd name="T43" fmla="*/ 0 h 19"/>
                <a:gd name="T44" fmla="*/ 39 w 40"/>
                <a:gd name="T45" fmla="*/ 0 h 19"/>
                <a:gd name="T46" fmla="*/ 40 w 40"/>
                <a:gd name="T47" fmla="*/ 0 h 19"/>
                <a:gd name="T48" fmla="*/ 40 w 40"/>
                <a:gd name="T49" fmla="*/ 0 h 19"/>
                <a:gd name="T50" fmla="*/ 40 w 40"/>
                <a:gd name="T5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" h="19">
                  <a:moveTo>
                    <a:pt x="40" y="0"/>
                  </a:moveTo>
                  <a:lnTo>
                    <a:pt x="38" y="6"/>
                  </a:lnTo>
                  <a:lnTo>
                    <a:pt x="35" y="11"/>
                  </a:lnTo>
                  <a:lnTo>
                    <a:pt x="30" y="14"/>
                  </a:lnTo>
                  <a:lnTo>
                    <a:pt x="24" y="17"/>
                  </a:lnTo>
                  <a:lnTo>
                    <a:pt x="18" y="18"/>
                  </a:lnTo>
                  <a:lnTo>
                    <a:pt x="13" y="19"/>
                  </a:lnTo>
                  <a:lnTo>
                    <a:pt x="7" y="19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1" y="18"/>
                  </a:lnTo>
                  <a:lnTo>
                    <a:pt x="2" y="18"/>
                  </a:lnTo>
                  <a:lnTo>
                    <a:pt x="8" y="18"/>
                  </a:lnTo>
                  <a:lnTo>
                    <a:pt x="13" y="17"/>
                  </a:lnTo>
                  <a:lnTo>
                    <a:pt x="18" y="15"/>
                  </a:lnTo>
                  <a:lnTo>
                    <a:pt x="23" y="14"/>
                  </a:lnTo>
                  <a:lnTo>
                    <a:pt x="28" y="12"/>
                  </a:lnTo>
                  <a:lnTo>
                    <a:pt x="32" y="10"/>
                  </a:lnTo>
                  <a:lnTo>
                    <a:pt x="36" y="6"/>
                  </a:lnTo>
                  <a:lnTo>
                    <a:pt x="38" y="2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219"/>
            <p:cNvSpPr>
              <a:spLocks/>
            </p:cNvSpPr>
            <p:nvPr/>
          </p:nvSpPr>
          <p:spPr bwMode="auto">
            <a:xfrm>
              <a:off x="3833838" y="1404939"/>
              <a:ext cx="93663" cy="39688"/>
            </a:xfrm>
            <a:custGeom>
              <a:avLst/>
              <a:gdLst>
                <a:gd name="T0" fmla="*/ 0 w 117"/>
                <a:gd name="T1" fmla="*/ 38 h 50"/>
                <a:gd name="T2" fmla="*/ 6 w 117"/>
                <a:gd name="T3" fmla="*/ 38 h 50"/>
                <a:gd name="T4" fmla="*/ 15 w 117"/>
                <a:gd name="T5" fmla="*/ 38 h 50"/>
                <a:gd name="T6" fmla="*/ 21 w 117"/>
                <a:gd name="T7" fmla="*/ 38 h 50"/>
                <a:gd name="T8" fmla="*/ 28 w 117"/>
                <a:gd name="T9" fmla="*/ 37 h 50"/>
                <a:gd name="T10" fmla="*/ 35 w 117"/>
                <a:gd name="T11" fmla="*/ 37 h 50"/>
                <a:gd name="T12" fmla="*/ 42 w 117"/>
                <a:gd name="T13" fmla="*/ 36 h 50"/>
                <a:gd name="T14" fmla="*/ 49 w 117"/>
                <a:gd name="T15" fmla="*/ 33 h 50"/>
                <a:gd name="T16" fmla="*/ 56 w 117"/>
                <a:gd name="T17" fmla="*/ 32 h 50"/>
                <a:gd name="T18" fmla="*/ 64 w 117"/>
                <a:gd name="T19" fmla="*/ 30 h 50"/>
                <a:gd name="T20" fmla="*/ 72 w 117"/>
                <a:gd name="T21" fmla="*/ 27 h 50"/>
                <a:gd name="T22" fmla="*/ 79 w 117"/>
                <a:gd name="T23" fmla="*/ 22 h 50"/>
                <a:gd name="T24" fmla="*/ 86 w 117"/>
                <a:gd name="T25" fmla="*/ 18 h 50"/>
                <a:gd name="T26" fmla="*/ 92 w 117"/>
                <a:gd name="T27" fmla="*/ 14 h 50"/>
                <a:gd name="T28" fmla="*/ 99 w 117"/>
                <a:gd name="T29" fmla="*/ 9 h 50"/>
                <a:gd name="T30" fmla="*/ 104 w 117"/>
                <a:gd name="T31" fmla="*/ 5 h 50"/>
                <a:gd name="T32" fmla="*/ 111 w 117"/>
                <a:gd name="T33" fmla="*/ 0 h 50"/>
                <a:gd name="T34" fmla="*/ 115 w 117"/>
                <a:gd name="T35" fmla="*/ 0 h 50"/>
                <a:gd name="T36" fmla="*/ 117 w 117"/>
                <a:gd name="T37" fmla="*/ 3 h 50"/>
                <a:gd name="T38" fmla="*/ 117 w 117"/>
                <a:gd name="T39" fmla="*/ 9 h 50"/>
                <a:gd name="T40" fmla="*/ 117 w 117"/>
                <a:gd name="T41" fmla="*/ 14 h 50"/>
                <a:gd name="T42" fmla="*/ 107 w 117"/>
                <a:gd name="T43" fmla="*/ 27 h 50"/>
                <a:gd name="T44" fmla="*/ 94 w 117"/>
                <a:gd name="T45" fmla="*/ 36 h 50"/>
                <a:gd name="T46" fmla="*/ 80 w 117"/>
                <a:gd name="T47" fmla="*/ 43 h 50"/>
                <a:gd name="T48" fmla="*/ 64 w 117"/>
                <a:gd name="T49" fmla="*/ 47 h 50"/>
                <a:gd name="T50" fmla="*/ 47 w 117"/>
                <a:gd name="T51" fmla="*/ 50 h 50"/>
                <a:gd name="T52" fmla="*/ 30 w 117"/>
                <a:gd name="T53" fmla="*/ 48 h 50"/>
                <a:gd name="T54" fmla="*/ 15 w 117"/>
                <a:gd name="T55" fmla="*/ 45 h 50"/>
                <a:gd name="T56" fmla="*/ 0 w 117"/>
                <a:gd name="T57" fmla="*/ 39 h 50"/>
                <a:gd name="T58" fmla="*/ 0 w 117"/>
                <a:gd name="T59" fmla="*/ 39 h 50"/>
                <a:gd name="T60" fmla="*/ 0 w 117"/>
                <a:gd name="T61" fmla="*/ 38 h 50"/>
                <a:gd name="T62" fmla="*/ 0 w 117"/>
                <a:gd name="T63" fmla="*/ 38 h 50"/>
                <a:gd name="T64" fmla="*/ 0 w 117"/>
                <a:gd name="T65" fmla="*/ 38 h 50"/>
                <a:gd name="T66" fmla="*/ 0 w 117"/>
                <a:gd name="T67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50">
                  <a:moveTo>
                    <a:pt x="0" y="38"/>
                  </a:moveTo>
                  <a:lnTo>
                    <a:pt x="6" y="38"/>
                  </a:lnTo>
                  <a:lnTo>
                    <a:pt x="15" y="38"/>
                  </a:lnTo>
                  <a:lnTo>
                    <a:pt x="21" y="38"/>
                  </a:lnTo>
                  <a:lnTo>
                    <a:pt x="28" y="37"/>
                  </a:lnTo>
                  <a:lnTo>
                    <a:pt x="35" y="37"/>
                  </a:lnTo>
                  <a:lnTo>
                    <a:pt x="42" y="36"/>
                  </a:lnTo>
                  <a:lnTo>
                    <a:pt x="49" y="33"/>
                  </a:lnTo>
                  <a:lnTo>
                    <a:pt x="56" y="32"/>
                  </a:lnTo>
                  <a:lnTo>
                    <a:pt x="64" y="30"/>
                  </a:lnTo>
                  <a:lnTo>
                    <a:pt x="72" y="27"/>
                  </a:lnTo>
                  <a:lnTo>
                    <a:pt x="79" y="22"/>
                  </a:lnTo>
                  <a:lnTo>
                    <a:pt x="86" y="18"/>
                  </a:lnTo>
                  <a:lnTo>
                    <a:pt x="92" y="14"/>
                  </a:lnTo>
                  <a:lnTo>
                    <a:pt x="99" y="9"/>
                  </a:lnTo>
                  <a:lnTo>
                    <a:pt x="104" y="5"/>
                  </a:lnTo>
                  <a:lnTo>
                    <a:pt x="111" y="0"/>
                  </a:lnTo>
                  <a:lnTo>
                    <a:pt x="115" y="0"/>
                  </a:lnTo>
                  <a:lnTo>
                    <a:pt x="117" y="3"/>
                  </a:lnTo>
                  <a:lnTo>
                    <a:pt x="117" y="9"/>
                  </a:lnTo>
                  <a:lnTo>
                    <a:pt x="117" y="14"/>
                  </a:lnTo>
                  <a:lnTo>
                    <a:pt x="107" y="27"/>
                  </a:lnTo>
                  <a:lnTo>
                    <a:pt x="94" y="36"/>
                  </a:lnTo>
                  <a:lnTo>
                    <a:pt x="80" y="43"/>
                  </a:lnTo>
                  <a:lnTo>
                    <a:pt x="64" y="47"/>
                  </a:lnTo>
                  <a:lnTo>
                    <a:pt x="47" y="50"/>
                  </a:lnTo>
                  <a:lnTo>
                    <a:pt x="30" y="48"/>
                  </a:lnTo>
                  <a:lnTo>
                    <a:pt x="15" y="45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220"/>
            <p:cNvSpPr>
              <a:spLocks/>
            </p:cNvSpPr>
            <p:nvPr/>
          </p:nvSpPr>
          <p:spPr bwMode="auto">
            <a:xfrm>
              <a:off x="3687788" y="1420814"/>
              <a:ext cx="84138" cy="34925"/>
            </a:xfrm>
            <a:custGeom>
              <a:avLst/>
              <a:gdLst>
                <a:gd name="T0" fmla="*/ 0 w 106"/>
                <a:gd name="T1" fmla="*/ 0 h 45"/>
                <a:gd name="T2" fmla="*/ 4 w 106"/>
                <a:gd name="T3" fmla="*/ 8 h 45"/>
                <a:gd name="T4" fmla="*/ 8 w 106"/>
                <a:gd name="T5" fmla="*/ 15 h 45"/>
                <a:gd name="T6" fmla="*/ 13 w 106"/>
                <a:gd name="T7" fmla="*/ 20 h 45"/>
                <a:gd name="T8" fmla="*/ 19 w 106"/>
                <a:gd name="T9" fmla="*/ 26 h 45"/>
                <a:gd name="T10" fmla="*/ 25 w 106"/>
                <a:gd name="T11" fmla="*/ 30 h 45"/>
                <a:gd name="T12" fmla="*/ 32 w 106"/>
                <a:gd name="T13" fmla="*/ 33 h 45"/>
                <a:gd name="T14" fmla="*/ 39 w 106"/>
                <a:gd name="T15" fmla="*/ 34 h 45"/>
                <a:gd name="T16" fmla="*/ 48 w 106"/>
                <a:gd name="T17" fmla="*/ 35 h 45"/>
                <a:gd name="T18" fmla="*/ 55 w 106"/>
                <a:gd name="T19" fmla="*/ 35 h 45"/>
                <a:gd name="T20" fmla="*/ 61 w 106"/>
                <a:gd name="T21" fmla="*/ 34 h 45"/>
                <a:gd name="T22" fmla="*/ 67 w 106"/>
                <a:gd name="T23" fmla="*/ 32 h 45"/>
                <a:gd name="T24" fmla="*/ 73 w 106"/>
                <a:gd name="T25" fmla="*/ 31 h 45"/>
                <a:gd name="T26" fmla="*/ 80 w 106"/>
                <a:gd name="T27" fmla="*/ 28 h 45"/>
                <a:gd name="T28" fmla="*/ 85 w 106"/>
                <a:gd name="T29" fmla="*/ 27 h 45"/>
                <a:gd name="T30" fmla="*/ 91 w 106"/>
                <a:gd name="T31" fmla="*/ 26 h 45"/>
                <a:gd name="T32" fmla="*/ 97 w 106"/>
                <a:gd name="T33" fmla="*/ 26 h 45"/>
                <a:gd name="T34" fmla="*/ 100 w 106"/>
                <a:gd name="T35" fmla="*/ 27 h 45"/>
                <a:gd name="T36" fmla="*/ 104 w 106"/>
                <a:gd name="T37" fmla="*/ 30 h 45"/>
                <a:gd name="T38" fmla="*/ 106 w 106"/>
                <a:gd name="T39" fmla="*/ 33 h 45"/>
                <a:gd name="T40" fmla="*/ 105 w 106"/>
                <a:gd name="T41" fmla="*/ 37 h 45"/>
                <a:gd name="T42" fmla="*/ 99 w 106"/>
                <a:gd name="T43" fmla="*/ 41 h 45"/>
                <a:gd name="T44" fmla="*/ 91 w 106"/>
                <a:gd name="T45" fmla="*/ 43 h 45"/>
                <a:gd name="T46" fmla="*/ 82 w 106"/>
                <a:gd name="T47" fmla="*/ 45 h 45"/>
                <a:gd name="T48" fmla="*/ 73 w 106"/>
                <a:gd name="T49" fmla="*/ 45 h 45"/>
                <a:gd name="T50" fmla="*/ 62 w 106"/>
                <a:gd name="T51" fmla="*/ 45 h 45"/>
                <a:gd name="T52" fmla="*/ 53 w 106"/>
                <a:gd name="T53" fmla="*/ 43 h 45"/>
                <a:gd name="T54" fmla="*/ 44 w 106"/>
                <a:gd name="T55" fmla="*/ 42 h 45"/>
                <a:gd name="T56" fmla="*/ 37 w 106"/>
                <a:gd name="T57" fmla="*/ 40 h 45"/>
                <a:gd name="T58" fmla="*/ 30 w 106"/>
                <a:gd name="T59" fmla="*/ 38 h 45"/>
                <a:gd name="T60" fmla="*/ 23 w 106"/>
                <a:gd name="T61" fmla="*/ 34 h 45"/>
                <a:gd name="T62" fmla="*/ 17 w 106"/>
                <a:gd name="T63" fmla="*/ 30 h 45"/>
                <a:gd name="T64" fmla="*/ 13 w 106"/>
                <a:gd name="T65" fmla="*/ 25 h 45"/>
                <a:gd name="T66" fmla="*/ 8 w 106"/>
                <a:gd name="T67" fmla="*/ 19 h 45"/>
                <a:gd name="T68" fmla="*/ 5 w 106"/>
                <a:gd name="T69" fmla="*/ 13 h 45"/>
                <a:gd name="T70" fmla="*/ 2 w 106"/>
                <a:gd name="T71" fmla="*/ 7 h 45"/>
                <a:gd name="T72" fmla="*/ 0 w 106"/>
                <a:gd name="T73" fmla="*/ 0 h 45"/>
                <a:gd name="T74" fmla="*/ 0 w 106"/>
                <a:gd name="T75" fmla="*/ 0 h 45"/>
                <a:gd name="T76" fmla="*/ 0 w 106"/>
                <a:gd name="T77" fmla="*/ 0 h 45"/>
                <a:gd name="T78" fmla="*/ 0 w 106"/>
                <a:gd name="T79" fmla="*/ 0 h 45"/>
                <a:gd name="T80" fmla="*/ 0 w 106"/>
                <a:gd name="T81" fmla="*/ 0 h 45"/>
                <a:gd name="T82" fmla="*/ 0 w 106"/>
                <a:gd name="T8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45">
                  <a:moveTo>
                    <a:pt x="0" y="0"/>
                  </a:moveTo>
                  <a:lnTo>
                    <a:pt x="4" y="8"/>
                  </a:lnTo>
                  <a:lnTo>
                    <a:pt x="8" y="15"/>
                  </a:lnTo>
                  <a:lnTo>
                    <a:pt x="13" y="20"/>
                  </a:lnTo>
                  <a:lnTo>
                    <a:pt x="19" y="26"/>
                  </a:lnTo>
                  <a:lnTo>
                    <a:pt x="25" y="30"/>
                  </a:lnTo>
                  <a:lnTo>
                    <a:pt x="32" y="33"/>
                  </a:lnTo>
                  <a:lnTo>
                    <a:pt x="39" y="34"/>
                  </a:lnTo>
                  <a:lnTo>
                    <a:pt x="48" y="35"/>
                  </a:lnTo>
                  <a:lnTo>
                    <a:pt x="55" y="35"/>
                  </a:lnTo>
                  <a:lnTo>
                    <a:pt x="61" y="34"/>
                  </a:lnTo>
                  <a:lnTo>
                    <a:pt x="67" y="32"/>
                  </a:lnTo>
                  <a:lnTo>
                    <a:pt x="73" y="31"/>
                  </a:lnTo>
                  <a:lnTo>
                    <a:pt x="80" y="28"/>
                  </a:lnTo>
                  <a:lnTo>
                    <a:pt x="85" y="27"/>
                  </a:lnTo>
                  <a:lnTo>
                    <a:pt x="91" y="26"/>
                  </a:lnTo>
                  <a:lnTo>
                    <a:pt x="97" y="26"/>
                  </a:lnTo>
                  <a:lnTo>
                    <a:pt x="100" y="27"/>
                  </a:lnTo>
                  <a:lnTo>
                    <a:pt x="104" y="30"/>
                  </a:lnTo>
                  <a:lnTo>
                    <a:pt x="106" y="33"/>
                  </a:lnTo>
                  <a:lnTo>
                    <a:pt x="105" y="37"/>
                  </a:lnTo>
                  <a:lnTo>
                    <a:pt x="99" y="41"/>
                  </a:lnTo>
                  <a:lnTo>
                    <a:pt x="91" y="43"/>
                  </a:lnTo>
                  <a:lnTo>
                    <a:pt x="82" y="45"/>
                  </a:lnTo>
                  <a:lnTo>
                    <a:pt x="73" y="45"/>
                  </a:lnTo>
                  <a:lnTo>
                    <a:pt x="62" y="45"/>
                  </a:lnTo>
                  <a:lnTo>
                    <a:pt x="53" y="43"/>
                  </a:lnTo>
                  <a:lnTo>
                    <a:pt x="44" y="42"/>
                  </a:lnTo>
                  <a:lnTo>
                    <a:pt x="37" y="40"/>
                  </a:lnTo>
                  <a:lnTo>
                    <a:pt x="30" y="38"/>
                  </a:lnTo>
                  <a:lnTo>
                    <a:pt x="23" y="34"/>
                  </a:lnTo>
                  <a:lnTo>
                    <a:pt x="17" y="30"/>
                  </a:lnTo>
                  <a:lnTo>
                    <a:pt x="13" y="25"/>
                  </a:lnTo>
                  <a:lnTo>
                    <a:pt x="8" y="19"/>
                  </a:lnTo>
                  <a:lnTo>
                    <a:pt x="5" y="13"/>
                  </a:lnTo>
                  <a:lnTo>
                    <a:pt x="2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221"/>
            <p:cNvSpPr>
              <a:spLocks/>
            </p:cNvSpPr>
            <p:nvPr/>
          </p:nvSpPr>
          <p:spPr bwMode="auto">
            <a:xfrm>
              <a:off x="3768750" y="2528889"/>
              <a:ext cx="601663" cy="161925"/>
            </a:xfrm>
            <a:custGeom>
              <a:avLst/>
              <a:gdLst>
                <a:gd name="T0" fmla="*/ 23 w 758"/>
                <a:gd name="T1" fmla="*/ 12 h 204"/>
                <a:gd name="T2" fmla="*/ 68 w 758"/>
                <a:gd name="T3" fmla="*/ 36 h 204"/>
                <a:gd name="T4" fmla="*/ 111 w 758"/>
                <a:gd name="T5" fmla="*/ 59 h 204"/>
                <a:gd name="T6" fmla="*/ 156 w 758"/>
                <a:gd name="T7" fmla="*/ 82 h 204"/>
                <a:gd name="T8" fmla="*/ 202 w 758"/>
                <a:gd name="T9" fmla="*/ 104 h 204"/>
                <a:gd name="T10" fmla="*/ 249 w 758"/>
                <a:gd name="T11" fmla="*/ 124 h 204"/>
                <a:gd name="T12" fmla="*/ 295 w 758"/>
                <a:gd name="T13" fmla="*/ 141 h 204"/>
                <a:gd name="T14" fmla="*/ 343 w 758"/>
                <a:gd name="T15" fmla="*/ 153 h 204"/>
                <a:gd name="T16" fmla="*/ 381 w 758"/>
                <a:gd name="T17" fmla="*/ 162 h 204"/>
                <a:gd name="T18" fmla="*/ 405 w 758"/>
                <a:gd name="T19" fmla="*/ 165 h 204"/>
                <a:gd name="T20" fmla="*/ 430 w 758"/>
                <a:gd name="T21" fmla="*/ 168 h 204"/>
                <a:gd name="T22" fmla="*/ 454 w 758"/>
                <a:gd name="T23" fmla="*/ 171 h 204"/>
                <a:gd name="T24" fmla="*/ 478 w 758"/>
                <a:gd name="T25" fmla="*/ 173 h 204"/>
                <a:gd name="T26" fmla="*/ 503 w 758"/>
                <a:gd name="T27" fmla="*/ 175 h 204"/>
                <a:gd name="T28" fmla="*/ 528 w 758"/>
                <a:gd name="T29" fmla="*/ 177 h 204"/>
                <a:gd name="T30" fmla="*/ 552 w 758"/>
                <a:gd name="T31" fmla="*/ 178 h 204"/>
                <a:gd name="T32" fmla="*/ 576 w 758"/>
                <a:gd name="T33" fmla="*/ 178 h 204"/>
                <a:gd name="T34" fmla="*/ 600 w 758"/>
                <a:gd name="T35" fmla="*/ 179 h 204"/>
                <a:gd name="T36" fmla="*/ 624 w 758"/>
                <a:gd name="T37" fmla="*/ 179 h 204"/>
                <a:gd name="T38" fmla="*/ 649 w 758"/>
                <a:gd name="T39" fmla="*/ 179 h 204"/>
                <a:gd name="T40" fmla="*/ 673 w 758"/>
                <a:gd name="T41" fmla="*/ 180 h 204"/>
                <a:gd name="T42" fmla="*/ 697 w 758"/>
                <a:gd name="T43" fmla="*/ 181 h 204"/>
                <a:gd name="T44" fmla="*/ 720 w 758"/>
                <a:gd name="T45" fmla="*/ 183 h 204"/>
                <a:gd name="T46" fmla="*/ 744 w 758"/>
                <a:gd name="T47" fmla="*/ 187 h 204"/>
                <a:gd name="T48" fmla="*/ 758 w 758"/>
                <a:gd name="T49" fmla="*/ 192 h 204"/>
                <a:gd name="T50" fmla="*/ 757 w 758"/>
                <a:gd name="T51" fmla="*/ 202 h 204"/>
                <a:gd name="T52" fmla="*/ 741 w 758"/>
                <a:gd name="T53" fmla="*/ 204 h 204"/>
                <a:gd name="T54" fmla="*/ 715 w 758"/>
                <a:gd name="T55" fmla="*/ 203 h 204"/>
                <a:gd name="T56" fmla="*/ 690 w 758"/>
                <a:gd name="T57" fmla="*/ 203 h 204"/>
                <a:gd name="T58" fmla="*/ 666 w 758"/>
                <a:gd name="T59" fmla="*/ 201 h 204"/>
                <a:gd name="T60" fmla="*/ 641 w 758"/>
                <a:gd name="T61" fmla="*/ 200 h 204"/>
                <a:gd name="T62" fmla="*/ 615 w 758"/>
                <a:gd name="T63" fmla="*/ 197 h 204"/>
                <a:gd name="T64" fmla="*/ 590 w 758"/>
                <a:gd name="T65" fmla="*/ 196 h 204"/>
                <a:gd name="T66" fmla="*/ 566 w 758"/>
                <a:gd name="T67" fmla="*/ 195 h 204"/>
                <a:gd name="T68" fmla="*/ 531 w 758"/>
                <a:gd name="T69" fmla="*/ 193 h 204"/>
                <a:gd name="T70" fmla="*/ 486 w 758"/>
                <a:gd name="T71" fmla="*/ 189 h 204"/>
                <a:gd name="T72" fmla="*/ 441 w 758"/>
                <a:gd name="T73" fmla="*/ 185 h 204"/>
                <a:gd name="T74" fmla="*/ 397 w 758"/>
                <a:gd name="T75" fmla="*/ 179 h 204"/>
                <a:gd name="T76" fmla="*/ 350 w 758"/>
                <a:gd name="T77" fmla="*/ 170 h 204"/>
                <a:gd name="T78" fmla="*/ 300 w 758"/>
                <a:gd name="T79" fmla="*/ 156 h 204"/>
                <a:gd name="T80" fmla="*/ 252 w 758"/>
                <a:gd name="T81" fmla="*/ 139 h 204"/>
                <a:gd name="T82" fmla="*/ 204 w 758"/>
                <a:gd name="T83" fmla="*/ 118 h 204"/>
                <a:gd name="T84" fmla="*/ 157 w 758"/>
                <a:gd name="T85" fmla="*/ 95 h 204"/>
                <a:gd name="T86" fmla="*/ 111 w 758"/>
                <a:gd name="T87" fmla="*/ 69 h 204"/>
                <a:gd name="T88" fmla="*/ 66 w 758"/>
                <a:gd name="T89" fmla="*/ 43 h 204"/>
                <a:gd name="T90" fmla="*/ 21 w 758"/>
                <a:gd name="T91" fmla="*/ 16 h 204"/>
                <a:gd name="T92" fmla="*/ 0 w 758"/>
                <a:gd name="T93" fmla="*/ 1 h 204"/>
                <a:gd name="T94" fmla="*/ 0 w 758"/>
                <a:gd name="T95" fmla="*/ 0 h 204"/>
                <a:gd name="T96" fmla="*/ 0 w 758"/>
                <a:gd name="T97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8" h="204">
                  <a:moveTo>
                    <a:pt x="0" y="0"/>
                  </a:moveTo>
                  <a:lnTo>
                    <a:pt x="23" y="12"/>
                  </a:lnTo>
                  <a:lnTo>
                    <a:pt x="44" y="23"/>
                  </a:lnTo>
                  <a:lnTo>
                    <a:pt x="68" y="36"/>
                  </a:lnTo>
                  <a:lnTo>
                    <a:pt x="89" y="47"/>
                  </a:lnTo>
                  <a:lnTo>
                    <a:pt x="111" y="59"/>
                  </a:lnTo>
                  <a:lnTo>
                    <a:pt x="134" y="71"/>
                  </a:lnTo>
                  <a:lnTo>
                    <a:pt x="156" y="82"/>
                  </a:lnTo>
                  <a:lnTo>
                    <a:pt x="179" y="94"/>
                  </a:lnTo>
                  <a:lnTo>
                    <a:pt x="202" y="104"/>
                  </a:lnTo>
                  <a:lnTo>
                    <a:pt x="224" y="114"/>
                  </a:lnTo>
                  <a:lnTo>
                    <a:pt x="249" y="124"/>
                  </a:lnTo>
                  <a:lnTo>
                    <a:pt x="272" y="133"/>
                  </a:lnTo>
                  <a:lnTo>
                    <a:pt x="295" y="141"/>
                  </a:lnTo>
                  <a:lnTo>
                    <a:pt x="319" y="148"/>
                  </a:lnTo>
                  <a:lnTo>
                    <a:pt x="343" y="153"/>
                  </a:lnTo>
                  <a:lnTo>
                    <a:pt x="368" y="159"/>
                  </a:lnTo>
                  <a:lnTo>
                    <a:pt x="381" y="162"/>
                  </a:lnTo>
                  <a:lnTo>
                    <a:pt x="393" y="164"/>
                  </a:lnTo>
                  <a:lnTo>
                    <a:pt x="405" y="165"/>
                  </a:lnTo>
                  <a:lnTo>
                    <a:pt x="417" y="167"/>
                  </a:lnTo>
                  <a:lnTo>
                    <a:pt x="430" y="168"/>
                  </a:lnTo>
                  <a:lnTo>
                    <a:pt x="441" y="170"/>
                  </a:lnTo>
                  <a:lnTo>
                    <a:pt x="454" y="171"/>
                  </a:lnTo>
                  <a:lnTo>
                    <a:pt x="466" y="172"/>
                  </a:lnTo>
                  <a:lnTo>
                    <a:pt x="478" y="173"/>
                  </a:lnTo>
                  <a:lnTo>
                    <a:pt x="491" y="174"/>
                  </a:lnTo>
                  <a:lnTo>
                    <a:pt x="503" y="175"/>
                  </a:lnTo>
                  <a:lnTo>
                    <a:pt x="515" y="175"/>
                  </a:lnTo>
                  <a:lnTo>
                    <a:pt x="528" y="177"/>
                  </a:lnTo>
                  <a:lnTo>
                    <a:pt x="540" y="177"/>
                  </a:lnTo>
                  <a:lnTo>
                    <a:pt x="552" y="178"/>
                  </a:lnTo>
                  <a:lnTo>
                    <a:pt x="564" y="178"/>
                  </a:lnTo>
                  <a:lnTo>
                    <a:pt x="576" y="178"/>
                  </a:lnTo>
                  <a:lnTo>
                    <a:pt x="589" y="179"/>
                  </a:lnTo>
                  <a:lnTo>
                    <a:pt x="600" y="179"/>
                  </a:lnTo>
                  <a:lnTo>
                    <a:pt x="613" y="179"/>
                  </a:lnTo>
                  <a:lnTo>
                    <a:pt x="624" y="179"/>
                  </a:lnTo>
                  <a:lnTo>
                    <a:pt x="636" y="179"/>
                  </a:lnTo>
                  <a:lnTo>
                    <a:pt x="649" y="179"/>
                  </a:lnTo>
                  <a:lnTo>
                    <a:pt x="660" y="180"/>
                  </a:lnTo>
                  <a:lnTo>
                    <a:pt x="673" y="180"/>
                  </a:lnTo>
                  <a:lnTo>
                    <a:pt x="684" y="181"/>
                  </a:lnTo>
                  <a:lnTo>
                    <a:pt x="697" y="181"/>
                  </a:lnTo>
                  <a:lnTo>
                    <a:pt x="709" y="182"/>
                  </a:lnTo>
                  <a:lnTo>
                    <a:pt x="720" y="183"/>
                  </a:lnTo>
                  <a:lnTo>
                    <a:pt x="733" y="185"/>
                  </a:lnTo>
                  <a:lnTo>
                    <a:pt x="744" y="187"/>
                  </a:lnTo>
                  <a:lnTo>
                    <a:pt x="756" y="189"/>
                  </a:lnTo>
                  <a:lnTo>
                    <a:pt x="758" y="192"/>
                  </a:lnTo>
                  <a:lnTo>
                    <a:pt x="758" y="196"/>
                  </a:lnTo>
                  <a:lnTo>
                    <a:pt x="757" y="202"/>
                  </a:lnTo>
                  <a:lnTo>
                    <a:pt x="754" y="204"/>
                  </a:lnTo>
                  <a:lnTo>
                    <a:pt x="741" y="204"/>
                  </a:lnTo>
                  <a:lnTo>
                    <a:pt x="728" y="204"/>
                  </a:lnTo>
                  <a:lnTo>
                    <a:pt x="715" y="203"/>
                  </a:lnTo>
                  <a:lnTo>
                    <a:pt x="703" y="203"/>
                  </a:lnTo>
                  <a:lnTo>
                    <a:pt x="690" y="203"/>
                  </a:lnTo>
                  <a:lnTo>
                    <a:pt x="677" y="202"/>
                  </a:lnTo>
                  <a:lnTo>
                    <a:pt x="666" y="201"/>
                  </a:lnTo>
                  <a:lnTo>
                    <a:pt x="653" y="201"/>
                  </a:lnTo>
                  <a:lnTo>
                    <a:pt x="641" y="200"/>
                  </a:lnTo>
                  <a:lnTo>
                    <a:pt x="628" y="198"/>
                  </a:lnTo>
                  <a:lnTo>
                    <a:pt x="615" y="197"/>
                  </a:lnTo>
                  <a:lnTo>
                    <a:pt x="603" y="197"/>
                  </a:lnTo>
                  <a:lnTo>
                    <a:pt x="590" y="196"/>
                  </a:lnTo>
                  <a:lnTo>
                    <a:pt x="577" y="195"/>
                  </a:lnTo>
                  <a:lnTo>
                    <a:pt x="566" y="195"/>
                  </a:lnTo>
                  <a:lnTo>
                    <a:pt x="553" y="194"/>
                  </a:lnTo>
                  <a:lnTo>
                    <a:pt x="531" y="193"/>
                  </a:lnTo>
                  <a:lnTo>
                    <a:pt x="508" y="192"/>
                  </a:lnTo>
                  <a:lnTo>
                    <a:pt x="486" y="189"/>
                  </a:lnTo>
                  <a:lnTo>
                    <a:pt x="464" y="188"/>
                  </a:lnTo>
                  <a:lnTo>
                    <a:pt x="441" y="185"/>
                  </a:lnTo>
                  <a:lnTo>
                    <a:pt x="419" y="182"/>
                  </a:lnTo>
                  <a:lnTo>
                    <a:pt x="397" y="179"/>
                  </a:lnTo>
                  <a:lnTo>
                    <a:pt x="375" y="175"/>
                  </a:lnTo>
                  <a:lnTo>
                    <a:pt x="350" y="170"/>
                  </a:lnTo>
                  <a:lnTo>
                    <a:pt x="325" y="164"/>
                  </a:lnTo>
                  <a:lnTo>
                    <a:pt x="300" y="156"/>
                  </a:lnTo>
                  <a:lnTo>
                    <a:pt x="276" y="148"/>
                  </a:lnTo>
                  <a:lnTo>
                    <a:pt x="252" y="139"/>
                  </a:lnTo>
                  <a:lnTo>
                    <a:pt x="228" y="128"/>
                  </a:lnTo>
                  <a:lnTo>
                    <a:pt x="204" y="118"/>
                  </a:lnTo>
                  <a:lnTo>
                    <a:pt x="181" y="106"/>
                  </a:lnTo>
                  <a:lnTo>
                    <a:pt x="157" y="95"/>
                  </a:lnTo>
                  <a:lnTo>
                    <a:pt x="134" y="82"/>
                  </a:lnTo>
                  <a:lnTo>
                    <a:pt x="111" y="69"/>
                  </a:lnTo>
                  <a:lnTo>
                    <a:pt x="88" y="57"/>
                  </a:lnTo>
                  <a:lnTo>
                    <a:pt x="66" y="43"/>
                  </a:lnTo>
                  <a:lnTo>
                    <a:pt x="43" y="30"/>
                  </a:lnTo>
                  <a:lnTo>
                    <a:pt x="21" y="16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222"/>
            <p:cNvSpPr>
              <a:spLocks/>
            </p:cNvSpPr>
            <p:nvPr/>
          </p:nvSpPr>
          <p:spPr bwMode="auto">
            <a:xfrm>
              <a:off x="3857650" y="2457452"/>
              <a:ext cx="76200" cy="180975"/>
            </a:xfrm>
            <a:custGeom>
              <a:avLst/>
              <a:gdLst>
                <a:gd name="T0" fmla="*/ 1 w 94"/>
                <a:gd name="T1" fmla="*/ 0 h 230"/>
                <a:gd name="T2" fmla="*/ 21 w 94"/>
                <a:gd name="T3" fmla="*/ 7 h 230"/>
                <a:gd name="T4" fmla="*/ 40 w 94"/>
                <a:gd name="T5" fmla="*/ 19 h 230"/>
                <a:gd name="T6" fmla="*/ 56 w 94"/>
                <a:gd name="T7" fmla="*/ 32 h 230"/>
                <a:gd name="T8" fmla="*/ 70 w 94"/>
                <a:gd name="T9" fmla="*/ 49 h 230"/>
                <a:gd name="T10" fmla="*/ 80 w 94"/>
                <a:gd name="T11" fmla="*/ 67 h 230"/>
                <a:gd name="T12" fmla="*/ 88 w 94"/>
                <a:gd name="T13" fmla="*/ 88 h 230"/>
                <a:gd name="T14" fmla="*/ 93 w 94"/>
                <a:gd name="T15" fmla="*/ 109 h 230"/>
                <a:gd name="T16" fmla="*/ 94 w 94"/>
                <a:gd name="T17" fmla="*/ 130 h 230"/>
                <a:gd name="T18" fmla="*/ 94 w 94"/>
                <a:gd name="T19" fmla="*/ 145 h 230"/>
                <a:gd name="T20" fmla="*/ 92 w 94"/>
                <a:gd name="T21" fmla="*/ 162 h 230"/>
                <a:gd name="T22" fmla="*/ 88 w 94"/>
                <a:gd name="T23" fmla="*/ 179 h 230"/>
                <a:gd name="T24" fmla="*/ 83 w 94"/>
                <a:gd name="T25" fmla="*/ 195 h 230"/>
                <a:gd name="T26" fmla="*/ 76 w 94"/>
                <a:gd name="T27" fmla="*/ 210 h 230"/>
                <a:gd name="T28" fmla="*/ 65 w 94"/>
                <a:gd name="T29" fmla="*/ 221 h 230"/>
                <a:gd name="T30" fmla="*/ 51 w 94"/>
                <a:gd name="T31" fmla="*/ 228 h 230"/>
                <a:gd name="T32" fmla="*/ 35 w 94"/>
                <a:gd name="T33" fmla="*/ 230 h 230"/>
                <a:gd name="T34" fmla="*/ 33 w 94"/>
                <a:gd name="T35" fmla="*/ 230 h 230"/>
                <a:gd name="T36" fmla="*/ 34 w 94"/>
                <a:gd name="T37" fmla="*/ 227 h 230"/>
                <a:gd name="T38" fmla="*/ 36 w 94"/>
                <a:gd name="T39" fmla="*/ 226 h 230"/>
                <a:gd name="T40" fmla="*/ 38 w 94"/>
                <a:gd name="T41" fmla="*/ 226 h 230"/>
                <a:gd name="T42" fmla="*/ 54 w 94"/>
                <a:gd name="T43" fmla="*/ 219 h 230"/>
                <a:gd name="T44" fmla="*/ 65 w 94"/>
                <a:gd name="T45" fmla="*/ 209 h 230"/>
                <a:gd name="T46" fmla="*/ 74 w 94"/>
                <a:gd name="T47" fmla="*/ 196 h 230"/>
                <a:gd name="T48" fmla="*/ 80 w 94"/>
                <a:gd name="T49" fmla="*/ 180 h 230"/>
                <a:gd name="T50" fmla="*/ 84 w 94"/>
                <a:gd name="T51" fmla="*/ 164 h 230"/>
                <a:gd name="T52" fmla="*/ 86 w 94"/>
                <a:gd name="T53" fmla="*/ 147 h 230"/>
                <a:gd name="T54" fmla="*/ 86 w 94"/>
                <a:gd name="T55" fmla="*/ 130 h 230"/>
                <a:gd name="T56" fmla="*/ 86 w 94"/>
                <a:gd name="T57" fmla="*/ 114 h 230"/>
                <a:gd name="T58" fmla="*/ 84 w 94"/>
                <a:gd name="T59" fmla="*/ 96 h 230"/>
                <a:gd name="T60" fmla="*/ 78 w 94"/>
                <a:gd name="T61" fmla="*/ 79 h 230"/>
                <a:gd name="T62" fmla="*/ 70 w 94"/>
                <a:gd name="T63" fmla="*/ 60 h 230"/>
                <a:gd name="T64" fmla="*/ 59 w 94"/>
                <a:gd name="T65" fmla="*/ 44 h 230"/>
                <a:gd name="T66" fmla="*/ 47 w 94"/>
                <a:gd name="T67" fmla="*/ 30 h 230"/>
                <a:gd name="T68" fmla="*/ 32 w 94"/>
                <a:gd name="T69" fmla="*/ 17 h 230"/>
                <a:gd name="T70" fmla="*/ 16 w 94"/>
                <a:gd name="T71" fmla="*/ 8 h 230"/>
                <a:gd name="T72" fmla="*/ 0 w 94"/>
                <a:gd name="T73" fmla="*/ 1 h 230"/>
                <a:gd name="T74" fmla="*/ 0 w 94"/>
                <a:gd name="T75" fmla="*/ 1 h 230"/>
                <a:gd name="T76" fmla="*/ 0 w 94"/>
                <a:gd name="T77" fmla="*/ 0 h 230"/>
                <a:gd name="T78" fmla="*/ 1 w 94"/>
                <a:gd name="T79" fmla="*/ 0 h 230"/>
                <a:gd name="T80" fmla="*/ 1 w 94"/>
                <a:gd name="T81" fmla="*/ 0 h 230"/>
                <a:gd name="T82" fmla="*/ 1 w 94"/>
                <a:gd name="T8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230">
                  <a:moveTo>
                    <a:pt x="1" y="0"/>
                  </a:moveTo>
                  <a:lnTo>
                    <a:pt x="21" y="7"/>
                  </a:lnTo>
                  <a:lnTo>
                    <a:pt x="40" y="19"/>
                  </a:lnTo>
                  <a:lnTo>
                    <a:pt x="56" y="32"/>
                  </a:lnTo>
                  <a:lnTo>
                    <a:pt x="70" y="49"/>
                  </a:lnTo>
                  <a:lnTo>
                    <a:pt x="80" y="67"/>
                  </a:lnTo>
                  <a:lnTo>
                    <a:pt x="88" y="88"/>
                  </a:lnTo>
                  <a:lnTo>
                    <a:pt x="93" y="109"/>
                  </a:lnTo>
                  <a:lnTo>
                    <a:pt x="94" y="130"/>
                  </a:lnTo>
                  <a:lnTo>
                    <a:pt x="94" y="145"/>
                  </a:lnTo>
                  <a:lnTo>
                    <a:pt x="92" y="162"/>
                  </a:lnTo>
                  <a:lnTo>
                    <a:pt x="88" y="179"/>
                  </a:lnTo>
                  <a:lnTo>
                    <a:pt x="83" y="195"/>
                  </a:lnTo>
                  <a:lnTo>
                    <a:pt x="76" y="210"/>
                  </a:lnTo>
                  <a:lnTo>
                    <a:pt x="65" y="221"/>
                  </a:lnTo>
                  <a:lnTo>
                    <a:pt x="51" y="228"/>
                  </a:lnTo>
                  <a:lnTo>
                    <a:pt x="35" y="230"/>
                  </a:lnTo>
                  <a:lnTo>
                    <a:pt x="33" y="230"/>
                  </a:lnTo>
                  <a:lnTo>
                    <a:pt x="34" y="227"/>
                  </a:lnTo>
                  <a:lnTo>
                    <a:pt x="36" y="226"/>
                  </a:lnTo>
                  <a:lnTo>
                    <a:pt x="38" y="226"/>
                  </a:lnTo>
                  <a:lnTo>
                    <a:pt x="54" y="219"/>
                  </a:lnTo>
                  <a:lnTo>
                    <a:pt x="65" y="209"/>
                  </a:lnTo>
                  <a:lnTo>
                    <a:pt x="74" y="196"/>
                  </a:lnTo>
                  <a:lnTo>
                    <a:pt x="80" y="180"/>
                  </a:lnTo>
                  <a:lnTo>
                    <a:pt x="84" y="164"/>
                  </a:lnTo>
                  <a:lnTo>
                    <a:pt x="86" y="147"/>
                  </a:lnTo>
                  <a:lnTo>
                    <a:pt x="86" y="130"/>
                  </a:lnTo>
                  <a:lnTo>
                    <a:pt x="86" y="114"/>
                  </a:lnTo>
                  <a:lnTo>
                    <a:pt x="84" y="96"/>
                  </a:lnTo>
                  <a:lnTo>
                    <a:pt x="78" y="79"/>
                  </a:lnTo>
                  <a:lnTo>
                    <a:pt x="70" y="60"/>
                  </a:lnTo>
                  <a:lnTo>
                    <a:pt x="59" y="44"/>
                  </a:lnTo>
                  <a:lnTo>
                    <a:pt x="47" y="30"/>
                  </a:lnTo>
                  <a:lnTo>
                    <a:pt x="32" y="17"/>
                  </a:lnTo>
                  <a:lnTo>
                    <a:pt x="16" y="8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223"/>
            <p:cNvSpPr>
              <a:spLocks/>
            </p:cNvSpPr>
            <p:nvPr/>
          </p:nvSpPr>
          <p:spPr bwMode="auto">
            <a:xfrm>
              <a:off x="3803675" y="2452689"/>
              <a:ext cx="42863" cy="134938"/>
            </a:xfrm>
            <a:custGeom>
              <a:avLst/>
              <a:gdLst>
                <a:gd name="T0" fmla="*/ 1 w 55"/>
                <a:gd name="T1" fmla="*/ 0 h 169"/>
                <a:gd name="T2" fmla="*/ 13 w 55"/>
                <a:gd name="T3" fmla="*/ 8 h 169"/>
                <a:gd name="T4" fmla="*/ 22 w 55"/>
                <a:gd name="T5" fmla="*/ 18 h 169"/>
                <a:gd name="T6" fmla="*/ 30 w 55"/>
                <a:gd name="T7" fmla="*/ 30 h 169"/>
                <a:gd name="T8" fmla="*/ 38 w 55"/>
                <a:gd name="T9" fmla="*/ 42 h 169"/>
                <a:gd name="T10" fmla="*/ 43 w 55"/>
                <a:gd name="T11" fmla="*/ 56 h 169"/>
                <a:gd name="T12" fmla="*/ 48 w 55"/>
                <a:gd name="T13" fmla="*/ 71 h 169"/>
                <a:gd name="T14" fmla="*/ 51 w 55"/>
                <a:gd name="T15" fmla="*/ 85 h 169"/>
                <a:gd name="T16" fmla="*/ 53 w 55"/>
                <a:gd name="T17" fmla="*/ 98 h 169"/>
                <a:gd name="T18" fmla="*/ 55 w 55"/>
                <a:gd name="T19" fmla="*/ 108 h 169"/>
                <a:gd name="T20" fmla="*/ 55 w 55"/>
                <a:gd name="T21" fmla="*/ 121 h 169"/>
                <a:gd name="T22" fmla="*/ 52 w 55"/>
                <a:gd name="T23" fmla="*/ 133 h 169"/>
                <a:gd name="T24" fmla="*/ 49 w 55"/>
                <a:gd name="T25" fmla="*/ 146 h 169"/>
                <a:gd name="T26" fmla="*/ 44 w 55"/>
                <a:gd name="T27" fmla="*/ 156 h 169"/>
                <a:gd name="T28" fmla="*/ 36 w 55"/>
                <a:gd name="T29" fmla="*/ 166 h 169"/>
                <a:gd name="T30" fmla="*/ 26 w 55"/>
                <a:gd name="T31" fmla="*/ 169 h 169"/>
                <a:gd name="T32" fmla="*/ 13 w 55"/>
                <a:gd name="T33" fmla="*/ 169 h 169"/>
                <a:gd name="T34" fmla="*/ 11 w 55"/>
                <a:gd name="T35" fmla="*/ 167 h 169"/>
                <a:gd name="T36" fmla="*/ 11 w 55"/>
                <a:gd name="T37" fmla="*/ 163 h 169"/>
                <a:gd name="T38" fmla="*/ 11 w 55"/>
                <a:gd name="T39" fmla="*/ 160 h 169"/>
                <a:gd name="T40" fmla="*/ 12 w 55"/>
                <a:gd name="T41" fmla="*/ 157 h 169"/>
                <a:gd name="T42" fmla="*/ 18 w 55"/>
                <a:gd name="T43" fmla="*/ 155 h 169"/>
                <a:gd name="T44" fmla="*/ 23 w 55"/>
                <a:gd name="T45" fmla="*/ 154 h 169"/>
                <a:gd name="T46" fmla="*/ 28 w 55"/>
                <a:gd name="T47" fmla="*/ 152 h 169"/>
                <a:gd name="T48" fmla="*/ 33 w 55"/>
                <a:gd name="T49" fmla="*/ 149 h 169"/>
                <a:gd name="T50" fmla="*/ 37 w 55"/>
                <a:gd name="T51" fmla="*/ 146 h 169"/>
                <a:gd name="T52" fmla="*/ 41 w 55"/>
                <a:gd name="T53" fmla="*/ 142 h 169"/>
                <a:gd name="T54" fmla="*/ 44 w 55"/>
                <a:gd name="T55" fmla="*/ 137 h 169"/>
                <a:gd name="T56" fmla="*/ 46 w 55"/>
                <a:gd name="T57" fmla="*/ 131 h 169"/>
                <a:gd name="T58" fmla="*/ 49 w 55"/>
                <a:gd name="T59" fmla="*/ 118 h 169"/>
                <a:gd name="T60" fmla="*/ 49 w 55"/>
                <a:gd name="T61" fmla="*/ 104 h 169"/>
                <a:gd name="T62" fmla="*/ 48 w 55"/>
                <a:gd name="T63" fmla="*/ 92 h 169"/>
                <a:gd name="T64" fmla="*/ 44 w 55"/>
                <a:gd name="T65" fmla="*/ 78 h 169"/>
                <a:gd name="T66" fmla="*/ 42 w 55"/>
                <a:gd name="T67" fmla="*/ 68 h 169"/>
                <a:gd name="T68" fmla="*/ 38 w 55"/>
                <a:gd name="T69" fmla="*/ 57 h 169"/>
                <a:gd name="T70" fmla="*/ 34 w 55"/>
                <a:gd name="T71" fmla="*/ 46 h 169"/>
                <a:gd name="T72" fmla="*/ 29 w 55"/>
                <a:gd name="T73" fmla="*/ 35 h 169"/>
                <a:gd name="T74" fmla="*/ 23 w 55"/>
                <a:gd name="T75" fmla="*/ 25 h 169"/>
                <a:gd name="T76" fmla="*/ 18 w 55"/>
                <a:gd name="T77" fmla="*/ 16 h 169"/>
                <a:gd name="T78" fmla="*/ 10 w 55"/>
                <a:gd name="T79" fmla="*/ 8 h 169"/>
                <a:gd name="T80" fmla="*/ 1 w 55"/>
                <a:gd name="T81" fmla="*/ 1 h 169"/>
                <a:gd name="T82" fmla="*/ 0 w 55"/>
                <a:gd name="T83" fmla="*/ 1 h 169"/>
                <a:gd name="T84" fmla="*/ 0 w 55"/>
                <a:gd name="T85" fmla="*/ 0 h 169"/>
                <a:gd name="T86" fmla="*/ 0 w 55"/>
                <a:gd name="T87" fmla="*/ 0 h 169"/>
                <a:gd name="T88" fmla="*/ 1 w 55"/>
                <a:gd name="T89" fmla="*/ 0 h 169"/>
                <a:gd name="T90" fmla="*/ 1 w 55"/>
                <a:gd name="T91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5" h="169">
                  <a:moveTo>
                    <a:pt x="1" y="0"/>
                  </a:moveTo>
                  <a:lnTo>
                    <a:pt x="13" y="8"/>
                  </a:lnTo>
                  <a:lnTo>
                    <a:pt x="22" y="18"/>
                  </a:lnTo>
                  <a:lnTo>
                    <a:pt x="30" y="30"/>
                  </a:lnTo>
                  <a:lnTo>
                    <a:pt x="38" y="42"/>
                  </a:lnTo>
                  <a:lnTo>
                    <a:pt x="43" y="56"/>
                  </a:lnTo>
                  <a:lnTo>
                    <a:pt x="48" y="71"/>
                  </a:lnTo>
                  <a:lnTo>
                    <a:pt x="51" y="85"/>
                  </a:lnTo>
                  <a:lnTo>
                    <a:pt x="53" y="98"/>
                  </a:lnTo>
                  <a:lnTo>
                    <a:pt x="55" y="108"/>
                  </a:lnTo>
                  <a:lnTo>
                    <a:pt x="55" y="121"/>
                  </a:lnTo>
                  <a:lnTo>
                    <a:pt x="52" y="133"/>
                  </a:lnTo>
                  <a:lnTo>
                    <a:pt x="49" y="146"/>
                  </a:lnTo>
                  <a:lnTo>
                    <a:pt x="44" y="156"/>
                  </a:lnTo>
                  <a:lnTo>
                    <a:pt x="36" y="166"/>
                  </a:lnTo>
                  <a:lnTo>
                    <a:pt x="26" y="169"/>
                  </a:lnTo>
                  <a:lnTo>
                    <a:pt x="13" y="169"/>
                  </a:lnTo>
                  <a:lnTo>
                    <a:pt x="11" y="167"/>
                  </a:lnTo>
                  <a:lnTo>
                    <a:pt x="11" y="163"/>
                  </a:lnTo>
                  <a:lnTo>
                    <a:pt x="11" y="160"/>
                  </a:lnTo>
                  <a:lnTo>
                    <a:pt x="12" y="157"/>
                  </a:lnTo>
                  <a:lnTo>
                    <a:pt x="18" y="155"/>
                  </a:lnTo>
                  <a:lnTo>
                    <a:pt x="23" y="154"/>
                  </a:lnTo>
                  <a:lnTo>
                    <a:pt x="28" y="152"/>
                  </a:lnTo>
                  <a:lnTo>
                    <a:pt x="33" y="149"/>
                  </a:lnTo>
                  <a:lnTo>
                    <a:pt x="37" y="146"/>
                  </a:lnTo>
                  <a:lnTo>
                    <a:pt x="41" y="142"/>
                  </a:lnTo>
                  <a:lnTo>
                    <a:pt x="44" y="137"/>
                  </a:lnTo>
                  <a:lnTo>
                    <a:pt x="46" y="131"/>
                  </a:lnTo>
                  <a:lnTo>
                    <a:pt x="49" y="118"/>
                  </a:lnTo>
                  <a:lnTo>
                    <a:pt x="49" y="104"/>
                  </a:lnTo>
                  <a:lnTo>
                    <a:pt x="48" y="92"/>
                  </a:lnTo>
                  <a:lnTo>
                    <a:pt x="44" y="78"/>
                  </a:lnTo>
                  <a:lnTo>
                    <a:pt x="42" y="68"/>
                  </a:lnTo>
                  <a:lnTo>
                    <a:pt x="38" y="57"/>
                  </a:lnTo>
                  <a:lnTo>
                    <a:pt x="34" y="46"/>
                  </a:lnTo>
                  <a:lnTo>
                    <a:pt x="29" y="35"/>
                  </a:lnTo>
                  <a:lnTo>
                    <a:pt x="23" y="25"/>
                  </a:lnTo>
                  <a:lnTo>
                    <a:pt x="18" y="16"/>
                  </a:lnTo>
                  <a:lnTo>
                    <a:pt x="10" y="8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224"/>
            <p:cNvSpPr>
              <a:spLocks/>
            </p:cNvSpPr>
            <p:nvPr/>
          </p:nvSpPr>
          <p:spPr bwMode="auto">
            <a:xfrm>
              <a:off x="4067200" y="1763714"/>
              <a:ext cx="407988" cy="609600"/>
            </a:xfrm>
            <a:custGeom>
              <a:avLst/>
              <a:gdLst>
                <a:gd name="T0" fmla="*/ 503 w 513"/>
                <a:gd name="T1" fmla="*/ 65 h 767"/>
                <a:gd name="T2" fmla="*/ 440 w 513"/>
                <a:gd name="T3" fmla="*/ 137 h 767"/>
                <a:gd name="T4" fmla="*/ 349 w 513"/>
                <a:gd name="T5" fmla="*/ 196 h 767"/>
                <a:gd name="T6" fmla="*/ 291 w 513"/>
                <a:gd name="T7" fmla="*/ 234 h 767"/>
                <a:gd name="T8" fmla="*/ 235 w 513"/>
                <a:gd name="T9" fmla="*/ 273 h 767"/>
                <a:gd name="T10" fmla="*/ 181 w 513"/>
                <a:gd name="T11" fmla="*/ 314 h 767"/>
                <a:gd name="T12" fmla="*/ 131 w 513"/>
                <a:gd name="T13" fmla="*/ 360 h 767"/>
                <a:gd name="T14" fmla="*/ 87 w 513"/>
                <a:gd name="T15" fmla="*/ 412 h 767"/>
                <a:gd name="T16" fmla="*/ 43 w 513"/>
                <a:gd name="T17" fmla="*/ 485 h 767"/>
                <a:gd name="T18" fmla="*/ 16 w 513"/>
                <a:gd name="T19" fmla="*/ 574 h 767"/>
                <a:gd name="T20" fmla="*/ 17 w 513"/>
                <a:gd name="T21" fmla="*/ 663 h 767"/>
                <a:gd name="T22" fmla="*/ 31 w 513"/>
                <a:gd name="T23" fmla="*/ 702 h 767"/>
                <a:gd name="T24" fmla="*/ 55 w 513"/>
                <a:gd name="T25" fmla="*/ 731 h 767"/>
                <a:gd name="T26" fmla="*/ 86 w 513"/>
                <a:gd name="T27" fmla="*/ 750 h 767"/>
                <a:gd name="T28" fmla="*/ 114 w 513"/>
                <a:gd name="T29" fmla="*/ 757 h 767"/>
                <a:gd name="T30" fmla="*/ 141 w 513"/>
                <a:gd name="T31" fmla="*/ 758 h 767"/>
                <a:gd name="T32" fmla="*/ 163 w 513"/>
                <a:gd name="T33" fmla="*/ 756 h 767"/>
                <a:gd name="T34" fmla="*/ 182 w 513"/>
                <a:gd name="T35" fmla="*/ 750 h 767"/>
                <a:gd name="T36" fmla="*/ 200 w 513"/>
                <a:gd name="T37" fmla="*/ 743 h 767"/>
                <a:gd name="T38" fmla="*/ 226 w 513"/>
                <a:gd name="T39" fmla="*/ 723 h 767"/>
                <a:gd name="T40" fmla="*/ 251 w 513"/>
                <a:gd name="T41" fmla="*/ 693 h 767"/>
                <a:gd name="T42" fmla="*/ 244 w 513"/>
                <a:gd name="T43" fmla="*/ 677 h 767"/>
                <a:gd name="T44" fmla="*/ 250 w 513"/>
                <a:gd name="T45" fmla="*/ 674 h 767"/>
                <a:gd name="T46" fmla="*/ 257 w 513"/>
                <a:gd name="T47" fmla="*/ 698 h 767"/>
                <a:gd name="T48" fmla="*/ 227 w 513"/>
                <a:gd name="T49" fmla="*/ 731 h 767"/>
                <a:gd name="T50" fmla="*/ 193 w 513"/>
                <a:gd name="T51" fmla="*/ 752 h 767"/>
                <a:gd name="T52" fmla="*/ 142 w 513"/>
                <a:gd name="T53" fmla="*/ 766 h 767"/>
                <a:gd name="T54" fmla="*/ 91 w 513"/>
                <a:gd name="T55" fmla="*/ 764 h 767"/>
                <a:gd name="T56" fmla="*/ 25 w 513"/>
                <a:gd name="T57" fmla="*/ 723 h 767"/>
                <a:gd name="T58" fmla="*/ 0 w 513"/>
                <a:gd name="T59" fmla="*/ 638 h 767"/>
                <a:gd name="T60" fmla="*/ 9 w 513"/>
                <a:gd name="T61" fmla="*/ 549 h 767"/>
                <a:gd name="T62" fmla="*/ 28 w 513"/>
                <a:gd name="T63" fmla="*/ 493 h 767"/>
                <a:gd name="T64" fmla="*/ 57 w 513"/>
                <a:gd name="T65" fmla="*/ 439 h 767"/>
                <a:gd name="T66" fmla="*/ 94 w 513"/>
                <a:gd name="T67" fmla="*/ 389 h 767"/>
                <a:gd name="T68" fmla="*/ 138 w 513"/>
                <a:gd name="T69" fmla="*/ 343 h 767"/>
                <a:gd name="T70" fmla="*/ 184 w 513"/>
                <a:gd name="T71" fmla="*/ 302 h 767"/>
                <a:gd name="T72" fmla="*/ 242 w 513"/>
                <a:gd name="T73" fmla="*/ 259 h 767"/>
                <a:gd name="T74" fmla="*/ 306 w 513"/>
                <a:gd name="T75" fmla="*/ 215 h 767"/>
                <a:gd name="T76" fmla="*/ 372 w 513"/>
                <a:gd name="T77" fmla="*/ 175 h 767"/>
                <a:gd name="T78" fmla="*/ 448 w 513"/>
                <a:gd name="T79" fmla="*/ 123 h 767"/>
                <a:gd name="T80" fmla="*/ 500 w 513"/>
                <a:gd name="T81" fmla="*/ 57 h 767"/>
                <a:gd name="T82" fmla="*/ 513 w 513"/>
                <a:gd name="T83" fmla="*/ 0 h 767"/>
                <a:gd name="T84" fmla="*/ 513 w 513"/>
                <a:gd name="T85" fmla="*/ 0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13" h="767">
                  <a:moveTo>
                    <a:pt x="513" y="0"/>
                  </a:moveTo>
                  <a:lnTo>
                    <a:pt x="513" y="34"/>
                  </a:lnTo>
                  <a:lnTo>
                    <a:pt x="503" y="65"/>
                  </a:lnTo>
                  <a:lnTo>
                    <a:pt x="488" y="92"/>
                  </a:lnTo>
                  <a:lnTo>
                    <a:pt x="466" y="115"/>
                  </a:lnTo>
                  <a:lnTo>
                    <a:pt x="440" y="137"/>
                  </a:lnTo>
                  <a:lnTo>
                    <a:pt x="411" y="158"/>
                  </a:lnTo>
                  <a:lnTo>
                    <a:pt x="380" y="176"/>
                  </a:lnTo>
                  <a:lnTo>
                    <a:pt x="349" y="196"/>
                  </a:lnTo>
                  <a:lnTo>
                    <a:pt x="329" y="208"/>
                  </a:lnTo>
                  <a:lnTo>
                    <a:pt x="310" y="221"/>
                  </a:lnTo>
                  <a:lnTo>
                    <a:pt x="291" y="234"/>
                  </a:lnTo>
                  <a:lnTo>
                    <a:pt x="272" y="246"/>
                  </a:lnTo>
                  <a:lnTo>
                    <a:pt x="253" y="259"/>
                  </a:lnTo>
                  <a:lnTo>
                    <a:pt x="235" y="273"/>
                  </a:lnTo>
                  <a:lnTo>
                    <a:pt x="216" y="287"/>
                  </a:lnTo>
                  <a:lnTo>
                    <a:pt x="198" y="301"/>
                  </a:lnTo>
                  <a:lnTo>
                    <a:pt x="181" y="314"/>
                  </a:lnTo>
                  <a:lnTo>
                    <a:pt x="163" y="329"/>
                  </a:lnTo>
                  <a:lnTo>
                    <a:pt x="147" y="345"/>
                  </a:lnTo>
                  <a:lnTo>
                    <a:pt x="131" y="360"/>
                  </a:lnTo>
                  <a:lnTo>
                    <a:pt x="116" y="378"/>
                  </a:lnTo>
                  <a:lnTo>
                    <a:pt x="101" y="395"/>
                  </a:lnTo>
                  <a:lnTo>
                    <a:pt x="87" y="412"/>
                  </a:lnTo>
                  <a:lnTo>
                    <a:pt x="73" y="431"/>
                  </a:lnTo>
                  <a:lnTo>
                    <a:pt x="57" y="457"/>
                  </a:lnTo>
                  <a:lnTo>
                    <a:pt x="43" y="485"/>
                  </a:lnTo>
                  <a:lnTo>
                    <a:pt x="31" y="514"/>
                  </a:lnTo>
                  <a:lnTo>
                    <a:pt x="21" y="544"/>
                  </a:lnTo>
                  <a:lnTo>
                    <a:pt x="16" y="574"/>
                  </a:lnTo>
                  <a:lnTo>
                    <a:pt x="12" y="604"/>
                  </a:lnTo>
                  <a:lnTo>
                    <a:pt x="12" y="634"/>
                  </a:lnTo>
                  <a:lnTo>
                    <a:pt x="17" y="663"/>
                  </a:lnTo>
                  <a:lnTo>
                    <a:pt x="20" y="676"/>
                  </a:lnTo>
                  <a:lnTo>
                    <a:pt x="25" y="689"/>
                  </a:lnTo>
                  <a:lnTo>
                    <a:pt x="31" y="702"/>
                  </a:lnTo>
                  <a:lnTo>
                    <a:pt x="38" y="712"/>
                  </a:lnTo>
                  <a:lnTo>
                    <a:pt x="46" y="722"/>
                  </a:lnTo>
                  <a:lnTo>
                    <a:pt x="55" y="731"/>
                  </a:lnTo>
                  <a:lnTo>
                    <a:pt x="66" y="740"/>
                  </a:lnTo>
                  <a:lnTo>
                    <a:pt x="78" y="746"/>
                  </a:lnTo>
                  <a:lnTo>
                    <a:pt x="86" y="750"/>
                  </a:lnTo>
                  <a:lnTo>
                    <a:pt x="95" y="752"/>
                  </a:lnTo>
                  <a:lnTo>
                    <a:pt x="104" y="755"/>
                  </a:lnTo>
                  <a:lnTo>
                    <a:pt x="114" y="757"/>
                  </a:lnTo>
                  <a:lnTo>
                    <a:pt x="123" y="758"/>
                  </a:lnTo>
                  <a:lnTo>
                    <a:pt x="132" y="758"/>
                  </a:lnTo>
                  <a:lnTo>
                    <a:pt x="141" y="758"/>
                  </a:lnTo>
                  <a:lnTo>
                    <a:pt x="151" y="758"/>
                  </a:lnTo>
                  <a:lnTo>
                    <a:pt x="157" y="757"/>
                  </a:lnTo>
                  <a:lnTo>
                    <a:pt x="163" y="756"/>
                  </a:lnTo>
                  <a:lnTo>
                    <a:pt x="170" y="755"/>
                  </a:lnTo>
                  <a:lnTo>
                    <a:pt x="176" y="752"/>
                  </a:lnTo>
                  <a:lnTo>
                    <a:pt x="182" y="750"/>
                  </a:lnTo>
                  <a:lnTo>
                    <a:pt x="187" y="748"/>
                  </a:lnTo>
                  <a:lnTo>
                    <a:pt x="194" y="745"/>
                  </a:lnTo>
                  <a:lnTo>
                    <a:pt x="200" y="743"/>
                  </a:lnTo>
                  <a:lnTo>
                    <a:pt x="206" y="740"/>
                  </a:lnTo>
                  <a:lnTo>
                    <a:pt x="214" y="733"/>
                  </a:lnTo>
                  <a:lnTo>
                    <a:pt x="226" y="723"/>
                  </a:lnTo>
                  <a:lnTo>
                    <a:pt x="236" y="714"/>
                  </a:lnTo>
                  <a:lnTo>
                    <a:pt x="245" y="703"/>
                  </a:lnTo>
                  <a:lnTo>
                    <a:pt x="251" y="693"/>
                  </a:lnTo>
                  <a:lnTo>
                    <a:pt x="251" y="684"/>
                  </a:lnTo>
                  <a:lnTo>
                    <a:pt x="244" y="678"/>
                  </a:lnTo>
                  <a:lnTo>
                    <a:pt x="244" y="677"/>
                  </a:lnTo>
                  <a:lnTo>
                    <a:pt x="245" y="675"/>
                  </a:lnTo>
                  <a:lnTo>
                    <a:pt x="247" y="674"/>
                  </a:lnTo>
                  <a:lnTo>
                    <a:pt x="250" y="674"/>
                  </a:lnTo>
                  <a:lnTo>
                    <a:pt x="259" y="678"/>
                  </a:lnTo>
                  <a:lnTo>
                    <a:pt x="260" y="688"/>
                  </a:lnTo>
                  <a:lnTo>
                    <a:pt x="257" y="698"/>
                  </a:lnTo>
                  <a:lnTo>
                    <a:pt x="249" y="710"/>
                  </a:lnTo>
                  <a:lnTo>
                    <a:pt x="238" y="721"/>
                  </a:lnTo>
                  <a:lnTo>
                    <a:pt x="227" y="731"/>
                  </a:lnTo>
                  <a:lnTo>
                    <a:pt x="216" y="740"/>
                  </a:lnTo>
                  <a:lnTo>
                    <a:pt x="209" y="744"/>
                  </a:lnTo>
                  <a:lnTo>
                    <a:pt x="193" y="752"/>
                  </a:lnTo>
                  <a:lnTo>
                    <a:pt x="177" y="758"/>
                  </a:lnTo>
                  <a:lnTo>
                    <a:pt x="160" y="763"/>
                  </a:lnTo>
                  <a:lnTo>
                    <a:pt x="142" y="766"/>
                  </a:lnTo>
                  <a:lnTo>
                    <a:pt x="125" y="767"/>
                  </a:lnTo>
                  <a:lnTo>
                    <a:pt x="108" y="766"/>
                  </a:lnTo>
                  <a:lnTo>
                    <a:pt x="91" y="764"/>
                  </a:lnTo>
                  <a:lnTo>
                    <a:pt x="73" y="759"/>
                  </a:lnTo>
                  <a:lnTo>
                    <a:pt x="46" y="744"/>
                  </a:lnTo>
                  <a:lnTo>
                    <a:pt x="25" y="723"/>
                  </a:lnTo>
                  <a:lnTo>
                    <a:pt x="11" y="698"/>
                  </a:lnTo>
                  <a:lnTo>
                    <a:pt x="3" y="669"/>
                  </a:lnTo>
                  <a:lnTo>
                    <a:pt x="0" y="638"/>
                  </a:lnTo>
                  <a:lnTo>
                    <a:pt x="0" y="607"/>
                  </a:lnTo>
                  <a:lnTo>
                    <a:pt x="3" y="577"/>
                  </a:lnTo>
                  <a:lnTo>
                    <a:pt x="9" y="549"/>
                  </a:lnTo>
                  <a:lnTo>
                    <a:pt x="15" y="530"/>
                  </a:lnTo>
                  <a:lnTo>
                    <a:pt x="20" y="511"/>
                  </a:lnTo>
                  <a:lnTo>
                    <a:pt x="28" y="493"/>
                  </a:lnTo>
                  <a:lnTo>
                    <a:pt x="38" y="475"/>
                  </a:lnTo>
                  <a:lnTo>
                    <a:pt x="47" y="456"/>
                  </a:lnTo>
                  <a:lnTo>
                    <a:pt x="57" y="439"/>
                  </a:lnTo>
                  <a:lnTo>
                    <a:pt x="69" y="421"/>
                  </a:lnTo>
                  <a:lnTo>
                    <a:pt x="81" y="405"/>
                  </a:lnTo>
                  <a:lnTo>
                    <a:pt x="94" y="389"/>
                  </a:lnTo>
                  <a:lnTo>
                    <a:pt x="108" y="373"/>
                  </a:lnTo>
                  <a:lnTo>
                    <a:pt x="123" y="358"/>
                  </a:lnTo>
                  <a:lnTo>
                    <a:pt x="138" y="343"/>
                  </a:lnTo>
                  <a:lnTo>
                    <a:pt x="153" y="329"/>
                  </a:lnTo>
                  <a:lnTo>
                    <a:pt x="168" y="315"/>
                  </a:lnTo>
                  <a:lnTo>
                    <a:pt x="184" y="302"/>
                  </a:lnTo>
                  <a:lnTo>
                    <a:pt x="200" y="289"/>
                  </a:lnTo>
                  <a:lnTo>
                    <a:pt x="221" y="274"/>
                  </a:lnTo>
                  <a:lnTo>
                    <a:pt x="242" y="259"/>
                  </a:lnTo>
                  <a:lnTo>
                    <a:pt x="262" y="244"/>
                  </a:lnTo>
                  <a:lnTo>
                    <a:pt x="284" y="230"/>
                  </a:lnTo>
                  <a:lnTo>
                    <a:pt x="306" y="215"/>
                  </a:lnTo>
                  <a:lnTo>
                    <a:pt x="328" y="201"/>
                  </a:lnTo>
                  <a:lnTo>
                    <a:pt x="350" y="189"/>
                  </a:lnTo>
                  <a:lnTo>
                    <a:pt x="372" y="175"/>
                  </a:lnTo>
                  <a:lnTo>
                    <a:pt x="398" y="159"/>
                  </a:lnTo>
                  <a:lnTo>
                    <a:pt x="424" y="141"/>
                  </a:lnTo>
                  <a:lnTo>
                    <a:pt x="448" y="123"/>
                  </a:lnTo>
                  <a:lnTo>
                    <a:pt x="469" y="103"/>
                  </a:lnTo>
                  <a:lnTo>
                    <a:pt x="486" y="82"/>
                  </a:lnTo>
                  <a:lnTo>
                    <a:pt x="500" y="57"/>
                  </a:lnTo>
                  <a:lnTo>
                    <a:pt x="509" y="31"/>
                  </a:lnTo>
                  <a:lnTo>
                    <a:pt x="513" y="0"/>
                  </a:lnTo>
                  <a:lnTo>
                    <a:pt x="513" y="0"/>
                  </a:lnTo>
                  <a:lnTo>
                    <a:pt x="513" y="0"/>
                  </a:lnTo>
                  <a:lnTo>
                    <a:pt x="513" y="0"/>
                  </a:lnTo>
                  <a:lnTo>
                    <a:pt x="513" y="0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225"/>
            <p:cNvSpPr>
              <a:spLocks/>
            </p:cNvSpPr>
            <p:nvPr/>
          </p:nvSpPr>
          <p:spPr bwMode="auto">
            <a:xfrm>
              <a:off x="4105300" y="2297114"/>
              <a:ext cx="160338" cy="158750"/>
            </a:xfrm>
            <a:custGeom>
              <a:avLst/>
              <a:gdLst>
                <a:gd name="T0" fmla="*/ 201 w 202"/>
                <a:gd name="T1" fmla="*/ 15 h 199"/>
                <a:gd name="T2" fmla="*/ 187 w 202"/>
                <a:gd name="T3" fmla="*/ 5 h 199"/>
                <a:gd name="T4" fmla="*/ 169 w 202"/>
                <a:gd name="T5" fmla="*/ 4 h 199"/>
                <a:gd name="T6" fmla="*/ 149 w 202"/>
                <a:gd name="T7" fmla="*/ 9 h 199"/>
                <a:gd name="T8" fmla="*/ 128 w 202"/>
                <a:gd name="T9" fmla="*/ 19 h 199"/>
                <a:gd name="T10" fmla="*/ 107 w 202"/>
                <a:gd name="T11" fmla="*/ 31 h 199"/>
                <a:gd name="T12" fmla="*/ 88 w 202"/>
                <a:gd name="T13" fmla="*/ 43 h 199"/>
                <a:gd name="T14" fmla="*/ 73 w 202"/>
                <a:gd name="T15" fmla="*/ 56 h 199"/>
                <a:gd name="T16" fmla="*/ 62 w 202"/>
                <a:gd name="T17" fmla="*/ 65 h 199"/>
                <a:gd name="T18" fmla="*/ 48 w 202"/>
                <a:gd name="T19" fmla="*/ 80 h 199"/>
                <a:gd name="T20" fmla="*/ 36 w 202"/>
                <a:gd name="T21" fmla="*/ 95 h 199"/>
                <a:gd name="T22" fmla="*/ 26 w 202"/>
                <a:gd name="T23" fmla="*/ 111 h 199"/>
                <a:gd name="T24" fmla="*/ 21 w 202"/>
                <a:gd name="T25" fmla="*/ 129 h 199"/>
                <a:gd name="T26" fmla="*/ 18 w 202"/>
                <a:gd name="T27" fmla="*/ 145 h 199"/>
                <a:gd name="T28" fmla="*/ 21 w 202"/>
                <a:gd name="T29" fmla="*/ 162 h 199"/>
                <a:gd name="T30" fmla="*/ 29 w 202"/>
                <a:gd name="T31" fmla="*/ 178 h 199"/>
                <a:gd name="T32" fmla="*/ 43 w 202"/>
                <a:gd name="T33" fmla="*/ 193 h 199"/>
                <a:gd name="T34" fmla="*/ 45 w 202"/>
                <a:gd name="T35" fmla="*/ 197 h 199"/>
                <a:gd name="T36" fmla="*/ 44 w 202"/>
                <a:gd name="T37" fmla="*/ 198 h 199"/>
                <a:gd name="T38" fmla="*/ 40 w 202"/>
                <a:gd name="T39" fmla="*/ 199 h 199"/>
                <a:gd name="T40" fmla="*/ 36 w 202"/>
                <a:gd name="T41" fmla="*/ 198 h 199"/>
                <a:gd name="T42" fmla="*/ 14 w 202"/>
                <a:gd name="T43" fmla="*/ 184 h 199"/>
                <a:gd name="T44" fmla="*/ 2 w 202"/>
                <a:gd name="T45" fmla="*/ 167 h 199"/>
                <a:gd name="T46" fmla="*/ 0 w 202"/>
                <a:gd name="T47" fmla="*/ 147 h 199"/>
                <a:gd name="T48" fmla="*/ 6 w 202"/>
                <a:gd name="T49" fmla="*/ 126 h 199"/>
                <a:gd name="T50" fmla="*/ 16 w 202"/>
                <a:gd name="T51" fmla="*/ 105 h 199"/>
                <a:gd name="T52" fmla="*/ 31 w 202"/>
                <a:gd name="T53" fmla="*/ 85 h 199"/>
                <a:gd name="T54" fmla="*/ 47 w 202"/>
                <a:gd name="T55" fmla="*/ 68 h 199"/>
                <a:gd name="T56" fmla="*/ 63 w 202"/>
                <a:gd name="T57" fmla="*/ 53 h 199"/>
                <a:gd name="T58" fmla="*/ 75 w 202"/>
                <a:gd name="T59" fmla="*/ 43 h 199"/>
                <a:gd name="T60" fmla="*/ 91 w 202"/>
                <a:gd name="T61" fmla="*/ 32 h 199"/>
                <a:gd name="T62" fmla="*/ 111 w 202"/>
                <a:gd name="T63" fmla="*/ 20 h 199"/>
                <a:gd name="T64" fmla="*/ 131 w 202"/>
                <a:gd name="T65" fmla="*/ 9 h 199"/>
                <a:gd name="T66" fmla="*/ 152 w 202"/>
                <a:gd name="T67" fmla="*/ 2 h 199"/>
                <a:gd name="T68" fmla="*/ 172 w 202"/>
                <a:gd name="T69" fmla="*/ 0 h 199"/>
                <a:gd name="T70" fmla="*/ 189 w 202"/>
                <a:gd name="T71" fmla="*/ 3 h 199"/>
                <a:gd name="T72" fmla="*/ 202 w 202"/>
                <a:gd name="T73" fmla="*/ 15 h 199"/>
                <a:gd name="T74" fmla="*/ 202 w 202"/>
                <a:gd name="T75" fmla="*/ 15 h 199"/>
                <a:gd name="T76" fmla="*/ 202 w 202"/>
                <a:gd name="T77" fmla="*/ 15 h 199"/>
                <a:gd name="T78" fmla="*/ 201 w 202"/>
                <a:gd name="T79" fmla="*/ 15 h 199"/>
                <a:gd name="T80" fmla="*/ 201 w 202"/>
                <a:gd name="T81" fmla="*/ 15 h 199"/>
                <a:gd name="T82" fmla="*/ 201 w 202"/>
                <a:gd name="T83" fmla="*/ 1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2" h="199">
                  <a:moveTo>
                    <a:pt x="201" y="15"/>
                  </a:moveTo>
                  <a:lnTo>
                    <a:pt x="187" y="5"/>
                  </a:lnTo>
                  <a:lnTo>
                    <a:pt x="169" y="4"/>
                  </a:lnTo>
                  <a:lnTo>
                    <a:pt x="149" y="9"/>
                  </a:lnTo>
                  <a:lnTo>
                    <a:pt x="128" y="19"/>
                  </a:lnTo>
                  <a:lnTo>
                    <a:pt x="107" y="31"/>
                  </a:lnTo>
                  <a:lnTo>
                    <a:pt x="88" y="43"/>
                  </a:lnTo>
                  <a:lnTo>
                    <a:pt x="73" y="56"/>
                  </a:lnTo>
                  <a:lnTo>
                    <a:pt x="62" y="65"/>
                  </a:lnTo>
                  <a:lnTo>
                    <a:pt x="48" y="80"/>
                  </a:lnTo>
                  <a:lnTo>
                    <a:pt x="36" y="95"/>
                  </a:lnTo>
                  <a:lnTo>
                    <a:pt x="26" y="111"/>
                  </a:lnTo>
                  <a:lnTo>
                    <a:pt x="21" y="129"/>
                  </a:lnTo>
                  <a:lnTo>
                    <a:pt x="18" y="145"/>
                  </a:lnTo>
                  <a:lnTo>
                    <a:pt x="21" y="162"/>
                  </a:lnTo>
                  <a:lnTo>
                    <a:pt x="29" y="178"/>
                  </a:lnTo>
                  <a:lnTo>
                    <a:pt x="43" y="193"/>
                  </a:lnTo>
                  <a:lnTo>
                    <a:pt x="45" y="197"/>
                  </a:lnTo>
                  <a:lnTo>
                    <a:pt x="44" y="198"/>
                  </a:lnTo>
                  <a:lnTo>
                    <a:pt x="40" y="199"/>
                  </a:lnTo>
                  <a:lnTo>
                    <a:pt x="36" y="198"/>
                  </a:lnTo>
                  <a:lnTo>
                    <a:pt x="14" y="184"/>
                  </a:lnTo>
                  <a:lnTo>
                    <a:pt x="2" y="167"/>
                  </a:lnTo>
                  <a:lnTo>
                    <a:pt x="0" y="147"/>
                  </a:lnTo>
                  <a:lnTo>
                    <a:pt x="6" y="126"/>
                  </a:lnTo>
                  <a:lnTo>
                    <a:pt x="16" y="105"/>
                  </a:lnTo>
                  <a:lnTo>
                    <a:pt x="31" y="85"/>
                  </a:lnTo>
                  <a:lnTo>
                    <a:pt x="47" y="68"/>
                  </a:lnTo>
                  <a:lnTo>
                    <a:pt x="63" y="53"/>
                  </a:lnTo>
                  <a:lnTo>
                    <a:pt x="75" y="43"/>
                  </a:lnTo>
                  <a:lnTo>
                    <a:pt x="91" y="32"/>
                  </a:lnTo>
                  <a:lnTo>
                    <a:pt x="111" y="20"/>
                  </a:lnTo>
                  <a:lnTo>
                    <a:pt x="131" y="9"/>
                  </a:lnTo>
                  <a:lnTo>
                    <a:pt x="152" y="2"/>
                  </a:lnTo>
                  <a:lnTo>
                    <a:pt x="172" y="0"/>
                  </a:lnTo>
                  <a:lnTo>
                    <a:pt x="189" y="3"/>
                  </a:lnTo>
                  <a:lnTo>
                    <a:pt x="202" y="15"/>
                  </a:lnTo>
                  <a:lnTo>
                    <a:pt x="202" y="15"/>
                  </a:lnTo>
                  <a:lnTo>
                    <a:pt x="202" y="15"/>
                  </a:lnTo>
                  <a:lnTo>
                    <a:pt x="201" y="15"/>
                  </a:lnTo>
                  <a:lnTo>
                    <a:pt x="201" y="15"/>
                  </a:lnTo>
                  <a:lnTo>
                    <a:pt x="201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226"/>
            <p:cNvSpPr>
              <a:spLocks/>
            </p:cNvSpPr>
            <p:nvPr/>
          </p:nvSpPr>
          <p:spPr bwMode="auto">
            <a:xfrm>
              <a:off x="4337075" y="1806577"/>
              <a:ext cx="201613" cy="930275"/>
            </a:xfrm>
            <a:custGeom>
              <a:avLst/>
              <a:gdLst>
                <a:gd name="T0" fmla="*/ 0 w 255"/>
                <a:gd name="T1" fmla="*/ 1123 h 1173"/>
                <a:gd name="T2" fmla="*/ 5 w 255"/>
                <a:gd name="T3" fmla="*/ 1083 h 1173"/>
                <a:gd name="T4" fmla="*/ 14 w 255"/>
                <a:gd name="T5" fmla="*/ 1045 h 1173"/>
                <a:gd name="T6" fmla="*/ 27 w 255"/>
                <a:gd name="T7" fmla="*/ 1007 h 1173"/>
                <a:gd name="T8" fmla="*/ 51 w 255"/>
                <a:gd name="T9" fmla="*/ 947 h 1173"/>
                <a:gd name="T10" fmla="*/ 90 w 255"/>
                <a:gd name="T11" fmla="*/ 868 h 1173"/>
                <a:gd name="T12" fmla="*/ 132 w 255"/>
                <a:gd name="T13" fmla="*/ 789 h 1173"/>
                <a:gd name="T14" fmla="*/ 170 w 255"/>
                <a:gd name="T15" fmla="*/ 710 h 1173"/>
                <a:gd name="T16" fmla="*/ 200 w 255"/>
                <a:gd name="T17" fmla="*/ 627 h 1173"/>
                <a:gd name="T18" fmla="*/ 223 w 255"/>
                <a:gd name="T19" fmla="*/ 543 h 1173"/>
                <a:gd name="T20" fmla="*/ 236 w 255"/>
                <a:gd name="T21" fmla="*/ 455 h 1173"/>
                <a:gd name="T22" fmla="*/ 239 w 255"/>
                <a:gd name="T23" fmla="*/ 367 h 1173"/>
                <a:gd name="T24" fmla="*/ 232 w 255"/>
                <a:gd name="T25" fmla="*/ 281 h 1173"/>
                <a:gd name="T26" fmla="*/ 217 w 255"/>
                <a:gd name="T27" fmla="*/ 198 h 1173"/>
                <a:gd name="T28" fmla="*/ 199 w 255"/>
                <a:gd name="T29" fmla="*/ 138 h 1173"/>
                <a:gd name="T30" fmla="*/ 184 w 255"/>
                <a:gd name="T31" fmla="*/ 101 h 1173"/>
                <a:gd name="T32" fmla="*/ 168 w 255"/>
                <a:gd name="T33" fmla="*/ 66 h 1173"/>
                <a:gd name="T34" fmla="*/ 150 w 255"/>
                <a:gd name="T35" fmla="*/ 30 h 1173"/>
                <a:gd name="T36" fmla="*/ 142 w 255"/>
                <a:gd name="T37" fmla="*/ 6 h 1173"/>
                <a:gd name="T38" fmla="*/ 154 w 255"/>
                <a:gd name="T39" fmla="*/ 0 h 1173"/>
                <a:gd name="T40" fmla="*/ 170 w 255"/>
                <a:gd name="T41" fmla="*/ 15 h 1173"/>
                <a:gd name="T42" fmla="*/ 188 w 255"/>
                <a:gd name="T43" fmla="*/ 46 h 1173"/>
                <a:gd name="T44" fmla="*/ 202 w 255"/>
                <a:gd name="T45" fmla="*/ 79 h 1173"/>
                <a:gd name="T46" fmla="*/ 214 w 255"/>
                <a:gd name="T47" fmla="*/ 114 h 1173"/>
                <a:gd name="T48" fmla="*/ 230 w 255"/>
                <a:gd name="T49" fmla="*/ 166 h 1173"/>
                <a:gd name="T50" fmla="*/ 246 w 255"/>
                <a:gd name="T51" fmla="*/ 240 h 1173"/>
                <a:gd name="T52" fmla="*/ 254 w 255"/>
                <a:gd name="T53" fmla="*/ 319 h 1173"/>
                <a:gd name="T54" fmla="*/ 255 w 255"/>
                <a:gd name="T55" fmla="*/ 402 h 1173"/>
                <a:gd name="T56" fmla="*/ 247 w 255"/>
                <a:gd name="T57" fmla="*/ 485 h 1173"/>
                <a:gd name="T58" fmla="*/ 231 w 255"/>
                <a:gd name="T59" fmla="*/ 567 h 1173"/>
                <a:gd name="T60" fmla="*/ 206 w 255"/>
                <a:gd name="T61" fmla="*/ 649 h 1173"/>
                <a:gd name="T62" fmla="*/ 173 w 255"/>
                <a:gd name="T63" fmla="*/ 728 h 1173"/>
                <a:gd name="T64" fmla="*/ 137 w 255"/>
                <a:gd name="T65" fmla="*/ 804 h 1173"/>
                <a:gd name="T66" fmla="*/ 96 w 255"/>
                <a:gd name="T67" fmla="*/ 879 h 1173"/>
                <a:gd name="T68" fmla="*/ 66 w 255"/>
                <a:gd name="T69" fmla="*/ 938 h 1173"/>
                <a:gd name="T70" fmla="*/ 47 w 255"/>
                <a:gd name="T71" fmla="*/ 979 h 1173"/>
                <a:gd name="T72" fmla="*/ 30 w 255"/>
                <a:gd name="T73" fmla="*/ 1022 h 1173"/>
                <a:gd name="T74" fmla="*/ 17 w 255"/>
                <a:gd name="T75" fmla="*/ 1066 h 1173"/>
                <a:gd name="T76" fmla="*/ 10 w 255"/>
                <a:gd name="T77" fmla="*/ 1107 h 1173"/>
                <a:gd name="T78" fmla="*/ 7 w 255"/>
                <a:gd name="T79" fmla="*/ 1145 h 1173"/>
                <a:gd name="T80" fmla="*/ 6 w 255"/>
                <a:gd name="T81" fmla="*/ 1173 h 1173"/>
                <a:gd name="T82" fmla="*/ 2 w 255"/>
                <a:gd name="T83" fmla="*/ 1160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5" h="1173">
                  <a:moveTo>
                    <a:pt x="0" y="1143"/>
                  </a:moveTo>
                  <a:lnTo>
                    <a:pt x="0" y="1123"/>
                  </a:lnTo>
                  <a:lnTo>
                    <a:pt x="2" y="1104"/>
                  </a:lnTo>
                  <a:lnTo>
                    <a:pt x="5" y="1083"/>
                  </a:lnTo>
                  <a:lnTo>
                    <a:pt x="9" y="1063"/>
                  </a:lnTo>
                  <a:lnTo>
                    <a:pt x="14" y="1045"/>
                  </a:lnTo>
                  <a:lnTo>
                    <a:pt x="20" y="1025"/>
                  </a:lnTo>
                  <a:lnTo>
                    <a:pt x="27" y="1007"/>
                  </a:lnTo>
                  <a:lnTo>
                    <a:pt x="34" y="989"/>
                  </a:lnTo>
                  <a:lnTo>
                    <a:pt x="51" y="947"/>
                  </a:lnTo>
                  <a:lnTo>
                    <a:pt x="71" y="908"/>
                  </a:lnTo>
                  <a:lnTo>
                    <a:pt x="90" y="868"/>
                  </a:lnTo>
                  <a:lnTo>
                    <a:pt x="111" y="828"/>
                  </a:lnTo>
                  <a:lnTo>
                    <a:pt x="132" y="789"/>
                  </a:lnTo>
                  <a:lnTo>
                    <a:pt x="152" y="750"/>
                  </a:lnTo>
                  <a:lnTo>
                    <a:pt x="170" y="710"/>
                  </a:lnTo>
                  <a:lnTo>
                    <a:pt x="186" y="668"/>
                  </a:lnTo>
                  <a:lnTo>
                    <a:pt x="200" y="627"/>
                  </a:lnTo>
                  <a:lnTo>
                    <a:pt x="213" y="585"/>
                  </a:lnTo>
                  <a:lnTo>
                    <a:pt x="223" y="543"/>
                  </a:lnTo>
                  <a:lnTo>
                    <a:pt x="231" y="499"/>
                  </a:lnTo>
                  <a:lnTo>
                    <a:pt x="236" y="455"/>
                  </a:lnTo>
                  <a:lnTo>
                    <a:pt x="239" y="411"/>
                  </a:lnTo>
                  <a:lnTo>
                    <a:pt x="239" y="367"/>
                  </a:lnTo>
                  <a:lnTo>
                    <a:pt x="237" y="324"/>
                  </a:lnTo>
                  <a:lnTo>
                    <a:pt x="232" y="281"/>
                  </a:lnTo>
                  <a:lnTo>
                    <a:pt x="225" y="240"/>
                  </a:lnTo>
                  <a:lnTo>
                    <a:pt x="217" y="198"/>
                  </a:lnTo>
                  <a:lnTo>
                    <a:pt x="206" y="157"/>
                  </a:lnTo>
                  <a:lnTo>
                    <a:pt x="199" y="138"/>
                  </a:lnTo>
                  <a:lnTo>
                    <a:pt x="192" y="120"/>
                  </a:lnTo>
                  <a:lnTo>
                    <a:pt x="184" y="101"/>
                  </a:lnTo>
                  <a:lnTo>
                    <a:pt x="176" y="83"/>
                  </a:lnTo>
                  <a:lnTo>
                    <a:pt x="168" y="66"/>
                  </a:lnTo>
                  <a:lnTo>
                    <a:pt x="158" y="47"/>
                  </a:lnTo>
                  <a:lnTo>
                    <a:pt x="150" y="30"/>
                  </a:lnTo>
                  <a:lnTo>
                    <a:pt x="141" y="11"/>
                  </a:lnTo>
                  <a:lnTo>
                    <a:pt x="142" y="6"/>
                  </a:lnTo>
                  <a:lnTo>
                    <a:pt x="147" y="1"/>
                  </a:lnTo>
                  <a:lnTo>
                    <a:pt x="154" y="0"/>
                  </a:lnTo>
                  <a:lnTo>
                    <a:pt x="160" y="1"/>
                  </a:lnTo>
                  <a:lnTo>
                    <a:pt x="170" y="15"/>
                  </a:lnTo>
                  <a:lnTo>
                    <a:pt x="179" y="30"/>
                  </a:lnTo>
                  <a:lnTo>
                    <a:pt x="188" y="46"/>
                  </a:lnTo>
                  <a:lnTo>
                    <a:pt x="195" y="62"/>
                  </a:lnTo>
                  <a:lnTo>
                    <a:pt x="202" y="79"/>
                  </a:lnTo>
                  <a:lnTo>
                    <a:pt x="208" y="97"/>
                  </a:lnTo>
                  <a:lnTo>
                    <a:pt x="214" y="114"/>
                  </a:lnTo>
                  <a:lnTo>
                    <a:pt x="220" y="130"/>
                  </a:lnTo>
                  <a:lnTo>
                    <a:pt x="230" y="166"/>
                  </a:lnTo>
                  <a:lnTo>
                    <a:pt x="239" y="202"/>
                  </a:lnTo>
                  <a:lnTo>
                    <a:pt x="246" y="240"/>
                  </a:lnTo>
                  <a:lnTo>
                    <a:pt x="251" y="276"/>
                  </a:lnTo>
                  <a:lnTo>
                    <a:pt x="254" y="319"/>
                  </a:lnTo>
                  <a:lnTo>
                    <a:pt x="255" y="361"/>
                  </a:lnTo>
                  <a:lnTo>
                    <a:pt x="255" y="402"/>
                  </a:lnTo>
                  <a:lnTo>
                    <a:pt x="252" y="444"/>
                  </a:lnTo>
                  <a:lnTo>
                    <a:pt x="247" y="485"/>
                  </a:lnTo>
                  <a:lnTo>
                    <a:pt x="240" y="525"/>
                  </a:lnTo>
                  <a:lnTo>
                    <a:pt x="231" y="567"/>
                  </a:lnTo>
                  <a:lnTo>
                    <a:pt x="220" y="607"/>
                  </a:lnTo>
                  <a:lnTo>
                    <a:pt x="206" y="649"/>
                  </a:lnTo>
                  <a:lnTo>
                    <a:pt x="191" y="689"/>
                  </a:lnTo>
                  <a:lnTo>
                    <a:pt x="173" y="728"/>
                  </a:lnTo>
                  <a:lnTo>
                    <a:pt x="155" y="766"/>
                  </a:lnTo>
                  <a:lnTo>
                    <a:pt x="137" y="804"/>
                  </a:lnTo>
                  <a:lnTo>
                    <a:pt x="116" y="841"/>
                  </a:lnTo>
                  <a:lnTo>
                    <a:pt x="96" y="879"/>
                  </a:lnTo>
                  <a:lnTo>
                    <a:pt x="77" y="917"/>
                  </a:lnTo>
                  <a:lnTo>
                    <a:pt x="66" y="938"/>
                  </a:lnTo>
                  <a:lnTo>
                    <a:pt x="57" y="959"/>
                  </a:lnTo>
                  <a:lnTo>
                    <a:pt x="47" y="979"/>
                  </a:lnTo>
                  <a:lnTo>
                    <a:pt x="39" y="1000"/>
                  </a:lnTo>
                  <a:lnTo>
                    <a:pt x="30" y="1022"/>
                  </a:lnTo>
                  <a:lnTo>
                    <a:pt x="24" y="1044"/>
                  </a:lnTo>
                  <a:lnTo>
                    <a:pt x="17" y="1066"/>
                  </a:lnTo>
                  <a:lnTo>
                    <a:pt x="12" y="1089"/>
                  </a:lnTo>
                  <a:lnTo>
                    <a:pt x="10" y="1107"/>
                  </a:lnTo>
                  <a:lnTo>
                    <a:pt x="9" y="1126"/>
                  </a:lnTo>
                  <a:lnTo>
                    <a:pt x="7" y="1145"/>
                  </a:lnTo>
                  <a:lnTo>
                    <a:pt x="7" y="1164"/>
                  </a:lnTo>
                  <a:lnTo>
                    <a:pt x="6" y="1173"/>
                  </a:lnTo>
                  <a:lnTo>
                    <a:pt x="4" y="1172"/>
                  </a:lnTo>
                  <a:lnTo>
                    <a:pt x="2" y="1160"/>
                  </a:lnTo>
                  <a:lnTo>
                    <a:pt x="0" y="1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227"/>
            <p:cNvSpPr>
              <a:spLocks/>
            </p:cNvSpPr>
            <p:nvPr/>
          </p:nvSpPr>
          <p:spPr bwMode="auto">
            <a:xfrm>
              <a:off x="3917975" y="1666877"/>
              <a:ext cx="55563" cy="157163"/>
            </a:xfrm>
            <a:custGeom>
              <a:avLst/>
              <a:gdLst>
                <a:gd name="T0" fmla="*/ 47 w 70"/>
                <a:gd name="T1" fmla="*/ 197 h 197"/>
                <a:gd name="T2" fmla="*/ 60 w 70"/>
                <a:gd name="T3" fmla="*/ 186 h 197"/>
                <a:gd name="T4" fmla="*/ 61 w 70"/>
                <a:gd name="T5" fmla="*/ 166 h 197"/>
                <a:gd name="T6" fmla="*/ 55 w 70"/>
                <a:gd name="T7" fmla="*/ 138 h 197"/>
                <a:gd name="T8" fmla="*/ 45 w 70"/>
                <a:gd name="T9" fmla="*/ 107 h 197"/>
                <a:gd name="T10" fmla="*/ 31 w 70"/>
                <a:gd name="T11" fmla="*/ 75 h 197"/>
                <a:gd name="T12" fmla="*/ 17 w 70"/>
                <a:gd name="T13" fmla="*/ 45 h 197"/>
                <a:gd name="T14" fmla="*/ 5 w 70"/>
                <a:gd name="T15" fmla="*/ 20 h 197"/>
                <a:gd name="T16" fmla="*/ 0 w 70"/>
                <a:gd name="T17" fmla="*/ 6 h 197"/>
                <a:gd name="T18" fmla="*/ 1 w 70"/>
                <a:gd name="T19" fmla="*/ 2 h 197"/>
                <a:gd name="T20" fmla="*/ 5 w 70"/>
                <a:gd name="T21" fmla="*/ 0 h 197"/>
                <a:gd name="T22" fmla="*/ 11 w 70"/>
                <a:gd name="T23" fmla="*/ 0 h 197"/>
                <a:gd name="T24" fmla="*/ 15 w 70"/>
                <a:gd name="T25" fmla="*/ 2 h 197"/>
                <a:gd name="T26" fmla="*/ 23 w 70"/>
                <a:gd name="T27" fmla="*/ 18 h 197"/>
                <a:gd name="T28" fmla="*/ 35 w 70"/>
                <a:gd name="T29" fmla="*/ 44 h 197"/>
                <a:gd name="T30" fmla="*/ 48 w 70"/>
                <a:gd name="T31" fmla="*/ 75 h 197"/>
                <a:gd name="T32" fmla="*/ 60 w 70"/>
                <a:gd name="T33" fmla="*/ 107 h 197"/>
                <a:gd name="T34" fmla="*/ 68 w 70"/>
                <a:gd name="T35" fmla="*/ 139 h 197"/>
                <a:gd name="T36" fmla="*/ 70 w 70"/>
                <a:gd name="T37" fmla="*/ 167 h 197"/>
                <a:gd name="T38" fmla="*/ 63 w 70"/>
                <a:gd name="T39" fmla="*/ 188 h 197"/>
                <a:gd name="T40" fmla="*/ 47 w 70"/>
                <a:gd name="T41" fmla="*/ 197 h 197"/>
                <a:gd name="T42" fmla="*/ 47 w 70"/>
                <a:gd name="T43" fmla="*/ 197 h 197"/>
                <a:gd name="T44" fmla="*/ 47 w 70"/>
                <a:gd name="T45" fmla="*/ 197 h 197"/>
                <a:gd name="T46" fmla="*/ 47 w 70"/>
                <a:gd name="T47" fmla="*/ 197 h 197"/>
                <a:gd name="T48" fmla="*/ 47 w 70"/>
                <a:gd name="T49" fmla="*/ 197 h 197"/>
                <a:gd name="T50" fmla="*/ 47 w 70"/>
                <a:gd name="T51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197">
                  <a:moveTo>
                    <a:pt x="47" y="197"/>
                  </a:moveTo>
                  <a:lnTo>
                    <a:pt x="60" y="186"/>
                  </a:lnTo>
                  <a:lnTo>
                    <a:pt x="61" y="166"/>
                  </a:lnTo>
                  <a:lnTo>
                    <a:pt x="55" y="138"/>
                  </a:lnTo>
                  <a:lnTo>
                    <a:pt x="45" y="107"/>
                  </a:lnTo>
                  <a:lnTo>
                    <a:pt x="31" y="75"/>
                  </a:lnTo>
                  <a:lnTo>
                    <a:pt x="17" y="45"/>
                  </a:lnTo>
                  <a:lnTo>
                    <a:pt x="5" y="20"/>
                  </a:lnTo>
                  <a:lnTo>
                    <a:pt x="0" y="6"/>
                  </a:lnTo>
                  <a:lnTo>
                    <a:pt x="1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23" y="18"/>
                  </a:lnTo>
                  <a:lnTo>
                    <a:pt x="35" y="44"/>
                  </a:lnTo>
                  <a:lnTo>
                    <a:pt x="48" y="75"/>
                  </a:lnTo>
                  <a:lnTo>
                    <a:pt x="60" y="107"/>
                  </a:lnTo>
                  <a:lnTo>
                    <a:pt x="68" y="139"/>
                  </a:lnTo>
                  <a:lnTo>
                    <a:pt x="70" y="167"/>
                  </a:lnTo>
                  <a:lnTo>
                    <a:pt x="63" y="188"/>
                  </a:lnTo>
                  <a:lnTo>
                    <a:pt x="47" y="197"/>
                  </a:lnTo>
                  <a:lnTo>
                    <a:pt x="47" y="197"/>
                  </a:lnTo>
                  <a:lnTo>
                    <a:pt x="47" y="197"/>
                  </a:lnTo>
                  <a:lnTo>
                    <a:pt x="47" y="197"/>
                  </a:lnTo>
                  <a:lnTo>
                    <a:pt x="47" y="197"/>
                  </a:lnTo>
                  <a:lnTo>
                    <a:pt x="47" y="1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228"/>
            <p:cNvSpPr>
              <a:spLocks/>
            </p:cNvSpPr>
            <p:nvPr/>
          </p:nvSpPr>
          <p:spPr bwMode="auto">
            <a:xfrm>
              <a:off x="4075138" y="1535114"/>
              <a:ext cx="69850" cy="141288"/>
            </a:xfrm>
            <a:custGeom>
              <a:avLst/>
              <a:gdLst>
                <a:gd name="T0" fmla="*/ 0 w 88"/>
                <a:gd name="T1" fmla="*/ 0 h 178"/>
                <a:gd name="T2" fmla="*/ 5 w 88"/>
                <a:gd name="T3" fmla="*/ 11 h 178"/>
                <a:gd name="T4" fmla="*/ 8 w 88"/>
                <a:gd name="T5" fmla="*/ 23 h 178"/>
                <a:gd name="T6" fmla="*/ 13 w 88"/>
                <a:gd name="T7" fmla="*/ 34 h 178"/>
                <a:gd name="T8" fmla="*/ 16 w 88"/>
                <a:gd name="T9" fmla="*/ 46 h 178"/>
                <a:gd name="T10" fmla="*/ 21 w 88"/>
                <a:gd name="T11" fmla="*/ 58 h 178"/>
                <a:gd name="T12" fmla="*/ 25 w 88"/>
                <a:gd name="T13" fmla="*/ 70 h 178"/>
                <a:gd name="T14" fmla="*/ 30 w 88"/>
                <a:gd name="T15" fmla="*/ 81 h 178"/>
                <a:gd name="T16" fmla="*/ 34 w 88"/>
                <a:gd name="T17" fmla="*/ 93 h 178"/>
                <a:gd name="T18" fmla="*/ 40 w 88"/>
                <a:gd name="T19" fmla="*/ 103 h 178"/>
                <a:gd name="T20" fmla="*/ 46 w 88"/>
                <a:gd name="T21" fmla="*/ 114 h 178"/>
                <a:gd name="T22" fmla="*/ 53 w 88"/>
                <a:gd name="T23" fmla="*/ 124 h 178"/>
                <a:gd name="T24" fmla="*/ 60 w 88"/>
                <a:gd name="T25" fmla="*/ 134 h 178"/>
                <a:gd name="T26" fmla="*/ 67 w 88"/>
                <a:gd name="T27" fmla="*/ 145 h 178"/>
                <a:gd name="T28" fmla="*/ 74 w 88"/>
                <a:gd name="T29" fmla="*/ 154 h 178"/>
                <a:gd name="T30" fmla="*/ 81 w 88"/>
                <a:gd name="T31" fmla="*/ 164 h 178"/>
                <a:gd name="T32" fmla="*/ 88 w 88"/>
                <a:gd name="T33" fmla="*/ 175 h 178"/>
                <a:gd name="T34" fmla="*/ 88 w 88"/>
                <a:gd name="T35" fmla="*/ 176 h 178"/>
                <a:gd name="T36" fmla="*/ 85 w 88"/>
                <a:gd name="T37" fmla="*/ 177 h 178"/>
                <a:gd name="T38" fmla="*/ 83 w 88"/>
                <a:gd name="T39" fmla="*/ 178 h 178"/>
                <a:gd name="T40" fmla="*/ 82 w 88"/>
                <a:gd name="T41" fmla="*/ 178 h 178"/>
                <a:gd name="T42" fmla="*/ 66 w 88"/>
                <a:gd name="T43" fmla="*/ 160 h 178"/>
                <a:gd name="T44" fmla="*/ 52 w 88"/>
                <a:gd name="T45" fmla="*/ 139 h 178"/>
                <a:gd name="T46" fmla="*/ 38 w 88"/>
                <a:gd name="T47" fmla="*/ 117 h 178"/>
                <a:gd name="T48" fmla="*/ 28 w 88"/>
                <a:gd name="T49" fmla="*/ 95 h 178"/>
                <a:gd name="T50" fmla="*/ 17 w 88"/>
                <a:gd name="T51" fmla="*/ 71 h 178"/>
                <a:gd name="T52" fmla="*/ 9 w 88"/>
                <a:gd name="T53" fmla="*/ 48 h 178"/>
                <a:gd name="T54" fmla="*/ 3 w 88"/>
                <a:gd name="T55" fmla="*/ 24 h 178"/>
                <a:gd name="T56" fmla="*/ 0 w 88"/>
                <a:gd name="T57" fmla="*/ 0 h 178"/>
                <a:gd name="T58" fmla="*/ 0 w 88"/>
                <a:gd name="T59" fmla="*/ 0 h 178"/>
                <a:gd name="T60" fmla="*/ 0 w 88"/>
                <a:gd name="T61" fmla="*/ 0 h 178"/>
                <a:gd name="T62" fmla="*/ 0 w 88"/>
                <a:gd name="T63" fmla="*/ 0 h 178"/>
                <a:gd name="T64" fmla="*/ 0 w 88"/>
                <a:gd name="T65" fmla="*/ 0 h 178"/>
                <a:gd name="T66" fmla="*/ 0 w 88"/>
                <a:gd name="T6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178">
                  <a:moveTo>
                    <a:pt x="0" y="0"/>
                  </a:moveTo>
                  <a:lnTo>
                    <a:pt x="5" y="11"/>
                  </a:lnTo>
                  <a:lnTo>
                    <a:pt x="8" y="23"/>
                  </a:lnTo>
                  <a:lnTo>
                    <a:pt x="13" y="34"/>
                  </a:lnTo>
                  <a:lnTo>
                    <a:pt x="16" y="46"/>
                  </a:lnTo>
                  <a:lnTo>
                    <a:pt x="21" y="58"/>
                  </a:lnTo>
                  <a:lnTo>
                    <a:pt x="25" y="70"/>
                  </a:lnTo>
                  <a:lnTo>
                    <a:pt x="30" y="81"/>
                  </a:lnTo>
                  <a:lnTo>
                    <a:pt x="34" y="93"/>
                  </a:lnTo>
                  <a:lnTo>
                    <a:pt x="40" y="103"/>
                  </a:lnTo>
                  <a:lnTo>
                    <a:pt x="46" y="114"/>
                  </a:lnTo>
                  <a:lnTo>
                    <a:pt x="53" y="124"/>
                  </a:lnTo>
                  <a:lnTo>
                    <a:pt x="60" y="134"/>
                  </a:lnTo>
                  <a:lnTo>
                    <a:pt x="67" y="145"/>
                  </a:lnTo>
                  <a:lnTo>
                    <a:pt x="74" y="154"/>
                  </a:lnTo>
                  <a:lnTo>
                    <a:pt x="81" y="164"/>
                  </a:lnTo>
                  <a:lnTo>
                    <a:pt x="88" y="175"/>
                  </a:lnTo>
                  <a:lnTo>
                    <a:pt x="88" y="176"/>
                  </a:lnTo>
                  <a:lnTo>
                    <a:pt x="85" y="177"/>
                  </a:lnTo>
                  <a:lnTo>
                    <a:pt x="83" y="178"/>
                  </a:lnTo>
                  <a:lnTo>
                    <a:pt x="82" y="178"/>
                  </a:lnTo>
                  <a:lnTo>
                    <a:pt x="66" y="160"/>
                  </a:lnTo>
                  <a:lnTo>
                    <a:pt x="52" y="139"/>
                  </a:lnTo>
                  <a:lnTo>
                    <a:pt x="38" y="117"/>
                  </a:lnTo>
                  <a:lnTo>
                    <a:pt x="28" y="95"/>
                  </a:lnTo>
                  <a:lnTo>
                    <a:pt x="17" y="71"/>
                  </a:lnTo>
                  <a:lnTo>
                    <a:pt x="9" y="48"/>
                  </a:lnTo>
                  <a:lnTo>
                    <a:pt x="3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229"/>
            <p:cNvSpPr>
              <a:spLocks/>
            </p:cNvSpPr>
            <p:nvPr/>
          </p:nvSpPr>
          <p:spPr bwMode="auto">
            <a:xfrm>
              <a:off x="4170388" y="1676402"/>
              <a:ext cx="327025" cy="158750"/>
            </a:xfrm>
            <a:custGeom>
              <a:avLst/>
              <a:gdLst>
                <a:gd name="T0" fmla="*/ 8 w 411"/>
                <a:gd name="T1" fmla="*/ 11 h 200"/>
                <a:gd name="T2" fmla="*/ 31 w 411"/>
                <a:gd name="T3" fmla="*/ 28 h 200"/>
                <a:gd name="T4" fmla="*/ 59 w 411"/>
                <a:gd name="T5" fmla="*/ 41 h 200"/>
                <a:gd name="T6" fmla="*/ 87 w 411"/>
                <a:gd name="T7" fmla="*/ 50 h 200"/>
                <a:gd name="T8" fmla="*/ 117 w 411"/>
                <a:gd name="T9" fmla="*/ 59 h 200"/>
                <a:gd name="T10" fmla="*/ 149 w 411"/>
                <a:gd name="T11" fmla="*/ 69 h 200"/>
                <a:gd name="T12" fmla="*/ 181 w 411"/>
                <a:gd name="T13" fmla="*/ 79 h 200"/>
                <a:gd name="T14" fmla="*/ 212 w 411"/>
                <a:gd name="T15" fmla="*/ 89 h 200"/>
                <a:gd name="T16" fmla="*/ 241 w 411"/>
                <a:gd name="T17" fmla="*/ 101 h 200"/>
                <a:gd name="T18" fmla="*/ 270 w 411"/>
                <a:gd name="T19" fmla="*/ 112 h 200"/>
                <a:gd name="T20" fmla="*/ 296 w 411"/>
                <a:gd name="T21" fmla="*/ 125 h 200"/>
                <a:gd name="T22" fmla="*/ 324 w 411"/>
                <a:gd name="T23" fmla="*/ 139 h 200"/>
                <a:gd name="T24" fmla="*/ 347 w 411"/>
                <a:gd name="T25" fmla="*/ 151 h 200"/>
                <a:gd name="T26" fmla="*/ 368 w 411"/>
                <a:gd name="T27" fmla="*/ 162 h 200"/>
                <a:gd name="T28" fmla="*/ 387 w 411"/>
                <a:gd name="T29" fmla="*/ 174 h 200"/>
                <a:gd name="T30" fmla="*/ 404 w 411"/>
                <a:gd name="T31" fmla="*/ 189 h 200"/>
                <a:gd name="T32" fmla="*/ 411 w 411"/>
                <a:gd name="T33" fmla="*/ 198 h 200"/>
                <a:gd name="T34" fmla="*/ 403 w 411"/>
                <a:gd name="T35" fmla="*/ 200 h 200"/>
                <a:gd name="T36" fmla="*/ 392 w 411"/>
                <a:gd name="T37" fmla="*/ 188 h 200"/>
                <a:gd name="T38" fmla="*/ 369 w 411"/>
                <a:gd name="T39" fmla="*/ 169 h 200"/>
                <a:gd name="T40" fmla="*/ 340 w 411"/>
                <a:gd name="T41" fmla="*/ 152 h 200"/>
                <a:gd name="T42" fmla="*/ 310 w 411"/>
                <a:gd name="T43" fmla="*/ 137 h 200"/>
                <a:gd name="T44" fmla="*/ 283 w 411"/>
                <a:gd name="T45" fmla="*/ 125 h 200"/>
                <a:gd name="T46" fmla="*/ 257 w 411"/>
                <a:gd name="T47" fmla="*/ 112 h 200"/>
                <a:gd name="T48" fmla="*/ 229 w 411"/>
                <a:gd name="T49" fmla="*/ 101 h 200"/>
                <a:gd name="T50" fmla="*/ 200 w 411"/>
                <a:gd name="T51" fmla="*/ 89 h 200"/>
                <a:gd name="T52" fmla="*/ 173 w 411"/>
                <a:gd name="T53" fmla="*/ 80 h 200"/>
                <a:gd name="T54" fmla="*/ 143 w 411"/>
                <a:gd name="T55" fmla="*/ 71 h 200"/>
                <a:gd name="T56" fmla="*/ 114 w 411"/>
                <a:gd name="T57" fmla="*/ 61 h 200"/>
                <a:gd name="T58" fmla="*/ 85 w 411"/>
                <a:gd name="T59" fmla="*/ 51 h 200"/>
                <a:gd name="T60" fmla="*/ 61 w 411"/>
                <a:gd name="T61" fmla="*/ 43 h 200"/>
                <a:gd name="T62" fmla="*/ 40 w 411"/>
                <a:gd name="T63" fmla="*/ 34 h 200"/>
                <a:gd name="T64" fmla="*/ 21 w 411"/>
                <a:gd name="T65" fmla="*/ 23 h 200"/>
                <a:gd name="T66" fmla="*/ 6 w 411"/>
                <a:gd name="T67" fmla="*/ 9 h 200"/>
                <a:gd name="T68" fmla="*/ 0 w 411"/>
                <a:gd name="T69" fmla="*/ 0 h 200"/>
                <a:gd name="T70" fmla="*/ 0 w 411"/>
                <a:gd name="T71" fmla="*/ 0 h 200"/>
                <a:gd name="T72" fmla="*/ 0 w 411"/>
                <a:gd name="T73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1" h="200">
                  <a:moveTo>
                    <a:pt x="0" y="0"/>
                  </a:moveTo>
                  <a:lnTo>
                    <a:pt x="8" y="11"/>
                  </a:lnTo>
                  <a:lnTo>
                    <a:pt x="19" y="20"/>
                  </a:lnTo>
                  <a:lnTo>
                    <a:pt x="31" y="28"/>
                  </a:lnTo>
                  <a:lnTo>
                    <a:pt x="45" y="34"/>
                  </a:lnTo>
                  <a:lnTo>
                    <a:pt x="59" y="41"/>
                  </a:lnTo>
                  <a:lnTo>
                    <a:pt x="74" y="45"/>
                  </a:lnTo>
                  <a:lnTo>
                    <a:pt x="87" y="50"/>
                  </a:lnTo>
                  <a:lnTo>
                    <a:pt x="101" y="54"/>
                  </a:lnTo>
                  <a:lnTo>
                    <a:pt x="117" y="59"/>
                  </a:lnTo>
                  <a:lnTo>
                    <a:pt x="132" y="65"/>
                  </a:lnTo>
                  <a:lnTo>
                    <a:pt x="149" y="69"/>
                  </a:lnTo>
                  <a:lnTo>
                    <a:pt x="165" y="74"/>
                  </a:lnTo>
                  <a:lnTo>
                    <a:pt x="181" y="79"/>
                  </a:lnTo>
                  <a:lnTo>
                    <a:pt x="196" y="84"/>
                  </a:lnTo>
                  <a:lnTo>
                    <a:pt x="212" y="89"/>
                  </a:lnTo>
                  <a:lnTo>
                    <a:pt x="227" y="95"/>
                  </a:lnTo>
                  <a:lnTo>
                    <a:pt x="241" y="101"/>
                  </a:lnTo>
                  <a:lnTo>
                    <a:pt x="256" y="106"/>
                  </a:lnTo>
                  <a:lnTo>
                    <a:pt x="270" y="112"/>
                  </a:lnTo>
                  <a:lnTo>
                    <a:pt x="283" y="118"/>
                  </a:lnTo>
                  <a:lnTo>
                    <a:pt x="296" y="125"/>
                  </a:lnTo>
                  <a:lnTo>
                    <a:pt x="310" y="132"/>
                  </a:lnTo>
                  <a:lnTo>
                    <a:pt x="324" y="139"/>
                  </a:lnTo>
                  <a:lnTo>
                    <a:pt x="336" y="145"/>
                  </a:lnTo>
                  <a:lnTo>
                    <a:pt x="347" y="151"/>
                  </a:lnTo>
                  <a:lnTo>
                    <a:pt x="357" y="156"/>
                  </a:lnTo>
                  <a:lnTo>
                    <a:pt x="368" y="162"/>
                  </a:lnTo>
                  <a:lnTo>
                    <a:pt x="378" y="167"/>
                  </a:lnTo>
                  <a:lnTo>
                    <a:pt x="387" y="174"/>
                  </a:lnTo>
                  <a:lnTo>
                    <a:pt x="396" y="181"/>
                  </a:lnTo>
                  <a:lnTo>
                    <a:pt x="404" y="189"/>
                  </a:lnTo>
                  <a:lnTo>
                    <a:pt x="411" y="197"/>
                  </a:lnTo>
                  <a:lnTo>
                    <a:pt x="411" y="198"/>
                  </a:lnTo>
                  <a:lnTo>
                    <a:pt x="408" y="200"/>
                  </a:lnTo>
                  <a:lnTo>
                    <a:pt x="403" y="200"/>
                  </a:lnTo>
                  <a:lnTo>
                    <a:pt x="401" y="198"/>
                  </a:lnTo>
                  <a:lnTo>
                    <a:pt x="392" y="188"/>
                  </a:lnTo>
                  <a:lnTo>
                    <a:pt x="381" y="178"/>
                  </a:lnTo>
                  <a:lnTo>
                    <a:pt x="369" y="169"/>
                  </a:lnTo>
                  <a:lnTo>
                    <a:pt x="355" y="159"/>
                  </a:lnTo>
                  <a:lnTo>
                    <a:pt x="340" y="152"/>
                  </a:lnTo>
                  <a:lnTo>
                    <a:pt x="325" y="144"/>
                  </a:lnTo>
                  <a:lnTo>
                    <a:pt x="310" y="137"/>
                  </a:lnTo>
                  <a:lnTo>
                    <a:pt x="297" y="132"/>
                  </a:lnTo>
                  <a:lnTo>
                    <a:pt x="283" y="125"/>
                  </a:lnTo>
                  <a:lnTo>
                    <a:pt x="271" y="118"/>
                  </a:lnTo>
                  <a:lnTo>
                    <a:pt x="257" y="112"/>
                  </a:lnTo>
                  <a:lnTo>
                    <a:pt x="243" y="106"/>
                  </a:lnTo>
                  <a:lnTo>
                    <a:pt x="229" y="101"/>
                  </a:lnTo>
                  <a:lnTo>
                    <a:pt x="215" y="95"/>
                  </a:lnTo>
                  <a:lnTo>
                    <a:pt x="200" y="89"/>
                  </a:lnTo>
                  <a:lnTo>
                    <a:pt x="187" y="84"/>
                  </a:lnTo>
                  <a:lnTo>
                    <a:pt x="173" y="80"/>
                  </a:lnTo>
                  <a:lnTo>
                    <a:pt x="158" y="75"/>
                  </a:lnTo>
                  <a:lnTo>
                    <a:pt x="143" y="71"/>
                  </a:lnTo>
                  <a:lnTo>
                    <a:pt x="129" y="66"/>
                  </a:lnTo>
                  <a:lnTo>
                    <a:pt x="114" y="61"/>
                  </a:lnTo>
                  <a:lnTo>
                    <a:pt x="99" y="57"/>
                  </a:lnTo>
                  <a:lnTo>
                    <a:pt x="85" y="51"/>
                  </a:lnTo>
                  <a:lnTo>
                    <a:pt x="71" y="46"/>
                  </a:lnTo>
                  <a:lnTo>
                    <a:pt x="61" y="43"/>
                  </a:lnTo>
                  <a:lnTo>
                    <a:pt x="51" y="38"/>
                  </a:lnTo>
                  <a:lnTo>
                    <a:pt x="40" y="34"/>
                  </a:lnTo>
                  <a:lnTo>
                    <a:pt x="30" y="29"/>
                  </a:lnTo>
                  <a:lnTo>
                    <a:pt x="21" y="23"/>
                  </a:lnTo>
                  <a:lnTo>
                    <a:pt x="12" y="16"/>
                  </a:lnTo>
                  <a:lnTo>
                    <a:pt x="6" y="9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230"/>
            <p:cNvSpPr>
              <a:spLocks/>
            </p:cNvSpPr>
            <p:nvPr/>
          </p:nvSpPr>
          <p:spPr bwMode="auto">
            <a:xfrm>
              <a:off x="3668738" y="1355727"/>
              <a:ext cx="115888" cy="206375"/>
            </a:xfrm>
            <a:custGeom>
              <a:avLst/>
              <a:gdLst>
                <a:gd name="T0" fmla="*/ 6 w 145"/>
                <a:gd name="T1" fmla="*/ 27 h 259"/>
                <a:gd name="T2" fmla="*/ 17 w 145"/>
                <a:gd name="T3" fmla="*/ 23 h 259"/>
                <a:gd name="T4" fmla="*/ 28 w 145"/>
                <a:gd name="T5" fmla="*/ 21 h 259"/>
                <a:gd name="T6" fmla="*/ 37 w 145"/>
                <a:gd name="T7" fmla="*/ 21 h 259"/>
                <a:gd name="T8" fmla="*/ 46 w 145"/>
                <a:gd name="T9" fmla="*/ 22 h 259"/>
                <a:gd name="T10" fmla="*/ 54 w 145"/>
                <a:gd name="T11" fmla="*/ 24 h 259"/>
                <a:gd name="T12" fmla="*/ 61 w 145"/>
                <a:gd name="T13" fmla="*/ 30 h 259"/>
                <a:gd name="T14" fmla="*/ 68 w 145"/>
                <a:gd name="T15" fmla="*/ 37 h 259"/>
                <a:gd name="T16" fmla="*/ 74 w 145"/>
                <a:gd name="T17" fmla="*/ 45 h 259"/>
                <a:gd name="T18" fmla="*/ 82 w 145"/>
                <a:gd name="T19" fmla="*/ 54 h 259"/>
                <a:gd name="T20" fmla="*/ 90 w 145"/>
                <a:gd name="T21" fmla="*/ 64 h 259"/>
                <a:gd name="T22" fmla="*/ 98 w 145"/>
                <a:gd name="T23" fmla="*/ 75 h 259"/>
                <a:gd name="T24" fmla="*/ 105 w 145"/>
                <a:gd name="T25" fmla="*/ 85 h 259"/>
                <a:gd name="T26" fmla="*/ 112 w 145"/>
                <a:gd name="T27" fmla="*/ 97 h 259"/>
                <a:gd name="T28" fmla="*/ 117 w 145"/>
                <a:gd name="T29" fmla="*/ 108 h 259"/>
                <a:gd name="T30" fmla="*/ 123 w 145"/>
                <a:gd name="T31" fmla="*/ 120 h 259"/>
                <a:gd name="T32" fmla="*/ 128 w 145"/>
                <a:gd name="T33" fmla="*/ 131 h 259"/>
                <a:gd name="T34" fmla="*/ 136 w 145"/>
                <a:gd name="T35" fmla="*/ 161 h 259"/>
                <a:gd name="T36" fmla="*/ 139 w 145"/>
                <a:gd name="T37" fmla="*/ 192 h 259"/>
                <a:gd name="T38" fmla="*/ 141 w 145"/>
                <a:gd name="T39" fmla="*/ 223 h 259"/>
                <a:gd name="T40" fmla="*/ 141 w 145"/>
                <a:gd name="T41" fmla="*/ 254 h 259"/>
                <a:gd name="T42" fmla="*/ 141 w 145"/>
                <a:gd name="T43" fmla="*/ 256 h 259"/>
                <a:gd name="T44" fmla="*/ 143 w 145"/>
                <a:gd name="T45" fmla="*/ 258 h 259"/>
                <a:gd name="T46" fmla="*/ 144 w 145"/>
                <a:gd name="T47" fmla="*/ 259 h 259"/>
                <a:gd name="T48" fmla="*/ 144 w 145"/>
                <a:gd name="T49" fmla="*/ 258 h 259"/>
                <a:gd name="T50" fmla="*/ 145 w 145"/>
                <a:gd name="T51" fmla="*/ 227 h 259"/>
                <a:gd name="T52" fmla="*/ 144 w 145"/>
                <a:gd name="T53" fmla="*/ 197 h 259"/>
                <a:gd name="T54" fmla="*/ 139 w 145"/>
                <a:gd name="T55" fmla="*/ 168 h 259"/>
                <a:gd name="T56" fmla="*/ 134 w 145"/>
                <a:gd name="T57" fmla="*/ 142 h 259"/>
                <a:gd name="T58" fmla="*/ 123 w 145"/>
                <a:gd name="T59" fmla="*/ 115 h 259"/>
                <a:gd name="T60" fmla="*/ 111 w 145"/>
                <a:gd name="T61" fmla="*/ 90 h 259"/>
                <a:gd name="T62" fmla="*/ 94 w 145"/>
                <a:gd name="T63" fmla="*/ 64 h 259"/>
                <a:gd name="T64" fmla="*/ 75 w 145"/>
                <a:gd name="T65" fmla="*/ 40 h 259"/>
                <a:gd name="T66" fmla="*/ 70 w 145"/>
                <a:gd name="T67" fmla="*/ 34 h 259"/>
                <a:gd name="T68" fmla="*/ 64 w 145"/>
                <a:gd name="T69" fmla="*/ 27 h 259"/>
                <a:gd name="T70" fmla="*/ 58 w 145"/>
                <a:gd name="T71" fmla="*/ 21 h 259"/>
                <a:gd name="T72" fmla="*/ 51 w 145"/>
                <a:gd name="T73" fmla="*/ 14 h 259"/>
                <a:gd name="T74" fmla="*/ 43 w 145"/>
                <a:gd name="T75" fmla="*/ 7 h 259"/>
                <a:gd name="T76" fmla="*/ 34 w 145"/>
                <a:gd name="T77" fmla="*/ 2 h 259"/>
                <a:gd name="T78" fmla="*/ 26 w 145"/>
                <a:gd name="T79" fmla="*/ 0 h 259"/>
                <a:gd name="T80" fmla="*/ 18 w 145"/>
                <a:gd name="T81" fmla="*/ 0 h 259"/>
                <a:gd name="T82" fmla="*/ 7 w 145"/>
                <a:gd name="T83" fmla="*/ 3 h 259"/>
                <a:gd name="T84" fmla="*/ 1 w 145"/>
                <a:gd name="T85" fmla="*/ 8 h 259"/>
                <a:gd name="T86" fmla="*/ 0 w 145"/>
                <a:gd name="T87" fmla="*/ 16 h 259"/>
                <a:gd name="T88" fmla="*/ 3 w 145"/>
                <a:gd name="T89" fmla="*/ 26 h 259"/>
                <a:gd name="T90" fmla="*/ 3 w 145"/>
                <a:gd name="T91" fmla="*/ 27 h 259"/>
                <a:gd name="T92" fmla="*/ 4 w 145"/>
                <a:gd name="T93" fmla="*/ 29 h 259"/>
                <a:gd name="T94" fmla="*/ 6 w 145"/>
                <a:gd name="T95" fmla="*/ 29 h 259"/>
                <a:gd name="T96" fmla="*/ 6 w 145"/>
                <a:gd name="T97" fmla="*/ 27 h 259"/>
                <a:gd name="T98" fmla="*/ 6 w 145"/>
                <a:gd name="T99" fmla="*/ 27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5" h="259">
                  <a:moveTo>
                    <a:pt x="6" y="27"/>
                  </a:moveTo>
                  <a:lnTo>
                    <a:pt x="17" y="23"/>
                  </a:lnTo>
                  <a:lnTo>
                    <a:pt x="28" y="21"/>
                  </a:lnTo>
                  <a:lnTo>
                    <a:pt x="37" y="21"/>
                  </a:lnTo>
                  <a:lnTo>
                    <a:pt x="46" y="22"/>
                  </a:lnTo>
                  <a:lnTo>
                    <a:pt x="54" y="24"/>
                  </a:lnTo>
                  <a:lnTo>
                    <a:pt x="61" y="30"/>
                  </a:lnTo>
                  <a:lnTo>
                    <a:pt x="68" y="37"/>
                  </a:lnTo>
                  <a:lnTo>
                    <a:pt x="74" y="45"/>
                  </a:lnTo>
                  <a:lnTo>
                    <a:pt x="82" y="54"/>
                  </a:lnTo>
                  <a:lnTo>
                    <a:pt x="90" y="64"/>
                  </a:lnTo>
                  <a:lnTo>
                    <a:pt x="98" y="75"/>
                  </a:lnTo>
                  <a:lnTo>
                    <a:pt x="105" y="85"/>
                  </a:lnTo>
                  <a:lnTo>
                    <a:pt x="112" y="97"/>
                  </a:lnTo>
                  <a:lnTo>
                    <a:pt x="117" y="108"/>
                  </a:lnTo>
                  <a:lnTo>
                    <a:pt x="123" y="120"/>
                  </a:lnTo>
                  <a:lnTo>
                    <a:pt x="128" y="131"/>
                  </a:lnTo>
                  <a:lnTo>
                    <a:pt x="136" y="161"/>
                  </a:lnTo>
                  <a:lnTo>
                    <a:pt x="139" y="192"/>
                  </a:lnTo>
                  <a:lnTo>
                    <a:pt x="141" y="223"/>
                  </a:lnTo>
                  <a:lnTo>
                    <a:pt x="141" y="254"/>
                  </a:lnTo>
                  <a:lnTo>
                    <a:pt x="141" y="256"/>
                  </a:lnTo>
                  <a:lnTo>
                    <a:pt x="143" y="258"/>
                  </a:lnTo>
                  <a:lnTo>
                    <a:pt x="144" y="259"/>
                  </a:lnTo>
                  <a:lnTo>
                    <a:pt x="144" y="258"/>
                  </a:lnTo>
                  <a:lnTo>
                    <a:pt x="145" y="227"/>
                  </a:lnTo>
                  <a:lnTo>
                    <a:pt x="144" y="197"/>
                  </a:lnTo>
                  <a:lnTo>
                    <a:pt x="139" y="168"/>
                  </a:lnTo>
                  <a:lnTo>
                    <a:pt x="134" y="142"/>
                  </a:lnTo>
                  <a:lnTo>
                    <a:pt x="123" y="115"/>
                  </a:lnTo>
                  <a:lnTo>
                    <a:pt x="111" y="90"/>
                  </a:lnTo>
                  <a:lnTo>
                    <a:pt x="94" y="64"/>
                  </a:lnTo>
                  <a:lnTo>
                    <a:pt x="75" y="40"/>
                  </a:lnTo>
                  <a:lnTo>
                    <a:pt x="70" y="34"/>
                  </a:lnTo>
                  <a:lnTo>
                    <a:pt x="64" y="27"/>
                  </a:lnTo>
                  <a:lnTo>
                    <a:pt x="58" y="21"/>
                  </a:lnTo>
                  <a:lnTo>
                    <a:pt x="51" y="14"/>
                  </a:lnTo>
                  <a:lnTo>
                    <a:pt x="43" y="7"/>
                  </a:lnTo>
                  <a:lnTo>
                    <a:pt x="34" y="2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7" y="3"/>
                  </a:lnTo>
                  <a:lnTo>
                    <a:pt x="1" y="8"/>
                  </a:lnTo>
                  <a:lnTo>
                    <a:pt x="0" y="16"/>
                  </a:lnTo>
                  <a:lnTo>
                    <a:pt x="3" y="26"/>
                  </a:lnTo>
                  <a:lnTo>
                    <a:pt x="3" y="27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6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231"/>
            <p:cNvSpPr>
              <a:spLocks/>
            </p:cNvSpPr>
            <p:nvPr/>
          </p:nvSpPr>
          <p:spPr bwMode="auto">
            <a:xfrm>
              <a:off x="3883050" y="1662114"/>
              <a:ext cx="293688" cy="812800"/>
            </a:xfrm>
            <a:custGeom>
              <a:avLst/>
              <a:gdLst>
                <a:gd name="T0" fmla="*/ 366 w 370"/>
                <a:gd name="T1" fmla="*/ 6 h 1022"/>
                <a:gd name="T2" fmla="*/ 369 w 370"/>
                <a:gd name="T3" fmla="*/ 2 h 1022"/>
                <a:gd name="T4" fmla="*/ 370 w 370"/>
                <a:gd name="T5" fmla="*/ 0 h 1022"/>
                <a:gd name="T6" fmla="*/ 370 w 370"/>
                <a:gd name="T7" fmla="*/ 0 h 1022"/>
                <a:gd name="T8" fmla="*/ 369 w 370"/>
                <a:gd name="T9" fmla="*/ 0 h 1022"/>
                <a:gd name="T10" fmla="*/ 365 w 370"/>
                <a:gd name="T11" fmla="*/ 0 h 1022"/>
                <a:gd name="T12" fmla="*/ 364 w 370"/>
                <a:gd name="T13" fmla="*/ 0 h 1022"/>
                <a:gd name="T14" fmla="*/ 362 w 370"/>
                <a:gd name="T15" fmla="*/ 0 h 1022"/>
                <a:gd name="T16" fmla="*/ 353 w 370"/>
                <a:gd name="T17" fmla="*/ 26 h 1022"/>
                <a:gd name="T18" fmla="*/ 333 w 370"/>
                <a:gd name="T19" fmla="*/ 77 h 1022"/>
                <a:gd name="T20" fmla="*/ 312 w 370"/>
                <a:gd name="T21" fmla="*/ 126 h 1022"/>
                <a:gd name="T22" fmla="*/ 288 w 370"/>
                <a:gd name="T23" fmla="*/ 174 h 1022"/>
                <a:gd name="T24" fmla="*/ 258 w 370"/>
                <a:gd name="T25" fmla="*/ 218 h 1022"/>
                <a:gd name="T26" fmla="*/ 226 w 370"/>
                <a:gd name="T27" fmla="*/ 258 h 1022"/>
                <a:gd name="T28" fmla="*/ 192 w 370"/>
                <a:gd name="T29" fmla="*/ 297 h 1022"/>
                <a:gd name="T30" fmla="*/ 160 w 370"/>
                <a:gd name="T31" fmla="*/ 336 h 1022"/>
                <a:gd name="T32" fmla="*/ 109 w 370"/>
                <a:gd name="T33" fmla="*/ 413 h 1022"/>
                <a:gd name="T34" fmla="*/ 56 w 370"/>
                <a:gd name="T35" fmla="*/ 517 h 1022"/>
                <a:gd name="T36" fmla="*/ 23 w 370"/>
                <a:gd name="T37" fmla="*/ 616 h 1022"/>
                <a:gd name="T38" fmla="*/ 6 w 370"/>
                <a:gd name="T39" fmla="*/ 709 h 1022"/>
                <a:gd name="T40" fmla="*/ 0 w 370"/>
                <a:gd name="T41" fmla="*/ 793 h 1022"/>
                <a:gd name="T42" fmla="*/ 1 w 370"/>
                <a:gd name="T43" fmla="*/ 869 h 1022"/>
                <a:gd name="T44" fmla="*/ 4 w 370"/>
                <a:gd name="T45" fmla="*/ 937 h 1022"/>
                <a:gd name="T46" fmla="*/ 7 w 370"/>
                <a:gd name="T47" fmla="*/ 996 h 1022"/>
                <a:gd name="T48" fmla="*/ 7 w 370"/>
                <a:gd name="T49" fmla="*/ 1022 h 1022"/>
                <a:gd name="T50" fmla="*/ 10 w 370"/>
                <a:gd name="T51" fmla="*/ 1021 h 1022"/>
                <a:gd name="T52" fmla="*/ 11 w 370"/>
                <a:gd name="T53" fmla="*/ 873 h 1022"/>
                <a:gd name="T54" fmla="*/ 33 w 370"/>
                <a:gd name="T55" fmla="*/ 652 h 1022"/>
                <a:gd name="T56" fmla="*/ 75 w 370"/>
                <a:gd name="T57" fmla="*/ 504 h 1022"/>
                <a:gd name="T58" fmla="*/ 129 w 370"/>
                <a:gd name="T59" fmla="*/ 401 h 1022"/>
                <a:gd name="T60" fmla="*/ 170 w 370"/>
                <a:gd name="T61" fmla="*/ 336 h 1022"/>
                <a:gd name="T62" fmla="*/ 203 w 370"/>
                <a:gd name="T63" fmla="*/ 296 h 1022"/>
                <a:gd name="T64" fmla="*/ 235 w 370"/>
                <a:gd name="T65" fmla="*/ 258 h 1022"/>
                <a:gd name="T66" fmla="*/ 267 w 370"/>
                <a:gd name="T67" fmla="*/ 218 h 1022"/>
                <a:gd name="T68" fmla="*/ 296 w 370"/>
                <a:gd name="T69" fmla="*/ 175 h 1022"/>
                <a:gd name="T70" fmla="*/ 319 w 370"/>
                <a:gd name="T71" fmla="*/ 128 h 1022"/>
                <a:gd name="T72" fmla="*/ 336 w 370"/>
                <a:gd name="T73" fmla="*/ 80 h 1022"/>
                <a:gd name="T74" fmla="*/ 354 w 370"/>
                <a:gd name="T75" fmla="*/ 31 h 1022"/>
                <a:gd name="T76" fmla="*/ 364 w 370"/>
                <a:gd name="T77" fmla="*/ 7 h 1022"/>
                <a:gd name="T78" fmla="*/ 364 w 370"/>
                <a:gd name="T79" fmla="*/ 7 h 1022"/>
                <a:gd name="T80" fmla="*/ 365 w 370"/>
                <a:gd name="T81" fmla="*/ 7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0" h="1022">
                  <a:moveTo>
                    <a:pt x="365" y="7"/>
                  </a:moveTo>
                  <a:lnTo>
                    <a:pt x="366" y="6"/>
                  </a:lnTo>
                  <a:lnTo>
                    <a:pt x="368" y="3"/>
                  </a:lnTo>
                  <a:lnTo>
                    <a:pt x="369" y="2"/>
                  </a:lnTo>
                  <a:lnTo>
                    <a:pt x="370" y="1"/>
                  </a:lnTo>
                  <a:lnTo>
                    <a:pt x="370" y="0"/>
                  </a:lnTo>
                  <a:lnTo>
                    <a:pt x="370" y="0"/>
                  </a:lnTo>
                  <a:lnTo>
                    <a:pt x="370" y="0"/>
                  </a:lnTo>
                  <a:lnTo>
                    <a:pt x="370" y="0"/>
                  </a:lnTo>
                  <a:lnTo>
                    <a:pt x="369" y="0"/>
                  </a:lnTo>
                  <a:lnTo>
                    <a:pt x="368" y="0"/>
                  </a:lnTo>
                  <a:lnTo>
                    <a:pt x="365" y="0"/>
                  </a:lnTo>
                  <a:lnTo>
                    <a:pt x="364" y="0"/>
                  </a:lnTo>
                  <a:lnTo>
                    <a:pt x="364" y="0"/>
                  </a:lnTo>
                  <a:lnTo>
                    <a:pt x="363" y="0"/>
                  </a:lnTo>
                  <a:lnTo>
                    <a:pt x="362" y="0"/>
                  </a:lnTo>
                  <a:lnTo>
                    <a:pt x="362" y="1"/>
                  </a:lnTo>
                  <a:lnTo>
                    <a:pt x="353" y="26"/>
                  </a:lnTo>
                  <a:lnTo>
                    <a:pt x="343" y="52"/>
                  </a:lnTo>
                  <a:lnTo>
                    <a:pt x="333" y="77"/>
                  </a:lnTo>
                  <a:lnTo>
                    <a:pt x="324" y="101"/>
                  </a:lnTo>
                  <a:lnTo>
                    <a:pt x="312" y="126"/>
                  </a:lnTo>
                  <a:lnTo>
                    <a:pt x="301" y="150"/>
                  </a:lnTo>
                  <a:lnTo>
                    <a:pt x="288" y="174"/>
                  </a:lnTo>
                  <a:lnTo>
                    <a:pt x="273" y="197"/>
                  </a:lnTo>
                  <a:lnTo>
                    <a:pt x="258" y="218"/>
                  </a:lnTo>
                  <a:lnTo>
                    <a:pt x="243" y="239"/>
                  </a:lnTo>
                  <a:lnTo>
                    <a:pt x="226" y="258"/>
                  </a:lnTo>
                  <a:lnTo>
                    <a:pt x="210" y="278"/>
                  </a:lnTo>
                  <a:lnTo>
                    <a:pt x="192" y="297"/>
                  </a:lnTo>
                  <a:lnTo>
                    <a:pt x="176" y="317"/>
                  </a:lnTo>
                  <a:lnTo>
                    <a:pt x="160" y="336"/>
                  </a:lnTo>
                  <a:lnTo>
                    <a:pt x="145" y="357"/>
                  </a:lnTo>
                  <a:lnTo>
                    <a:pt x="109" y="413"/>
                  </a:lnTo>
                  <a:lnTo>
                    <a:pt x="80" y="466"/>
                  </a:lnTo>
                  <a:lnTo>
                    <a:pt x="56" y="517"/>
                  </a:lnTo>
                  <a:lnTo>
                    <a:pt x="38" y="568"/>
                  </a:lnTo>
                  <a:lnTo>
                    <a:pt x="23" y="616"/>
                  </a:lnTo>
                  <a:lnTo>
                    <a:pt x="12" y="663"/>
                  </a:lnTo>
                  <a:lnTo>
                    <a:pt x="6" y="709"/>
                  </a:lnTo>
                  <a:lnTo>
                    <a:pt x="2" y="751"/>
                  </a:lnTo>
                  <a:lnTo>
                    <a:pt x="0" y="793"/>
                  </a:lnTo>
                  <a:lnTo>
                    <a:pt x="0" y="832"/>
                  </a:lnTo>
                  <a:lnTo>
                    <a:pt x="1" y="869"/>
                  </a:lnTo>
                  <a:lnTo>
                    <a:pt x="3" y="903"/>
                  </a:lnTo>
                  <a:lnTo>
                    <a:pt x="4" y="937"/>
                  </a:lnTo>
                  <a:lnTo>
                    <a:pt x="7" y="967"/>
                  </a:lnTo>
                  <a:lnTo>
                    <a:pt x="7" y="996"/>
                  </a:lnTo>
                  <a:lnTo>
                    <a:pt x="6" y="1021"/>
                  </a:lnTo>
                  <a:lnTo>
                    <a:pt x="7" y="1022"/>
                  </a:lnTo>
                  <a:lnTo>
                    <a:pt x="9" y="1022"/>
                  </a:lnTo>
                  <a:lnTo>
                    <a:pt x="10" y="1021"/>
                  </a:lnTo>
                  <a:lnTo>
                    <a:pt x="11" y="1020"/>
                  </a:lnTo>
                  <a:lnTo>
                    <a:pt x="11" y="873"/>
                  </a:lnTo>
                  <a:lnTo>
                    <a:pt x="19" y="751"/>
                  </a:lnTo>
                  <a:lnTo>
                    <a:pt x="33" y="652"/>
                  </a:lnTo>
                  <a:lnTo>
                    <a:pt x="52" y="570"/>
                  </a:lnTo>
                  <a:lnTo>
                    <a:pt x="75" y="504"/>
                  </a:lnTo>
                  <a:lnTo>
                    <a:pt x="101" y="448"/>
                  </a:lnTo>
                  <a:lnTo>
                    <a:pt x="129" y="401"/>
                  </a:lnTo>
                  <a:lnTo>
                    <a:pt x="157" y="357"/>
                  </a:lnTo>
                  <a:lnTo>
                    <a:pt x="170" y="336"/>
                  </a:lnTo>
                  <a:lnTo>
                    <a:pt x="187" y="316"/>
                  </a:lnTo>
                  <a:lnTo>
                    <a:pt x="203" y="296"/>
                  </a:lnTo>
                  <a:lnTo>
                    <a:pt x="219" y="277"/>
                  </a:lnTo>
                  <a:lnTo>
                    <a:pt x="235" y="258"/>
                  </a:lnTo>
                  <a:lnTo>
                    <a:pt x="251" y="237"/>
                  </a:lnTo>
                  <a:lnTo>
                    <a:pt x="267" y="218"/>
                  </a:lnTo>
                  <a:lnTo>
                    <a:pt x="282" y="197"/>
                  </a:lnTo>
                  <a:lnTo>
                    <a:pt x="296" y="175"/>
                  </a:lnTo>
                  <a:lnTo>
                    <a:pt x="309" y="152"/>
                  </a:lnTo>
                  <a:lnTo>
                    <a:pt x="319" y="128"/>
                  </a:lnTo>
                  <a:lnTo>
                    <a:pt x="328" y="104"/>
                  </a:lnTo>
                  <a:lnTo>
                    <a:pt x="336" y="80"/>
                  </a:lnTo>
                  <a:lnTo>
                    <a:pt x="345" y="55"/>
                  </a:lnTo>
                  <a:lnTo>
                    <a:pt x="354" y="31"/>
                  </a:lnTo>
                  <a:lnTo>
                    <a:pt x="364" y="7"/>
                  </a:lnTo>
                  <a:lnTo>
                    <a:pt x="364" y="7"/>
                  </a:lnTo>
                  <a:lnTo>
                    <a:pt x="364" y="7"/>
                  </a:lnTo>
                  <a:lnTo>
                    <a:pt x="364" y="7"/>
                  </a:lnTo>
                  <a:lnTo>
                    <a:pt x="365" y="7"/>
                  </a:lnTo>
                  <a:lnTo>
                    <a:pt x="36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232"/>
            <p:cNvSpPr>
              <a:spLocks/>
            </p:cNvSpPr>
            <p:nvPr/>
          </p:nvSpPr>
          <p:spPr bwMode="auto">
            <a:xfrm>
              <a:off x="4137050" y="1633539"/>
              <a:ext cx="93663" cy="74613"/>
            </a:xfrm>
            <a:custGeom>
              <a:avLst/>
              <a:gdLst>
                <a:gd name="T0" fmla="*/ 0 w 118"/>
                <a:gd name="T1" fmla="*/ 0 h 95"/>
                <a:gd name="T2" fmla="*/ 8 w 118"/>
                <a:gd name="T3" fmla="*/ 19 h 95"/>
                <a:gd name="T4" fmla="*/ 19 w 118"/>
                <a:gd name="T5" fmla="*/ 35 h 95"/>
                <a:gd name="T6" fmla="*/ 31 w 118"/>
                <a:gd name="T7" fmla="*/ 50 h 95"/>
                <a:gd name="T8" fmla="*/ 45 w 118"/>
                <a:gd name="T9" fmla="*/ 62 h 95"/>
                <a:gd name="T10" fmla="*/ 61 w 118"/>
                <a:gd name="T11" fmla="*/ 74 h 95"/>
                <a:gd name="T12" fmla="*/ 79 w 118"/>
                <a:gd name="T13" fmla="*/ 82 h 95"/>
                <a:gd name="T14" fmla="*/ 97 w 118"/>
                <a:gd name="T15" fmla="*/ 89 h 95"/>
                <a:gd name="T16" fmla="*/ 117 w 118"/>
                <a:gd name="T17" fmla="*/ 95 h 95"/>
                <a:gd name="T18" fmla="*/ 118 w 118"/>
                <a:gd name="T19" fmla="*/ 93 h 95"/>
                <a:gd name="T20" fmla="*/ 117 w 118"/>
                <a:gd name="T21" fmla="*/ 91 h 95"/>
                <a:gd name="T22" fmla="*/ 115 w 118"/>
                <a:gd name="T23" fmla="*/ 89 h 95"/>
                <a:gd name="T24" fmla="*/ 113 w 118"/>
                <a:gd name="T25" fmla="*/ 88 h 95"/>
                <a:gd name="T26" fmla="*/ 96 w 118"/>
                <a:gd name="T27" fmla="*/ 81 h 95"/>
                <a:gd name="T28" fmla="*/ 79 w 118"/>
                <a:gd name="T29" fmla="*/ 74 h 95"/>
                <a:gd name="T30" fmla="*/ 62 w 118"/>
                <a:gd name="T31" fmla="*/ 67 h 95"/>
                <a:gd name="T32" fmla="*/ 47 w 118"/>
                <a:gd name="T33" fmla="*/ 58 h 95"/>
                <a:gd name="T34" fmla="*/ 34 w 118"/>
                <a:gd name="T35" fmla="*/ 47 h 95"/>
                <a:gd name="T36" fmla="*/ 22 w 118"/>
                <a:gd name="T37" fmla="*/ 35 h 95"/>
                <a:gd name="T38" fmla="*/ 12 w 118"/>
                <a:gd name="T39" fmla="*/ 20 h 95"/>
                <a:gd name="T40" fmla="*/ 2 w 118"/>
                <a:gd name="T41" fmla="*/ 1 h 95"/>
                <a:gd name="T42" fmla="*/ 2 w 118"/>
                <a:gd name="T43" fmla="*/ 1 h 95"/>
                <a:gd name="T44" fmla="*/ 1 w 118"/>
                <a:gd name="T45" fmla="*/ 0 h 95"/>
                <a:gd name="T46" fmla="*/ 0 w 118"/>
                <a:gd name="T47" fmla="*/ 0 h 95"/>
                <a:gd name="T48" fmla="*/ 0 w 118"/>
                <a:gd name="T49" fmla="*/ 0 h 95"/>
                <a:gd name="T50" fmla="*/ 0 w 118"/>
                <a:gd name="T5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95">
                  <a:moveTo>
                    <a:pt x="0" y="0"/>
                  </a:moveTo>
                  <a:lnTo>
                    <a:pt x="8" y="19"/>
                  </a:lnTo>
                  <a:lnTo>
                    <a:pt x="19" y="35"/>
                  </a:lnTo>
                  <a:lnTo>
                    <a:pt x="31" y="50"/>
                  </a:lnTo>
                  <a:lnTo>
                    <a:pt x="45" y="62"/>
                  </a:lnTo>
                  <a:lnTo>
                    <a:pt x="61" y="74"/>
                  </a:lnTo>
                  <a:lnTo>
                    <a:pt x="79" y="82"/>
                  </a:lnTo>
                  <a:lnTo>
                    <a:pt x="97" y="89"/>
                  </a:lnTo>
                  <a:lnTo>
                    <a:pt x="117" y="95"/>
                  </a:lnTo>
                  <a:lnTo>
                    <a:pt x="118" y="93"/>
                  </a:lnTo>
                  <a:lnTo>
                    <a:pt x="117" y="91"/>
                  </a:lnTo>
                  <a:lnTo>
                    <a:pt x="115" y="89"/>
                  </a:lnTo>
                  <a:lnTo>
                    <a:pt x="113" y="88"/>
                  </a:lnTo>
                  <a:lnTo>
                    <a:pt x="96" y="81"/>
                  </a:lnTo>
                  <a:lnTo>
                    <a:pt x="79" y="74"/>
                  </a:lnTo>
                  <a:lnTo>
                    <a:pt x="62" y="67"/>
                  </a:lnTo>
                  <a:lnTo>
                    <a:pt x="47" y="58"/>
                  </a:lnTo>
                  <a:lnTo>
                    <a:pt x="34" y="47"/>
                  </a:lnTo>
                  <a:lnTo>
                    <a:pt x="22" y="35"/>
                  </a:lnTo>
                  <a:lnTo>
                    <a:pt x="12" y="20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233"/>
            <p:cNvSpPr>
              <a:spLocks/>
            </p:cNvSpPr>
            <p:nvPr/>
          </p:nvSpPr>
          <p:spPr bwMode="auto">
            <a:xfrm>
              <a:off x="4003700" y="1701802"/>
              <a:ext cx="228600" cy="274638"/>
            </a:xfrm>
            <a:custGeom>
              <a:avLst/>
              <a:gdLst>
                <a:gd name="T0" fmla="*/ 269 w 287"/>
                <a:gd name="T1" fmla="*/ 0 h 347"/>
                <a:gd name="T2" fmla="*/ 273 w 287"/>
                <a:gd name="T3" fmla="*/ 35 h 347"/>
                <a:gd name="T4" fmla="*/ 278 w 287"/>
                <a:gd name="T5" fmla="*/ 71 h 347"/>
                <a:gd name="T6" fmla="*/ 281 w 287"/>
                <a:gd name="T7" fmla="*/ 108 h 347"/>
                <a:gd name="T8" fmla="*/ 281 w 287"/>
                <a:gd name="T9" fmla="*/ 143 h 347"/>
                <a:gd name="T10" fmla="*/ 279 w 287"/>
                <a:gd name="T11" fmla="*/ 178 h 347"/>
                <a:gd name="T12" fmla="*/ 271 w 287"/>
                <a:gd name="T13" fmla="*/ 211 h 347"/>
                <a:gd name="T14" fmla="*/ 255 w 287"/>
                <a:gd name="T15" fmla="*/ 244 h 347"/>
                <a:gd name="T16" fmla="*/ 232 w 287"/>
                <a:gd name="T17" fmla="*/ 272 h 347"/>
                <a:gd name="T18" fmla="*/ 222 w 287"/>
                <a:gd name="T19" fmla="*/ 280 h 347"/>
                <a:gd name="T20" fmla="*/ 212 w 287"/>
                <a:gd name="T21" fmla="*/ 288 h 347"/>
                <a:gd name="T22" fmla="*/ 199 w 287"/>
                <a:gd name="T23" fmla="*/ 297 h 347"/>
                <a:gd name="T24" fmla="*/ 186 w 287"/>
                <a:gd name="T25" fmla="*/ 305 h 347"/>
                <a:gd name="T26" fmla="*/ 171 w 287"/>
                <a:gd name="T27" fmla="*/ 312 h 347"/>
                <a:gd name="T28" fmla="*/ 154 w 287"/>
                <a:gd name="T29" fmla="*/ 318 h 347"/>
                <a:gd name="T30" fmla="*/ 138 w 287"/>
                <a:gd name="T31" fmla="*/ 325 h 347"/>
                <a:gd name="T32" fmla="*/ 122 w 287"/>
                <a:gd name="T33" fmla="*/ 330 h 347"/>
                <a:gd name="T34" fmla="*/ 105 w 287"/>
                <a:gd name="T35" fmla="*/ 335 h 347"/>
                <a:gd name="T36" fmla="*/ 89 w 287"/>
                <a:gd name="T37" fmla="*/ 338 h 347"/>
                <a:gd name="T38" fmla="*/ 73 w 287"/>
                <a:gd name="T39" fmla="*/ 339 h 347"/>
                <a:gd name="T40" fmla="*/ 56 w 287"/>
                <a:gd name="T41" fmla="*/ 339 h 347"/>
                <a:gd name="T42" fmla="*/ 41 w 287"/>
                <a:gd name="T43" fmla="*/ 338 h 347"/>
                <a:gd name="T44" fmla="*/ 28 w 287"/>
                <a:gd name="T45" fmla="*/ 333 h 347"/>
                <a:gd name="T46" fmla="*/ 15 w 287"/>
                <a:gd name="T47" fmla="*/ 328 h 347"/>
                <a:gd name="T48" fmla="*/ 3 w 287"/>
                <a:gd name="T49" fmla="*/ 320 h 347"/>
                <a:gd name="T50" fmla="*/ 2 w 287"/>
                <a:gd name="T51" fmla="*/ 321 h 347"/>
                <a:gd name="T52" fmla="*/ 1 w 287"/>
                <a:gd name="T53" fmla="*/ 323 h 347"/>
                <a:gd name="T54" fmla="*/ 0 w 287"/>
                <a:gd name="T55" fmla="*/ 325 h 347"/>
                <a:gd name="T56" fmla="*/ 1 w 287"/>
                <a:gd name="T57" fmla="*/ 326 h 347"/>
                <a:gd name="T58" fmla="*/ 14 w 287"/>
                <a:gd name="T59" fmla="*/ 336 h 347"/>
                <a:gd name="T60" fmla="*/ 29 w 287"/>
                <a:gd name="T61" fmla="*/ 341 h 347"/>
                <a:gd name="T62" fmla="*/ 44 w 287"/>
                <a:gd name="T63" fmla="*/ 346 h 347"/>
                <a:gd name="T64" fmla="*/ 61 w 287"/>
                <a:gd name="T65" fmla="*/ 347 h 347"/>
                <a:gd name="T66" fmla="*/ 80 w 287"/>
                <a:gd name="T67" fmla="*/ 346 h 347"/>
                <a:gd name="T68" fmla="*/ 98 w 287"/>
                <a:gd name="T69" fmla="*/ 344 h 347"/>
                <a:gd name="T70" fmla="*/ 118 w 287"/>
                <a:gd name="T71" fmla="*/ 339 h 347"/>
                <a:gd name="T72" fmla="*/ 136 w 287"/>
                <a:gd name="T73" fmla="*/ 332 h 347"/>
                <a:gd name="T74" fmla="*/ 156 w 287"/>
                <a:gd name="T75" fmla="*/ 325 h 347"/>
                <a:gd name="T76" fmla="*/ 173 w 287"/>
                <a:gd name="T77" fmla="*/ 316 h 347"/>
                <a:gd name="T78" fmla="*/ 190 w 287"/>
                <a:gd name="T79" fmla="*/ 307 h 347"/>
                <a:gd name="T80" fmla="*/ 206 w 287"/>
                <a:gd name="T81" fmla="*/ 297 h 347"/>
                <a:gd name="T82" fmla="*/ 221 w 287"/>
                <a:gd name="T83" fmla="*/ 286 h 347"/>
                <a:gd name="T84" fmla="*/ 234 w 287"/>
                <a:gd name="T85" fmla="*/ 275 h 347"/>
                <a:gd name="T86" fmla="*/ 246 w 287"/>
                <a:gd name="T87" fmla="*/ 263 h 347"/>
                <a:gd name="T88" fmla="*/ 254 w 287"/>
                <a:gd name="T89" fmla="*/ 252 h 347"/>
                <a:gd name="T90" fmla="*/ 269 w 287"/>
                <a:gd name="T91" fmla="*/ 222 h 347"/>
                <a:gd name="T92" fmla="*/ 279 w 287"/>
                <a:gd name="T93" fmla="*/ 192 h 347"/>
                <a:gd name="T94" fmla="*/ 285 w 287"/>
                <a:gd name="T95" fmla="*/ 161 h 347"/>
                <a:gd name="T96" fmla="*/ 287 w 287"/>
                <a:gd name="T97" fmla="*/ 128 h 347"/>
                <a:gd name="T98" fmla="*/ 286 w 287"/>
                <a:gd name="T99" fmla="*/ 96 h 347"/>
                <a:gd name="T100" fmla="*/ 281 w 287"/>
                <a:gd name="T101" fmla="*/ 64 h 347"/>
                <a:gd name="T102" fmla="*/ 276 w 287"/>
                <a:gd name="T103" fmla="*/ 33 h 347"/>
                <a:gd name="T104" fmla="*/ 269 w 287"/>
                <a:gd name="T105" fmla="*/ 0 h 347"/>
                <a:gd name="T106" fmla="*/ 269 w 287"/>
                <a:gd name="T107" fmla="*/ 0 h 347"/>
                <a:gd name="T108" fmla="*/ 269 w 287"/>
                <a:gd name="T109" fmla="*/ 0 h 347"/>
                <a:gd name="T110" fmla="*/ 269 w 287"/>
                <a:gd name="T111" fmla="*/ 0 h 347"/>
                <a:gd name="T112" fmla="*/ 269 w 287"/>
                <a:gd name="T113" fmla="*/ 0 h 347"/>
                <a:gd name="T114" fmla="*/ 269 w 287"/>
                <a:gd name="T115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7" h="347">
                  <a:moveTo>
                    <a:pt x="269" y="0"/>
                  </a:moveTo>
                  <a:lnTo>
                    <a:pt x="273" y="35"/>
                  </a:lnTo>
                  <a:lnTo>
                    <a:pt x="278" y="71"/>
                  </a:lnTo>
                  <a:lnTo>
                    <a:pt x="281" y="108"/>
                  </a:lnTo>
                  <a:lnTo>
                    <a:pt x="281" y="143"/>
                  </a:lnTo>
                  <a:lnTo>
                    <a:pt x="279" y="178"/>
                  </a:lnTo>
                  <a:lnTo>
                    <a:pt x="271" y="211"/>
                  </a:lnTo>
                  <a:lnTo>
                    <a:pt x="255" y="244"/>
                  </a:lnTo>
                  <a:lnTo>
                    <a:pt x="232" y="272"/>
                  </a:lnTo>
                  <a:lnTo>
                    <a:pt x="222" y="280"/>
                  </a:lnTo>
                  <a:lnTo>
                    <a:pt x="212" y="288"/>
                  </a:lnTo>
                  <a:lnTo>
                    <a:pt x="199" y="297"/>
                  </a:lnTo>
                  <a:lnTo>
                    <a:pt x="186" y="305"/>
                  </a:lnTo>
                  <a:lnTo>
                    <a:pt x="171" y="312"/>
                  </a:lnTo>
                  <a:lnTo>
                    <a:pt x="154" y="318"/>
                  </a:lnTo>
                  <a:lnTo>
                    <a:pt x="138" y="325"/>
                  </a:lnTo>
                  <a:lnTo>
                    <a:pt x="122" y="330"/>
                  </a:lnTo>
                  <a:lnTo>
                    <a:pt x="105" y="335"/>
                  </a:lnTo>
                  <a:lnTo>
                    <a:pt x="89" y="338"/>
                  </a:lnTo>
                  <a:lnTo>
                    <a:pt x="73" y="339"/>
                  </a:lnTo>
                  <a:lnTo>
                    <a:pt x="56" y="339"/>
                  </a:lnTo>
                  <a:lnTo>
                    <a:pt x="41" y="338"/>
                  </a:lnTo>
                  <a:lnTo>
                    <a:pt x="28" y="333"/>
                  </a:lnTo>
                  <a:lnTo>
                    <a:pt x="15" y="328"/>
                  </a:lnTo>
                  <a:lnTo>
                    <a:pt x="3" y="320"/>
                  </a:lnTo>
                  <a:lnTo>
                    <a:pt x="2" y="321"/>
                  </a:lnTo>
                  <a:lnTo>
                    <a:pt x="1" y="323"/>
                  </a:lnTo>
                  <a:lnTo>
                    <a:pt x="0" y="325"/>
                  </a:lnTo>
                  <a:lnTo>
                    <a:pt x="1" y="326"/>
                  </a:lnTo>
                  <a:lnTo>
                    <a:pt x="14" y="336"/>
                  </a:lnTo>
                  <a:lnTo>
                    <a:pt x="29" y="341"/>
                  </a:lnTo>
                  <a:lnTo>
                    <a:pt x="44" y="346"/>
                  </a:lnTo>
                  <a:lnTo>
                    <a:pt x="61" y="347"/>
                  </a:lnTo>
                  <a:lnTo>
                    <a:pt x="80" y="346"/>
                  </a:lnTo>
                  <a:lnTo>
                    <a:pt x="98" y="344"/>
                  </a:lnTo>
                  <a:lnTo>
                    <a:pt x="118" y="339"/>
                  </a:lnTo>
                  <a:lnTo>
                    <a:pt x="136" y="332"/>
                  </a:lnTo>
                  <a:lnTo>
                    <a:pt x="156" y="325"/>
                  </a:lnTo>
                  <a:lnTo>
                    <a:pt x="173" y="316"/>
                  </a:lnTo>
                  <a:lnTo>
                    <a:pt x="190" y="307"/>
                  </a:lnTo>
                  <a:lnTo>
                    <a:pt x="206" y="297"/>
                  </a:lnTo>
                  <a:lnTo>
                    <a:pt x="221" y="286"/>
                  </a:lnTo>
                  <a:lnTo>
                    <a:pt x="234" y="275"/>
                  </a:lnTo>
                  <a:lnTo>
                    <a:pt x="246" y="263"/>
                  </a:lnTo>
                  <a:lnTo>
                    <a:pt x="254" y="252"/>
                  </a:lnTo>
                  <a:lnTo>
                    <a:pt x="269" y="222"/>
                  </a:lnTo>
                  <a:lnTo>
                    <a:pt x="279" y="192"/>
                  </a:lnTo>
                  <a:lnTo>
                    <a:pt x="285" y="161"/>
                  </a:lnTo>
                  <a:lnTo>
                    <a:pt x="287" y="128"/>
                  </a:lnTo>
                  <a:lnTo>
                    <a:pt x="286" y="96"/>
                  </a:lnTo>
                  <a:lnTo>
                    <a:pt x="281" y="64"/>
                  </a:lnTo>
                  <a:lnTo>
                    <a:pt x="276" y="33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234"/>
            <p:cNvSpPr>
              <a:spLocks/>
            </p:cNvSpPr>
            <p:nvPr/>
          </p:nvSpPr>
          <p:spPr bwMode="auto">
            <a:xfrm>
              <a:off x="3887813" y="1966914"/>
              <a:ext cx="207963" cy="409575"/>
            </a:xfrm>
            <a:custGeom>
              <a:avLst/>
              <a:gdLst>
                <a:gd name="T0" fmla="*/ 158 w 262"/>
                <a:gd name="T1" fmla="*/ 1 h 515"/>
                <a:gd name="T2" fmla="*/ 209 w 262"/>
                <a:gd name="T3" fmla="*/ 31 h 515"/>
                <a:gd name="T4" fmla="*/ 239 w 262"/>
                <a:gd name="T5" fmla="*/ 61 h 515"/>
                <a:gd name="T6" fmla="*/ 252 w 262"/>
                <a:gd name="T7" fmla="*/ 91 h 515"/>
                <a:gd name="T8" fmla="*/ 251 w 262"/>
                <a:gd name="T9" fmla="*/ 121 h 515"/>
                <a:gd name="T10" fmla="*/ 237 w 262"/>
                <a:gd name="T11" fmla="*/ 150 h 515"/>
                <a:gd name="T12" fmla="*/ 215 w 262"/>
                <a:gd name="T13" fmla="*/ 178 h 515"/>
                <a:gd name="T14" fmla="*/ 187 w 262"/>
                <a:gd name="T15" fmla="*/ 205 h 515"/>
                <a:gd name="T16" fmla="*/ 157 w 262"/>
                <a:gd name="T17" fmla="*/ 230 h 515"/>
                <a:gd name="T18" fmla="*/ 135 w 262"/>
                <a:gd name="T19" fmla="*/ 252 h 515"/>
                <a:gd name="T20" fmla="*/ 112 w 262"/>
                <a:gd name="T21" fmla="*/ 283 h 515"/>
                <a:gd name="T22" fmla="*/ 88 w 262"/>
                <a:gd name="T23" fmla="*/ 320 h 515"/>
                <a:gd name="T24" fmla="*/ 65 w 262"/>
                <a:gd name="T25" fmla="*/ 360 h 515"/>
                <a:gd name="T26" fmla="*/ 44 w 262"/>
                <a:gd name="T27" fmla="*/ 402 h 515"/>
                <a:gd name="T28" fmla="*/ 26 w 262"/>
                <a:gd name="T29" fmla="*/ 442 h 515"/>
                <a:gd name="T30" fmla="*/ 11 w 262"/>
                <a:gd name="T31" fmla="*/ 478 h 515"/>
                <a:gd name="T32" fmla="*/ 0 w 262"/>
                <a:gd name="T33" fmla="*/ 508 h 515"/>
                <a:gd name="T34" fmla="*/ 2 w 262"/>
                <a:gd name="T35" fmla="*/ 510 h 515"/>
                <a:gd name="T36" fmla="*/ 4 w 262"/>
                <a:gd name="T37" fmla="*/ 514 h 515"/>
                <a:gd name="T38" fmla="*/ 6 w 262"/>
                <a:gd name="T39" fmla="*/ 515 h 515"/>
                <a:gd name="T40" fmla="*/ 7 w 262"/>
                <a:gd name="T41" fmla="*/ 514 h 515"/>
                <a:gd name="T42" fmla="*/ 19 w 262"/>
                <a:gd name="T43" fmla="*/ 486 h 515"/>
                <a:gd name="T44" fmla="*/ 34 w 262"/>
                <a:gd name="T45" fmla="*/ 453 h 515"/>
                <a:gd name="T46" fmla="*/ 52 w 262"/>
                <a:gd name="T47" fmla="*/ 415 h 515"/>
                <a:gd name="T48" fmla="*/ 72 w 262"/>
                <a:gd name="T49" fmla="*/ 374 h 515"/>
                <a:gd name="T50" fmla="*/ 93 w 262"/>
                <a:gd name="T51" fmla="*/ 336 h 515"/>
                <a:gd name="T52" fmla="*/ 115 w 262"/>
                <a:gd name="T53" fmla="*/ 300 h 515"/>
                <a:gd name="T54" fmla="*/ 135 w 262"/>
                <a:gd name="T55" fmla="*/ 271 h 515"/>
                <a:gd name="T56" fmla="*/ 155 w 262"/>
                <a:gd name="T57" fmla="*/ 249 h 515"/>
                <a:gd name="T58" fmla="*/ 168 w 262"/>
                <a:gd name="T59" fmla="*/ 238 h 515"/>
                <a:gd name="T60" fmla="*/ 181 w 262"/>
                <a:gd name="T61" fmla="*/ 227 h 515"/>
                <a:gd name="T62" fmla="*/ 196 w 262"/>
                <a:gd name="T63" fmla="*/ 216 h 515"/>
                <a:gd name="T64" fmla="*/ 210 w 262"/>
                <a:gd name="T65" fmla="*/ 204 h 515"/>
                <a:gd name="T66" fmla="*/ 224 w 262"/>
                <a:gd name="T67" fmla="*/ 192 h 515"/>
                <a:gd name="T68" fmla="*/ 237 w 262"/>
                <a:gd name="T69" fmla="*/ 179 h 515"/>
                <a:gd name="T70" fmla="*/ 247 w 262"/>
                <a:gd name="T71" fmla="*/ 164 h 515"/>
                <a:gd name="T72" fmla="*/ 255 w 262"/>
                <a:gd name="T73" fmla="*/ 150 h 515"/>
                <a:gd name="T74" fmla="*/ 262 w 262"/>
                <a:gd name="T75" fmla="*/ 123 h 515"/>
                <a:gd name="T76" fmla="*/ 262 w 262"/>
                <a:gd name="T77" fmla="*/ 99 h 515"/>
                <a:gd name="T78" fmla="*/ 256 w 262"/>
                <a:gd name="T79" fmla="*/ 77 h 515"/>
                <a:gd name="T80" fmla="*/ 244 w 262"/>
                <a:gd name="T81" fmla="*/ 57 h 515"/>
                <a:gd name="T82" fmla="*/ 228 w 262"/>
                <a:gd name="T83" fmla="*/ 39 h 515"/>
                <a:gd name="T84" fmla="*/ 207 w 262"/>
                <a:gd name="T85" fmla="*/ 24 h 515"/>
                <a:gd name="T86" fmla="*/ 184 w 262"/>
                <a:gd name="T87" fmla="*/ 10 h 515"/>
                <a:gd name="T88" fmla="*/ 158 w 262"/>
                <a:gd name="T89" fmla="*/ 0 h 515"/>
                <a:gd name="T90" fmla="*/ 157 w 262"/>
                <a:gd name="T91" fmla="*/ 0 h 515"/>
                <a:gd name="T92" fmla="*/ 157 w 262"/>
                <a:gd name="T93" fmla="*/ 0 h 515"/>
                <a:gd name="T94" fmla="*/ 158 w 262"/>
                <a:gd name="T95" fmla="*/ 1 h 515"/>
                <a:gd name="T96" fmla="*/ 158 w 262"/>
                <a:gd name="T97" fmla="*/ 1 h 515"/>
                <a:gd name="T98" fmla="*/ 158 w 262"/>
                <a:gd name="T99" fmla="*/ 1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2" h="515">
                  <a:moveTo>
                    <a:pt x="158" y="1"/>
                  </a:moveTo>
                  <a:lnTo>
                    <a:pt x="209" y="31"/>
                  </a:lnTo>
                  <a:lnTo>
                    <a:pt x="239" y="61"/>
                  </a:lnTo>
                  <a:lnTo>
                    <a:pt x="252" y="91"/>
                  </a:lnTo>
                  <a:lnTo>
                    <a:pt x="251" y="121"/>
                  </a:lnTo>
                  <a:lnTo>
                    <a:pt x="237" y="150"/>
                  </a:lnTo>
                  <a:lnTo>
                    <a:pt x="215" y="178"/>
                  </a:lnTo>
                  <a:lnTo>
                    <a:pt x="187" y="205"/>
                  </a:lnTo>
                  <a:lnTo>
                    <a:pt x="157" y="230"/>
                  </a:lnTo>
                  <a:lnTo>
                    <a:pt x="135" y="252"/>
                  </a:lnTo>
                  <a:lnTo>
                    <a:pt x="112" y="283"/>
                  </a:lnTo>
                  <a:lnTo>
                    <a:pt x="88" y="320"/>
                  </a:lnTo>
                  <a:lnTo>
                    <a:pt x="65" y="360"/>
                  </a:lnTo>
                  <a:lnTo>
                    <a:pt x="44" y="402"/>
                  </a:lnTo>
                  <a:lnTo>
                    <a:pt x="26" y="442"/>
                  </a:lnTo>
                  <a:lnTo>
                    <a:pt x="11" y="478"/>
                  </a:lnTo>
                  <a:lnTo>
                    <a:pt x="0" y="508"/>
                  </a:lnTo>
                  <a:lnTo>
                    <a:pt x="2" y="510"/>
                  </a:lnTo>
                  <a:lnTo>
                    <a:pt x="4" y="514"/>
                  </a:lnTo>
                  <a:lnTo>
                    <a:pt x="6" y="515"/>
                  </a:lnTo>
                  <a:lnTo>
                    <a:pt x="7" y="514"/>
                  </a:lnTo>
                  <a:lnTo>
                    <a:pt x="19" y="486"/>
                  </a:lnTo>
                  <a:lnTo>
                    <a:pt x="34" y="453"/>
                  </a:lnTo>
                  <a:lnTo>
                    <a:pt x="52" y="415"/>
                  </a:lnTo>
                  <a:lnTo>
                    <a:pt x="72" y="374"/>
                  </a:lnTo>
                  <a:lnTo>
                    <a:pt x="93" y="336"/>
                  </a:lnTo>
                  <a:lnTo>
                    <a:pt x="115" y="300"/>
                  </a:lnTo>
                  <a:lnTo>
                    <a:pt x="135" y="271"/>
                  </a:lnTo>
                  <a:lnTo>
                    <a:pt x="155" y="249"/>
                  </a:lnTo>
                  <a:lnTo>
                    <a:pt x="168" y="238"/>
                  </a:lnTo>
                  <a:lnTo>
                    <a:pt x="181" y="227"/>
                  </a:lnTo>
                  <a:lnTo>
                    <a:pt x="196" y="216"/>
                  </a:lnTo>
                  <a:lnTo>
                    <a:pt x="210" y="204"/>
                  </a:lnTo>
                  <a:lnTo>
                    <a:pt x="224" y="192"/>
                  </a:lnTo>
                  <a:lnTo>
                    <a:pt x="237" y="179"/>
                  </a:lnTo>
                  <a:lnTo>
                    <a:pt x="247" y="164"/>
                  </a:lnTo>
                  <a:lnTo>
                    <a:pt x="255" y="150"/>
                  </a:lnTo>
                  <a:lnTo>
                    <a:pt x="262" y="123"/>
                  </a:lnTo>
                  <a:lnTo>
                    <a:pt x="262" y="99"/>
                  </a:lnTo>
                  <a:lnTo>
                    <a:pt x="256" y="77"/>
                  </a:lnTo>
                  <a:lnTo>
                    <a:pt x="244" y="57"/>
                  </a:lnTo>
                  <a:lnTo>
                    <a:pt x="228" y="39"/>
                  </a:lnTo>
                  <a:lnTo>
                    <a:pt x="207" y="24"/>
                  </a:lnTo>
                  <a:lnTo>
                    <a:pt x="184" y="10"/>
                  </a:lnTo>
                  <a:lnTo>
                    <a:pt x="158" y="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58" y="1"/>
                  </a:lnTo>
                  <a:lnTo>
                    <a:pt x="158" y="1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235"/>
            <p:cNvSpPr>
              <a:spLocks/>
            </p:cNvSpPr>
            <p:nvPr/>
          </p:nvSpPr>
          <p:spPr bwMode="auto">
            <a:xfrm>
              <a:off x="3856063" y="1730377"/>
              <a:ext cx="80963" cy="466725"/>
            </a:xfrm>
            <a:custGeom>
              <a:avLst/>
              <a:gdLst>
                <a:gd name="T0" fmla="*/ 101 w 103"/>
                <a:gd name="T1" fmla="*/ 1 h 589"/>
                <a:gd name="T2" fmla="*/ 83 w 103"/>
                <a:gd name="T3" fmla="*/ 35 h 589"/>
                <a:gd name="T4" fmla="*/ 66 w 103"/>
                <a:gd name="T5" fmla="*/ 69 h 589"/>
                <a:gd name="T6" fmla="*/ 51 w 103"/>
                <a:gd name="T7" fmla="*/ 104 h 589"/>
                <a:gd name="T8" fmla="*/ 38 w 103"/>
                <a:gd name="T9" fmla="*/ 140 h 589"/>
                <a:gd name="T10" fmla="*/ 26 w 103"/>
                <a:gd name="T11" fmla="*/ 176 h 589"/>
                <a:gd name="T12" fmla="*/ 16 w 103"/>
                <a:gd name="T13" fmla="*/ 213 h 589"/>
                <a:gd name="T14" fmla="*/ 8 w 103"/>
                <a:gd name="T15" fmla="*/ 250 h 589"/>
                <a:gd name="T16" fmla="*/ 3 w 103"/>
                <a:gd name="T17" fmla="*/ 288 h 589"/>
                <a:gd name="T18" fmla="*/ 0 w 103"/>
                <a:gd name="T19" fmla="*/ 326 h 589"/>
                <a:gd name="T20" fmla="*/ 1 w 103"/>
                <a:gd name="T21" fmla="*/ 364 h 589"/>
                <a:gd name="T22" fmla="*/ 4 w 103"/>
                <a:gd name="T23" fmla="*/ 401 h 589"/>
                <a:gd name="T24" fmla="*/ 9 w 103"/>
                <a:gd name="T25" fmla="*/ 439 h 589"/>
                <a:gd name="T26" fmla="*/ 15 w 103"/>
                <a:gd name="T27" fmla="*/ 477 h 589"/>
                <a:gd name="T28" fmla="*/ 23 w 103"/>
                <a:gd name="T29" fmla="*/ 514 h 589"/>
                <a:gd name="T30" fmla="*/ 31 w 103"/>
                <a:gd name="T31" fmla="*/ 551 h 589"/>
                <a:gd name="T32" fmla="*/ 39 w 103"/>
                <a:gd name="T33" fmla="*/ 588 h 589"/>
                <a:gd name="T34" fmla="*/ 42 w 103"/>
                <a:gd name="T35" fmla="*/ 589 h 589"/>
                <a:gd name="T36" fmla="*/ 44 w 103"/>
                <a:gd name="T37" fmla="*/ 588 h 589"/>
                <a:gd name="T38" fmla="*/ 47 w 103"/>
                <a:gd name="T39" fmla="*/ 587 h 589"/>
                <a:gd name="T40" fmla="*/ 49 w 103"/>
                <a:gd name="T41" fmla="*/ 584 h 589"/>
                <a:gd name="T42" fmla="*/ 42 w 103"/>
                <a:gd name="T43" fmla="*/ 546 h 589"/>
                <a:gd name="T44" fmla="*/ 35 w 103"/>
                <a:gd name="T45" fmla="*/ 509 h 589"/>
                <a:gd name="T46" fmla="*/ 29 w 103"/>
                <a:gd name="T47" fmla="*/ 473 h 589"/>
                <a:gd name="T48" fmla="*/ 23 w 103"/>
                <a:gd name="T49" fmla="*/ 435 h 589"/>
                <a:gd name="T50" fmla="*/ 18 w 103"/>
                <a:gd name="T51" fmla="*/ 398 h 589"/>
                <a:gd name="T52" fmla="*/ 14 w 103"/>
                <a:gd name="T53" fmla="*/ 361 h 589"/>
                <a:gd name="T54" fmla="*/ 13 w 103"/>
                <a:gd name="T55" fmla="*/ 323 h 589"/>
                <a:gd name="T56" fmla="*/ 14 w 103"/>
                <a:gd name="T57" fmla="*/ 285 h 589"/>
                <a:gd name="T58" fmla="*/ 18 w 103"/>
                <a:gd name="T59" fmla="*/ 248 h 589"/>
                <a:gd name="T60" fmla="*/ 24 w 103"/>
                <a:gd name="T61" fmla="*/ 212 h 589"/>
                <a:gd name="T62" fmla="*/ 34 w 103"/>
                <a:gd name="T63" fmla="*/ 175 h 589"/>
                <a:gd name="T64" fmla="*/ 45 w 103"/>
                <a:gd name="T65" fmla="*/ 140 h 589"/>
                <a:gd name="T66" fmla="*/ 59 w 103"/>
                <a:gd name="T67" fmla="*/ 104 h 589"/>
                <a:gd name="T68" fmla="*/ 73 w 103"/>
                <a:gd name="T69" fmla="*/ 69 h 589"/>
                <a:gd name="T70" fmla="*/ 88 w 103"/>
                <a:gd name="T71" fmla="*/ 35 h 589"/>
                <a:gd name="T72" fmla="*/ 103 w 103"/>
                <a:gd name="T73" fmla="*/ 0 h 589"/>
                <a:gd name="T74" fmla="*/ 103 w 103"/>
                <a:gd name="T75" fmla="*/ 0 h 589"/>
                <a:gd name="T76" fmla="*/ 102 w 103"/>
                <a:gd name="T77" fmla="*/ 0 h 589"/>
                <a:gd name="T78" fmla="*/ 101 w 103"/>
                <a:gd name="T79" fmla="*/ 0 h 589"/>
                <a:gd name="T80" fmla="*/ 101 w 103"/>
                <a:gd name="T81" fmla="*/ 1 h 589"/>
                <a:gd name="T82" fmla="*/ 101 w 103"/>
                <a:gd name="T83" fmla="*/ 1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3" h="589">
                  <a:moveTo>
                    <a:pt x="101" y="1"/>
                  </a:moveTo>
                  <a:lnTo>
                    <a:pt x="83" y="35"/>
                  </a:lnTo>
                  <a:lnTo>
                    <a:pt x="66" y="69"/>
                  </a:lnTo>
                  <a:lnTo>
                    <a:pt x="51" y="104"/>
                  </a:lnTo>
                  <a:lnTo>
                    <a:pt x="38" y="140"/>
                  </a:lnTo>
                  <a:lnTo>
                    <a:pt x="26" y="176"/>
                  </a:lnTo>
                  <a:lnTo>
                    <a:pt x="16" y="213"/>
                  </a:lnTo>
                  <a:lnTo>
                    <a:pt x="8" y="250"/>
                  </a:lnTo>
                  <a:lnTo>
                    <a:pt x="3" y="288"/>
                  </a:lnTo>
                  <a:lnTo>
                    <a:pt x="0" y="326"/>
                  </a:lnTo>
                  <a:lnTo>
                    <a:pt x="1" y="364"/>
                  </a:lnTo>
                  <a:lnTo>
                    <a:pt x="4" y="401"/>
                  </a:lnTo>
                  <a:lnTo>
                    <a:pt x="9" y="439"/>
                  </a:lnTo>
                  <a:lnTo>
                    <a:pt x="15" y="477"/>
                  </a:lnTo>
                  <a:lnTo>
                    <a:pt x="23" y="514"/>
                  </a:lnTo>
                  <a:lnTo>
                    <a:pt x="31" y="551"/>
                  </a:lnTo>
                  <a:lnTo>
                    <a:pt x="39" y="588"/>
                  </a:lnTo>
                  <a:lnTo>
                    <a:pt x="42" y="589"/>
                  </a:lnTo>
                  <a:lnTo>
                    <a:pt x="44" y="588"/>
                  </a:lnTo>
                  <a:lnTo>
                    <a:pt x="47" y="587"/>
                  </a:lnTo>
                  <a:lnTo>
                    <a:pt x="49" y="584"/>
                  </a:lnTo>
                  <a:lnTo>
                    <a:pt x="42" y="546"/>
                  </a:lnTo>
                  <a:lnTo>
                    <a:pt x="35" y="509"/>
                  </a:lnTo>
                  <a:lnTo>
                    <a:pt x="29" y="473"/>
                  </a:lnTo>
                  <a:lnTo>
                    <a:pt x="23" y="435"/>
                  </a:lnTo>
                  <a:lnTo>
                    <a:pt x="18" y="398"/>
                  </a:lnTo>
                  <a:lnTo>
                    <a:pt x="14" y="361"/>
                  </a:lnTo>
                  <a:lnTo>
                    <a:pt x="13" y="323"/>
                  </a:lnTo>
                  <a:lnTo>
                    <a:pt x="14" y="285"/>
                  </a:lnTo>
                  <a:lnTo>
                    <a:pt x="18" y="248"/>
                  </a:lnTo>
                  <a:lnTo>
                    <a:pt x="24" y="212"/>
                  </a:lnTo>
                  <a:lnTo>
                    <a:pt x="34" y="175"/>
                  </a:lnTo>
                  <a:lnTo>
                    <a:pt x="45" y="140"/>
                  </a:lnTo>
                  <a:lnTo>
                    <a:pt x="59" y="104"/>
                  </a:lnTo>
                  <a:lnTo>
                    <a:pt x="73" y="69"/>
                  </a:lnTo>
                  <a:lnTo>
                    <a:pt x="88" y="35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101" y="1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236"/>
            <p:cNvSpPr>
              <a:spLocks/>
            </p:cNvSpPr>
            <p:nvPr/>
          </p:nvSpPr>
          <p:spPr bwMode="auto">
            <a:xfrm>
              <a:off x="3765575" y="1773239"/>
              <a:ext cx="120650" cy="239713"/>
            </a:xfrm>
            <a:custGeom>
              <a:avLst/>
              <a:gdLst>
                <a:gd name="T0" fmla="*/ 149 w 151"/>
                <a:gd name="T1" fmla="*/ 0 h 303"/>
                <a:gd name="T2" fmla="*/ 121 w 151"/>
                <a:gd name="T3" fmla="*/ 26 h 303"/>
                <a:gd name="T4" fmla="*/ 95 w 151"/>
                <a:gd name="T5" fmla="*/ 51 h 303"/>
                <a:gd name="T6" fmla="*/ 70 w 151"/>
                <a:gd name="T7" fmla="*/ 77 h 303"/>
                <a:gd name="T8" fmla="*/ 50 w 151"/>
                <a:gd name="T9" fmla="*/ 104 h 303"/>
                <a:gd name="T10" fmla="*/ 31 w 151"/>
                <a:gd name="T11" fmla="*/ 134 h 303"/>
                <a:gd name="T12" fmla="*/ 17 w 151"/>
                <a:gd name="T13" fmla="*/ 165 h 303"/>
                <a:gd name="T14" fmla="*/ 6 w 151"/>
                <a:gd name="T15" fmla="*/ 200 h 303"/>
                <a:gd name="T16" fmla="*/ 0 w 151"/>
                <a:gd name="T17" fmla="*/ 236 h 303"/>
                <a:gd name="T18" fmla="*/ 0 w 151"/>
                <a:gd name="T19" fmla="*/ 263 h 303"/>
                <a:gd name="T20" fmla="*/ 7 w 151"/>
                <a:gd name="T21" fmla="*/ 281 h 303"/>
                <a:gd name="T22" fmla="*/ 17 w 151"/>
                <a:gd name="T23" fmla="*/ 294 h 303"/>
                <a:gd name="T24" fmla="*/ 34 w 151"/>
                <a:gd name="T25" fmla="*/ 301 h 303"/>
                <a:gd name="T26" fmla="*/ 51 w 151"/>
                <a:gd name="T27" fmla="*/ 303 h 303"/>
                <a:gd name="T28" fmla="*/ 70 w 151"/>
                <a:gd name="T29" fmla="*/ 301 h 303"/>
                <a:gd name="T30" fmla="*/ 91 w 151"/>
                <a:gd name="T31" fmla="*/ 296 h 303"/>
                <a:gd name="T32" fmla="*/ 111 w 151"/>
                <a:gd name="T33" fmla="*/ 288 h 303"/>
                <a:gd name="T34" fmla="*/ 112 w 151"/>
                <a:gd name="T35" fmla="*/ 287 h 303"/>
                <a:gd name="T36" fmla="*/ 110 w 151"/>
                <a:gd name="T37" fmla="*/ 286 h 303"/>
                <a:gd name="T38" fmla="*/ 107 w 151"/>
                <a:gd name="T39" fmla="*/ 286 h 303"/>
                <a:gd name="T40" fmla="*/ 105 w 151"/>
                <a:gd name="T41" fmla="*/ 286 h 303"/>
                <a:gd name="T42" fmla="*/ 66 w 151"/>
                <a:gd name="T43" fmla="*/ 295 h 303"/>
                <a:gd name="T44" fmla="*/ 38 w 151"/>
                <a:gd name="T45" fmla="*/ 292 h 303"/>
                <a:gd name="T46" fmla="*/ 21 w 151"/>
                <a:gd name="T47" fmla="*/ 278 h 303"/>
                <a:gd name="T48" fmla="*/ 13 w 151"/>
                <a:gd name="T49" fmla="*/ 256 h 303"/>
                <a:gd name="T50" fmla="*/ 10 w 151"/>
                <a:gd name="T51" fmla="*/ 230 h 303"/>
                <a:gd name="T52" fmla="*/ 13 w 151"/>
                <a:gd name="T53" fmla="*/ 202 h 303"/>
                <a:gd name="T54" fmla="*/ 20 w 151"/>
                <a:gd name="T55" fmla="*/ 174 h 303"/>
                <a:gd name="T56" fmla="*/ 28 w 151"/>
                <a:gd name="T57" fmla="*/ 150 h 303"/>
                <a:gd name="T58" fmla="*/ 38 w 151"/>
                <a:gd name="T59" fmla="*/ 128 h 303"/>
                <a:gd name="T60" fmla="*/ 51 w 151"/>
                <a:gd name="T61" fmla="*/ 107 h 303"/>
                <a:gd name="T62" fmla="*/ 65 w 151"/>
                <a:gd name="T63" fmla="*/ 88 h 303"/>
                <a:gd name="T64" fmla="*/ 81 w 151"/>
                <a:gd name="T65" fmla="*/ 68 h 303"/>
                <a:gd name="T66" fmla="*/ 98 w 151"/>
                <a:gd name="T67" fmla="*/ 51 h 303"/>
                <a:gd name="T68" fmla="*/ 115 w 151"/>
                <a:gd name="T69" fmla="*/ 34 h 303"/>
                <a:gd name="T70" fmla="*/ 133 w 151"/>
                <a:gd name="T71" fmla="*/ 16 h 303"/>
                <a:gd name="T72" fmla="*/ 151 w 151"/>
                <a:gd name="T73" fmla="*/ 0 h 303"/>
                <a:gd name="T74" fmla="*/ 151 w 151"/>
                <a:gd name="T75" fmla="*/ 0 h 303"/>
                <a:gd name="T76" fmla="*/ 150 w 151"/>
                <a:gd name="T77" fmla="*/ 0 h 303"/>
                <a:gd name="T78" fmla="*/ 149 w 151"/>
                <a:gd name="T79" fmla="*/ 0 h 303"/>
                <a:gd name="T80" fmla="*/ 149 w 151"/>
                <a:gd name="T81" fmla="*/ 0 h 303"/>
                <a:gd name="T82" fmla="*/ 149 w 151"/>
                <a:gd name="T8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" h="303">
                  <a:moveTo>
                    <a:pt x="149" y="0"/>
                  </a:moveTo>
                  <a:lnTo>
                    <a:pt x="121" y="26"/>
                  </a:lnTo>
                  <a:lnTo>
                    <a:pt x="95" y="51"/>
                  </a:lnTo>
                  <a:lnTo>
                    <a:pt x="70" y="77"/>
                  </a:lnTo>
                  <a:lnTo>
                    <a:pt x="50" y="104"/>
                  </a:lnTo>
                  <a:lnTo>
                    <a:pt x="31" y="134"/>
                  </a:lnTo>
                  <a:lnTo>
                    <a:pt x="17" y="165"/>
                  </a:lnTo>
                  <a:lnTo>
                    <a:pt x="6" y="200"/>
                  </a:lnTo>
                  <a:lnTo>
                    <a:pt x="0" y="236"/>
                  </a:lnTo>
                  <a:lnTo>
                    <a:pt x="0" y="263"/>
                  </a:lnTo>
                  <a:lnTo>
                    <a:pt x="7" y="281"/>
                  </a:lnTo>
                  <a:lnTo>
                    <a:pt x="17" y="294"/>
                  </a:lnTo>
                  <a:lnTo>
                    <a:pt x="34" y="301"/>
                  </a:lnTo>
                  <a:lnTo>
                    <a:pt x="51" y="303"/>
                  </a:lnTo>
                  <a:lnTo>
                    <a:pt x="70" y="301"/>
                  </a:lnTo>
                  <a:lnTo>
                    <a:pt x="91" y="296"/>
                  </a:lnTo>
                  <a:lnTo>
                    <a:pt x="111" y="288"/>
                  </a:lnTo>
                  <a:lnTo>
                    <a:pt x="112" y="287"/>
                  </a:lnTo>
                  <a:lnTo>
                    <a:pt x="110" y="286"/>
                  </a:lnTo>
                  <a:lnTo>
                    <a:pt x="107" y="286"/>
                  </a:lnTo>
                  <a:lnTo>
                    <a:pt x="105" y="286"/>
                  </a:lnTo>
                  <a:lnTo>
                    <a:pt x="66" y="295"/>
                  </a:lnTo>
                  <a:lnTo>
                    <a:pt x="38" y="292"/>
                  </a:lnTo>
                  <a:lnTo>
                    <a:pt x="21" y="278"/>
                  </a:lnTo>
                  <a:lnTo>
                    <a:pt x="13" y="256"/>
                  </a:lnTo>
                  <a:lnTo>
                    <a:pt x="10" y="230"/>
                  </a:lnTo>
                  <a:lnTo>
                    <a:pt x="13" y="202"/>
                  </a:lnTo>
                  <a:lnTo>
                    <a:pt x="20" y="174"/>
                  </a:lnTo>
                  <a:lnTo>
                    <a:pt x="28" y="150"/>
                  </a:lnTo>
                  <a:lnTo>
                    <a:pt x="38" y="128"/>
                  </a:lnTo>
                  <a:lnTo>
                    <a:pt x="51" y="107"/>
                  </a:lnTo>
                  <a:lnTo>
                    <a:pt x="65" y="88"/>
                  </a:lnTo>
                  <a:lnTo>
                    <a:pt x="81" y="68"/>
                  </a:lnTo>
                  <a:lnTo>
                    <a:pt x="98" y="51"/>
                  </a:lnTo>
                  <a:lnTo>
                    <a:pt x="115" y="34"/>
                  </a:lnTo>
                  <a:lnTo>
                    <a:pt x="133" y="16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50" y="0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237"/>
            <p:cNvSpPr>
              <a:spLocks/>
            </p:cNvSpPr>
            <p:nvPr/>
          </p:nvSpPr>
          <p:spPr bwMode="auto">
            <a:xfrm>
              <a:off x="3689375" y="1689102"/>
              <a:ext cx="241300" cy="192088"/>
            </a:xfrm>
            <a:custGeom>
              <a:avLst/>
              <a:gdLst>
                <a:gd name="T0" fmla="*/ 305 w 305"/>
                <a:gd name="T1" fmla="*/ 3 h 242"/>
                <a:gd name="T2" fmla="*/ 293 w 305"/>
                <a:gd name="T3" fmla="*/ 23 h 242"/>
                <a:gd name="T4" fmla="*/ 280 w 305"/>
                <a:gd name="T5" fmla="*/ 42 h 242"/>
                <a:gd name="T6" fmla="*/ 267 w 305"/>
                <a:gd name="T7" fmla="*/ 60 h 242"/>
                <a:gd name="T8" fmla="*/ 252 w 305"/>
                <a:gd name="T9" fmla="*/ 78 h 242"/>
                <a:gd name="T10" fmla="*/ 235 w 305"/>
                <a:gd name="T11" fmla="*/ 94 h 242"/>
                <a:gd name="T12" fmla="*/ 218 w 305"/>
                <a:gd name="T13" fmla="*/ 109 h 242"/>
                <a:gd name="T14" fmla="*/ 200 w 305"/>
                <a:gd name="T15" fmla="*/ 123 h 242"/>
                <a:gd name="T16" fmla="*/ 181 w 305"/>
                <a:gd name="T17" fmla="*/ 136 h 242"/>
                <a:gd name="T18" fmla="*/ 172 w 305"/>
                <a:gd name="T19" fmla="*/ 142 h 242"/>
                <a:gd name="T20" fmla="*/ 164 w 305"/>
                <a:gd name="T21" fmla="*/ 147 h 242"/>
                <a:gd name="T22" fmla="*/ 155 w 305"/>
                <a:gd name="T23" fmla="*/ 151 h 242"/>
                <a:gd name="T24" fmla="*/ 145 w 305"/>
                <a:gd name="T25" fmla="*/ 155 h 242"/>
                <a:gd name="T26" fmla="*/ 136 w 305"/>
                <a:gd name="T27" fmla="*/ 159 h 242"/>
                <a:gd name="T28" fmla="*/ 127 w 305"/>
                <a:gd name="T29" fmla="*/ 163 h 242"/>
                <a:gd name="T30" fmla="*/ 118 w 305"/>
                <a:gd name="T31" fmla="*/ 166 h 242"/>
                <a:gd name="T32" fmla="*/ 109 w 305"/>
                <a:gd name="T33" fmla="*/ 170 h 242"/>
                <a:gd name="T34" fmla="*/ 92 w 305"/>
                <a:gd name="T35" fmla="*/ 176 h 242"/>
                <a:gd name="T36" fmla="*/ 79 w 305"/>
                <a:gd name="T37" fmla="*/ 184 h 242"/>
                <a:gd name="T38" fmla="*/ 65 w 305"/>
                <a:gd name="T39" fmla="*/ 192 h 242"/>
                <a:gd name="T40" fmla="*/ 52 w 305"/>
                <a:gd name="T41" fmla="*/ 201 h 242"/>
                <a:gd name="T42" fmla="*/ 39 w 305"/>
                <a:gd name="T43" fmla="*/ 211 h 242"/>
                <a:gd name="T44" fmla="*/ 27 w 305"/>
                <a:gd name="T45" fmla="*/ 221 h 242"/>
                <a:gd name="T46" fmla="*/ 15 w 305"/>
                <a:gd name="T47" fmla="*/ 232 h 242"/>
                <a:gd name="T48" fmla="*/ 3 w 305"/>
                <a:gd name="T49" fmla="*/ 242 h 242"/>
                <a:gd name="T50" fmla="*/ 1 w 305"/>
                <a:gd name="T51" fmla="*/ 242 h 242"/>
                <a:gd name="T52" fmla="*/ 0 w 305"/>
                <a:gd name="T53" fmla="*/ 239 h 242"/>
                <a:gd name="T54" fmla="*/ 0 w 305"/>
                <a:gd name="T55" fmla="*/ 235 h 242"/>
                <a:gd name="T56" fmla="*/ 0 w 305"/>
                <a:gd name="T57" fmla="*/ 233 h 242"/>
                <a:gd name="T58" fmla="*/ 19 w 305"/>
                <a:gd name="T59" fmla="*/ 215 h 242"/>
                <a:gd name="T60" fmla="*/ 38 w 305"/>
                <a:gd name="T61" fmla="*/ 200 h 242"/>
                <a:gd name="T62" fmla="*/ 57 w 305"/>
                <a:gd name="T63" fmla="*/ 187 h 242"/>
                <a:gd name="T64" fmla="*/ 76 w 305"/>
                <a:gd name="T65" fmla="*/ 177 h 242"/>
                <a:gd name="T66" fmla="*/ 97 w 305"/>
                <a:gd name="T67" fmla="*/ 166 h 242"/>
                <a:gd name="T68" fmla="*/ 118 w 305"/>
                <a:gd name="T69" fmla="*/ 157 h 242"/>
                <a:gd name="T70" fmla="*/ 139 w 305"/>
                <a:gd name="T71" fmla="*/ 147 h 242"/>
                <a:gd name="T72" fmla="*/ 162 w 305"/>
                <a:gd name="T73" fmla="*/ 136 h 242"/>
                <a:gd name="T74" fmla="*/ 184 w 305"/>
                <a:gd name="T75" fmla="*/ 124 h 242"/>
                <a:gd name="T76" fmla="*/ 204 w 305"/>
                <a:gd name="T77" fmla="*/ 110 h 242"/>
                <a:gd name="T78" fmla="*/ 224 w 305"/>
                <a:gd name="T79" fmla="*/ 95 h 242"/>
                <a:gd name="T80" fmla="*/ 242 w 305"/>
                <a:gd name="T81" fmla="*/ 78 h 242"/>
                <a:gd name="T82" fmla="*/ 260 w 305"/>
                <a:gd name="T83" fmla="*/ 60 h 242"/>
                <a:gd name="T84" fmla="*/ 276 w 305"/>
                <a:gd name="T85" fmla="*/ 41 h 242"/>
                <a:gd name="T86" fmla="*/ 290 w 305"/>
                <a:gd name="T87" fmla="*/ 21 h 242"/>
                <a:gd name="T88" fmla="*/ 303 w 305"/>
                <a:gd name="T89" fmla="*/ 0 h 242"/>
                <a:gd name="T90" fmla="*/ 305 w 305"/>
                <a:gd name="T91" fmla="*/ 0 h 242"/>
                <a:gd name="T92" fmla="*/ 305 w 305"/>
                <a:gd name="T93" fmla="*/ 0 h 242"/>
                <a:gd name="T94" fmla="*/ 305 w 305"/>
                <a:gd name="T95" fmla="*/ 2 h 242"/>
                <a:gd name="T96" fmla="*/ 305 w 305"/>
                <a:gd name="T97" fmla="*/ 3 h 242"/>
                <a:gd name="T98" fmla="*/ 305 w 305"/>
                <a:gd name="T99" fmla="*/ 3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5" h="242">
                  <a:moveTo>
                    <a:pt x="305" y="3"/>
                  </a:moveTo>
                  <a:lnTo>
                    <a:pt x="293" y="23"/>
                  </a:lnTo>
                  <a:lnTo>
                    <a:pt x="280" y="42"/>
                  </a:lnTo>
                  <a:lnTo>
                    <a:pt x="267" y="60"/>
                  </a:lnTo>
                  <a:lnTo>
                    <a:pt x="252" y="78"/>
                  </a:lnTo>
                  <a:lnTo>
                    <a:pt x="235" y="94"/>
                  </a:lnTo>
                  <a:lnTo>
                    <a:pt x="218" y="109"/>
                  </a:lnTo>
                  <a:lnTo>
                    <a:pt x="200" y="123"/>
                  </a:lnTo>
                  <a:lnTo>
                    <a:pt x="181" y="136"/>
                  </a:lnTo>
                  <a:lnTo>
                    <a:pt x="172" y="142"/>
                  </a:lnTo>
                  <a:lnTo>
                    <a:pt x="164" y="147"/>
                  </a:lnTo>
                  <a:lnTo>
                    <a:pt x="155" y="151"/>
                  </a:lnTo>
                  <a:lnTo>
                    <a:pt x="145" y="155"/>
                  </a:lnTo>
                  <a:lnTo>
                    <a:pt x="136" y="159"/>
                  </a:lnTo>
                  <a:lnTo>
                    <a:pt x="127" y="163"/>
                  </a:lnTo>
                  <a:lnTo>
                    <a:pt x="118" y="166"/>
                  </a:lnTo>
                  <a:lnTo>
                    <a:pt x="109" y="170"/>
                  </a:lnTo>
                  <a:lnTo>
                    <a:pt x="92" y="176"/>
                  </a:lnTo>
                  <a:lnTo>
                    <a:pt x="79" y="184"/>
                  </a:lnTo>
                  <a:lnTo>
                    <a:pt x="65" y="192"/>
                  </a:lnTo>
                  <a:lnTo>
                    <a:pt x="52" y="201"/>
                  </a:lnTo>
                  <a:lnTo>
                    <a:pt x="39" y="211"/>
                  </a:lnTo>
                  <a:lnTo>
                    <a:pt x="27" y="221"/>
                  </a:lnTo>
                  <a:lnTo>
                    <a:pt x="15" y="232"/>
                  </a:lnTo>
                  <a:lnTo>
                    <a:pt x="3" y="242"/>
                  </a:lnTo>
                  <a:lnTo>
                    <a:pt x="1" y="242"/>
                  </a:lnTo>
                  <a:lnTo>
                    <a:pt x="0" y="239"/>
                  </a:lnTo>
                  <a:lnTo>
                    <a:pt x="0" y="235"/>
                  </a:lnTo>
                  <a:lnTo>
                    <a:pt x="0" y="233"/>
                  </a:lnTo>
                  <a:lnTo>
                    <a:pt x="19" y="215"/>
                  </a:lnTo>
                  <a:lnTo>
                    <a:pt x="38" y="200"/>
                  </a:lnTo>
                  <a:lnTo>
                    <a:pt x="57" y="187"/>
                  </a:lnTo>
                  <a:lnTo>
                    <a:pt x="76" y="177"/>
                  </a:lnTo>
                  <a:lnTo>
                    <a:pt x="97" y="166"/>
                  </a:lnTo>
                  <a:lnTo>
                    <a:pt x="118" y="157"/>
                  </a:lnTo>
                  <a:lnTo>
                    <a:pt x="139" y="147"/>
                  </a:lnTo>
                  <a:lnTo>
                    <a:pt x="162" y="136"/>
                  </a:lnTo>
                  <a:lnTo>
                    <a:pt x="184" y="124"/>
                  </a:lnTo>
                  <a:lnTo>
                    <a:pt x="204" y="110"/>
                  </a:lnTo>
                  <a:lnTo>
                    <a:pt x="224" y="95"/>
                  </a:lnTo>
                  <a:lnTo>
                    <a:pt x="242" y="78"/>
                  </a:lnTo>
                  <a:lnTo>
                    <a:pt x="260" y="60"/>
                  </a:lnTo>
                  <a:lnTo>
                    <a:pt x="276" y="41"/>
                  </a:lnTo>
                  <a:lnTo>
                    <a:pt x="290" y="21"/>
                  </a:lnTo>
                  <a:lnTo>
                    <a:pt x="303" y="0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305" y="2"/>
                  </a:lnTo>
                  <a:lnTo>
                    <a:pt x="305" y="3"/>
                  </a:lnTo>
                  <a:lnTo>
                    <a:pt x="30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238"/>
            <p:cNvSpPr>
              <a:spLocks/>
            </p:cNvSpPr>
            <p:nvPr/>
          </p:nvSpPr>
          <p:spPr bwMode="auto">
            <a:xfrm>
              <a:off x="3810025" y="1593852"/>
              <a:ext cx="85725" cy="14288"/>
            </a:xfrm>
            <a:custGeom>
              <a:avLst/>
              <a:gdLst>
                <a:gd name="T0" fmla="*/ 109 w 109"/>
                <a:gd name="T1" fmla="*/ 8 h 19"/>
                <a:gd name="T2" fmla="*/ 104 w 109"/>
                <a:gd name="T3" fmla="*/ 11 h 19"/>
                <a:gd name="T4" fmla="*/ 98 w 109"/>
                <a:gd name="T5" fmla="*/ 13 h 19"/>
                <a:gd name="T6" fmla="*/ 94 w 109"/>
                <a:gd name="T7" fmla="*/ 15 h 19"/>
                <a:gd name="T8" fmla="*/ 88 w 109"/>
                <a:gd name="T9" fmla="*/ 18 h 19"/>
                <a:gd name="T10" fmla="*/ 83 w 109"/>
                <a:gd name="T11" fmla="*/ 19 h 19"/>
                <a:gd name="T12" fmla="*/ 77 w 109"/>
                <a:gd name="T13" fmla="*/ 18 h 19"/>
                <a:gd name="T14" fmla="*/ 71 w 109"/>
                <a:gd name="T15" fmla="*/ 17 h 19"/>
                <a:gd name="T16" fmla="*/ 65 w 109"/>
                <a:gd name="T17" fmla="*/ 14 h 19"/>
                <a:gd name="T18" fmla="*/ 56 w 109"/>
                <a:gd name="T19" fmla="*/ 12 h 19"/>
                <a:gd name="T20" fmla="*/ 48 w 109"/>
                <a:gd name="T21" fmla="*/ 8 h 19"/>
                <a:gd name="T22" fmla="*/ 41 w 109"/>
                <a:gd name="T23" fmla="*/ 6 h 19"/>
                <a:gd name="T24" fmla="*/ 33 w 109"/>
                <a:gd name="T25" fmla="*/ 5 h 19"/>
                <a:gd name="T26" fmla="*/ 26 w 109"/>
                <a:gd name="T27" fmla="*/ 5 h 19"/>
                <a:gd name="T28" fmla="*/ 18 w 109"/>
                <a:gd name="T29" fmla="*/ 6 h 19"/>
                <a:gd name="T30" fmla="*/ 10 w 109"/>
                <a:gd name="T31" fmla="*/ 10 h 19"/>
                <a:gd name="T32" fmla="*/ 2 w 109"/>
                <a:gd name="T33" fmla="*/ 15 h 19"/>
                <a:gd name="T34" fmla="*/ 2 w 109"/>
                <a:gd name="T35" fmla="*/ 15 h 19"/>
                <a:gd name="T36" fmla="*/ 2 w 109"/>
                <a:gd name="T37" fmla="*/ 15 h 19"/>
                <a:gd name="T38" fmla="*/ 0 w 109"/>
                <a:gd name="T39" fmla="*/ 15 h 19"/>
                <a:gd name="T40" fmla="*/ 0 w 109"/>
                <a:gd name="T41" fmla="*/ 14 h 19"/>
                <a:gd name="T42" fmla="*/ 5 w 109"/>
                <a:gd name="T43" fmla="*/ 11 h 19"/>
                <a:gd name="T44" fmla="*/ 10 w 109"/>
                <a:gd name="T45" fmla="*/ 7 h 19"/>
                <a:gd name="T46" fmla="*/ 14 w 109"/>
                <a:gd name="T47" fmla="*/ 5 h 19"/>
                <a:gd name="T48" fmla="*/ 19 w 109"/>
                <a:gd name="T49" fmla="*/ 3 h 19"/>
                <a:gd name="T50" fmla="*/ 23 w 109"/>
                <a:gd name="T51" fmla="*/ 2 h 19"/>
                <a:gd name="T52" fmla="*/ 29 w 109"/>
                <a:gd name="T53" fmla="*/ 0 h 19"/>
                <a:gd name="T54" fmla="*/ 35 w 109"/>
                <a:gd name="T55" fmla="*/ 2 h 19"/>
                <a:gd name="T56" fmla="*/ 41 w 109"/>
                <a:gd name="T57" fmla="*/ 3 h 19"/>
                <a:gd name="T58" fmla="*/ 45 w 109"/>
                <a:gd name="T59" fmla="*/ 4 h 19"/>
                <a:gd name="T60" fmla="*/ 49 w 109"/>
                <a:gd name="T61" fmla="*/ 6 h 19"/>
                <a:gd name="T62" fmla="*/ 53 w 109"/>
                <a:gd name="T63" fmla="*/ 7 h 19"/>
                <a:gd name="T64" fmla="*/ 58 w 109"/>
                <a:gd name="T65" fmla="*/ 10 h 19"/>
                <a:gd name="T66" fmla="*/ 62 w 109"/>
                <a:gd name="T67" fmla="*/ 11 h 19"/>
                <a:gd name="T68" fmla="*/ 66 w 109"/>
                <a:gd name="T69" fmla="*/ 12 h 19"/>
                <a:gd name="T70" fmla="*/ 71 w 109"/>
                <a:gd name="T71" fmla="*/ 13 h 19"/>
                <a:gd name="T72" fmla="*/ 75 w 109"/>
                <a:gd name="T73" fmla="*/ 14 h 19"/>
                <a:gd name="T74" fmla="*/ 83 w 109"/>
                <a:gd name="T75" fmla="*/ 14 h 19"/>
                <a:gd name="T76" fmla="*/ 91 w 109"/>
                <a:gd name="T77" fmla="*/ 12 h 19"/>
                <a:gd name="T78" fmla="*/ 100 w 109"/>
                <a:gd name="T79" fmla="*/ 10 h 19"/>
                <a:gd name="T80" fmla="*/ 108 w 109"/>
                <a:gd name="T81" fmla="*/ 7 h 19"/>
                <a:gd name="T82" fmla="*/ 109 w 109"/>
                <a:gd name="T83" fmla="*/ 7 h 19"/>
                <a:gd name="T84" fmla="*/ 109 w 109"/>
                <a:gd name="T85" fmla="*/ 7 h 19"/>
                <a:gd name="T86" fmla="*/ 109 w 109"/>
                <a:gd name="T87" fmla="*/ 8 h 19"/>
                <a:gd name="T88" fmla="*/ 109 w 109"/>
                <a:gd name="T89" fmla="*/ 8 h 19"/>
                <a:gd name="T90" fmla="*/ 109 w 109"/>
                <a:gd name="T91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9" h="19">
                  <a:moveTo>
                    <a:pt x="109" y="8"/>
                  </a:moveTo>
                  <a:lnTo>
                    <a:pt x="104" y="11"/>
                  </a:lnTo>
                  <a:lnTo>
                    <a:pt x="98" y="13"/>
                  </a:lnTo>
                  <a:lnTo>
                    <a:pt x="94" y="15"/>
                  </a:lnTo>
                  <a:lnTo>
                    <a:pt x="88" y="18"/>
                  </a:lnTo>
                  <a:lnTo>
                    <a:pt x="83" y="19"/>
                  </a:lnTo>
                  <a:lnTo>
                    <a:pt x="77" y="18"/>
                  </a:lnTo>
                  <a:lnTo>
                    <a:pt x="71" y="17"/>
                  </a:lnTo>
                  <a:lnTo>
                    <a:pt x="65" y="14"/>
                  </a:lnTo>
                  <a:lnTo>
                    <a:pt x="56" y="12"/>
                  </a:lnTo>
                  <a:lnTo>
                    <a:pt x="48" y="8"/>
                  </a:lnTo>
                  <a:lnTo>
                    <a:pt x="41" y="6"/>
                  </a:lnTo>
                  <a:lnTo>
                    <a:pt x="33" y="5"/>
                  </a:lnTo>
                  <a:lnTo>
                    <a:pt x="26" y="5"/>
                  </a:lnTo>
                  <a:lnTo>
                    <a:pt x="18" y="6"/>
                  </a:lnTo>
                  <a:lnTo>
                    <a:pt x="10" y="10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5" y="11"/>
                  </a:lnTo>
                  <a:lnTo>
                    <a:pt x="10" y="7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5" y="2"/>
                  </a:lnTo>
                  <a:lnTo>
                    <a:pt x="41" y="3"/>
                  </a:lnTo>
                  <a:lnTo>
                    <a:pt x="45" y="4"/>
                  </a:lnTo>
                  <a:lnTo>
                    <a:pt x="49" y="6"/>
                  </a:lnTo>
                  <a:lnTo>
                    <a:pt x="53" y="7"/>
                  </a:lnTo>
                  <a:lnTo>
                    <a:pt x="58" y="10"/>
                  </a:lnTo>
                  <a:lnTo>
                    <a:pt x="62" y="11"/>
                  </a:lnTo>
                  <a:lnTo>
                    <a:pt x="66" y="12"/>
                  </a:lnTo>
                  <a:lnTo>
                    <a:pt x="71" y="13"/>
                  </a:lnTo>
                  <a:lnTo>
                    <a:pt x="75" y="14"/>
                  </a:lnTo>
                  <a:lnTo>
                    <a:pt x="83" y="14"/>
                  </a:lnTo>
                  <a:lnTo>
                    <a:pt x="91" y="12"/>
                  </a:lnTo>
                  <a:lnTo>
                    <a:pt x="100" y="10"/>
                  </a:lnTo>
                  <a:lnTo>
                    <a:pt x="108" y="7"/>
                  </a:lnTo>
                  <a:lnTo>
                    <a:pt x="109" y="7"/>
                  </a:lnTo>
                  <a:lnTo>
                    <a:pt x="109" y="7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09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239"/>
            <p:cNvSpPr>
              <a:spLocks/>
            </p:cNvSpPr>
            <p:nvPr/>
          </p:nvSpPr>
          <p:spPr bwMode="auto">
            <a:xfrm>
              <a:off x="3792563" y="1595439"/>
              <a:ext cx="22225" cy="7938"/>
            </a:xfrm>
            <a:custGeom>
              <a:avLst/>
              <a:gdLst>
                <a:gd name="T0" fmla="*/ 27 w 28"/>
                <a:gd name="T1" fmla="*/ 10 h 10"/>
                <a:gd name="T2" fmla="*/ 19 w 28"/>
                <a:gd name="T3" fmla="*/ 4 h 10"/>
                <a:gd name="T4" fmla="*/ 12 w 28"/>
                <a:gd name="T5" fmla="*/ 1 h 10"/>
                <a:gd name="T6" fmla="*/ 5 w 28"/>
                <a:gd name="T7" fmla="*/ 0 h 10"/>
                <a:gd name="T8" fmla="*/ 0 w 28"/>
                <a:gd name="T9" fmla="*/ 1 h 10"/>
                <a:gd name="T10" fmla="*/ 0 w 28"/>
                <a:gd name="T11" fmla="*/ 1 h 10"/>
                <a:gd name="T12" fmla="*/ 0 w 28"/>
                <a:gd name="T13" fmla="*/ 2 h 10"/>
                <a:gd name="T14" fmla="*/ 0 w 28"/>
                <a:gd name="T15" fmla="*/ 3 h 10"/>
                <a:gd name="T16" fmla="*/ 1 w 28"/>
                <a:gd name="T17" fmla="*/ 3 h 10"/>
                <a:gd name="T18" fmla="*/ 8 w 28"/>
                <a:gd name="T19" fmla="*/ 3 h 10"/>
                <a:gd name="T20" fmla="*/ 14 w 28"/>
                <a:gd name="T21" fmla="*/ 4 h 10"/>
                <a:gd name="T22" fmla="*/ 21 w 28"/>
                <a:gd name="T23" fmla="*/ 7 h 10"/>
                <a:gd name="T24" fmla="*/ 28 w 28"/>
                <a:gd name="T25" fmla="*/ 9 h 10"/>
                <a:gd name="T26" fmla="*/ 28 w 28"/>
                <a:gd name="T27" fmla="*/ 10 h 10"/>
                <a:gd name="T28" fmla="*/ 28 w 28"/>
                <a:gd name="T29" fmla="*/ 10 h 10"/>
                <a:gd name="T30" fmla="*/ 28 w 28"/>
                <a:gd name="T31" fmla="*/ 10 h 10"/>
                <a:gd name="T32" fmla="*/ 27 w 28"/>
                <a:gd name="T33" fmla="*/ 10 h 10"/>
                <a:gd name="T34" fmla="*/ 27 w 28"/>
                <a:gd name="T3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10">
                  <a:moveTo>
                    <a:pt x="27" y="10"/>
                  </a:moveTo>
                  <a:lnTo>
                    <a:pt x="19" y="4"/>
                  </a:lnTo>
                  <a:lnTo>
                    <a:pt x="12" y="1"/>
                  </a:lnTo>
                  <a:lnTo>
                    <a:pt x="5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8" y="3"/>
                  </a:lnTo>
                  <a:lnTo>
                    <a:pt x="14" y="4"/>
                  </a:lnTo>
                  <a:lnTo>
                    <a:pt x="21" y="7"/>
                  </a:lnTo>
                  <a:lnTo>
                    <a:pt x="28" y="9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7" y="10"/>
                  </a:lnTo>
                  <a:lnTo>
                    <a:pt x="27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240"/>
            <p:cNvSpPr>
              <a:spLocks/>
            </p:cNvSpPr>
            <p:nvPr/>
          </p:nvSpPr>
          <p:spPr bwMode="auto">
            <a:xfrm>
              <a:off x="3795738" y="1598614"/>
              <a:ext cx="93663" cy="17463"/>
            </a:xfrm>
            <a:custGeom>
              <a:avLst/>
              <a:gdLst>
                <a:gd name="T0" fmla="*/ 1 w 118"/>
                <a:gd name="T1" fmla="*/ 0 h 22"/>
                <a:gd name="T2" fmla="*/ 2 w 118"/>
                <a:gd name="T3" fmla="*/ 6 h 22"/>
                <a:gd name="T4" fmla="*/ 6 w 118"/>
                <a:gd name="T5" fmla="*/ 12 h 22"/>
                <a:gd name="T6" fmla="*/ 9 w 118"/>
                <a:gd name="T7" fmla="*/ 15 h 22"/>
                <a:gd name="T8" fmla="*/ 15 w 118"/>
                <a:gd name="T9" fmla="*/ 18 h 22"/>
                <a:gd name="T10" fmla="*/ 21 w 118"/>
                <a:gd name="T11" fmla="*/ 18 h 22"/>
                <a:gd name="T12" fmla="*/ 28 w 118"/>
                <a:gd name="T13" fmla="*/ 18 h 22"/>
                <a:gd name="T14" fmla="*/ 34 w 118"/>
                <a:gd name="T15" fmla="*/ 16 h 22"/>
                <a:gd name="T16" fmla="*/ 39 w 118"/>
                <a:gd name="T17" fmla="*/ 14 h 22"/>
                <a:gd name="T18" fmla="*/ 42 w 118"/>
                <a:gd name="T19" fmla="*/ 13 h 22"/>
                <a:gd name="T20" fmla="*/ 45 w 118"/>
                <a:gd name="T21" fmla="*/ 12 h 22"/>
                <a:gd name="T22" fmla="*/ 47 w 118"/>
                <a:gd name="T23" fmla="*/ 11 h 22"/>
                <a:gd name="T24" fmla="*/ 51 w 118"/>
                <a:gd name="T25" fmla="*/ 10 h 22"/>
                <a:gd name="T26" fmla="*/ 55 w 118"/>
                <a:gd name="T27" fmla="*/ 8 h 22"/>
                <a:gd name="T28" fmla="*/ 58 w 118"/>
                <a:gd name="T29" fmla="*/ 8 h 22"/>
                <a:gd name="T30" fmla="*/ 60 w 118"/>
                <a:gd name="T31" fmla="*/ 8 h 22"/>
                <a:gd name="T32" fmla="*/ 65 w 118"/>
                <a:gd name="T33" fmla="*/ 10 h 22"/>
                <a:gd name="T34" fmla="*/ 72 w 118"/>
                <a:gd name="T35" fmla="*/ 11 h 22"/>
                <a:gd name="T36" fmla="*/ 79 w 118"/>
                <a:gd name="T37" fmla="*/ 12 h 22"/>
                <a:gd name="T38" fmla="*/ 84 w 118"/>
                <a:gd name="T39" fmla="*/ 12 h 22"/>
                <a:gd name="T40" fmla="*/ 91 w 118"/>
                <a:gd name="T41" fmla="*/ 12 h 22"/>
                <a:gd name="T42" fmla="*/ 97 w 118"/>
                <a:gd name="T43" fmla="*/ 12 h 22"/>
                <a:gd name="T44" fmla="*/ 103 w 118"/>
                <a:gd name="T45" fmla="*/ 11 h 22"/>
                <a:gd name="T46" fmla="*/ 110 w 118"/>
                <a:gd name="T47" fmla="*/ 10 h 22"/>
                <a:gd name="T48" fmla="*/ 117 w 118"/>
                <a:gd name="T49" fmla="*/ 7 h 22"/>
                <a:gd name="T50" fmla="*/ 117 w 118"/>
                <a:gd name="T51" fmla="*/ 7 h 22"/>
                <a:gd name="T52" fmla="*/ 118 w 118"/>
                <a:gd name="T53" fmla="*/ 7 h 22"/>
                <a:gd name="T54" fmla="*/ 118 w 118"/>
                <a:gd name="T55" fmla="*/ 7 h 22"/>
                <a:gd name="T56" fmla="*/ 118 w 118"/>
                <a:gd name="T57" fmla="*/ 7 h 22"/>
                <a:gd name="T58" fmla="*/ 107 w 118"/>
                <a:gd name="T59" fmla="*/ 12 h 22"/>
                <a:gd name="T60" fmla="*/ 96 w 118"/>
                <a:gd name="T61" fmla="*/ 14 h 22"/>
                <a:gd name="T62" fmla="*/ 85 w 118"/>
                <a:gd name="T63" fmla="*/ 14 h 22"/>
                <a:gd name="T64" fmla="*/ 74 w 118"/>
                <a:gd name="T65" fmla="*/ 14 h 22"/>
                <a:gd name="T66" fmla="*/ 64 w 118"/>
                <a:gd name="T67" fmla="*/ 14 h 22"/>
                <a:gd name="T68" fmla="*/ 53 w 118"/>
                <a:gd name="T69" fmla="*/ 14 h 22"/>
                <a:gd name="T70" fmla="*/ 43 w 118"/>
                <a:gd name="T71" fmla="*/ 16 h 22"/>
                <a:gd name="T72" fmla="*/ 32 w 118"/>
                <a:gd name="T73" fmla="*/ 20 h 22"/>
                <a:gd name="T74" fmla="*/ 21 w 118"/>
                <a:gd name="T75" fmla="*/ 22 h 22"/>
                <a:gd name="T76" fmla="*/ 10 w 118"/>
                <a:gd name="T77" fmla="*/ 19 h 22"/>
                <a:gd name="T78" fmla="*/ 2 w 118"/>
                <a:gd name="T79" fmla="*/ 11 h 22"/>
                <a:gd name="T80" fmla="*/ 0 w 118"/>
                <a:gd name="T81" fmla="*/ 0 h 22"/>
                <a:gd name="T82" fmla="*/ 0 w 118"/>
                <a:gd name="T83" fmla="*/ 0 h 22"/>
                <a:gd name="T84" fmla="*/ 1 w 118"/>
                <a:gd name="T85" fmla="*/ 0 h 22"/>
                <a:gd name="T86" fmla="*/ 1 w 118"/>
                <a:gd name="T87" fmla="*/ 0 h 22"/>
                <a:gd name="T88" fmla="*/ 1 w 118"/>
                <a:gd name="T89" fmla="*/ 0 h 22"/>
                <a:gd name="T90" fmla="*/ 1 w 118"/>
                <a:gd name="T9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8" h="22">
                  <a:moveTo>
                    <a:pt x="1" y="0"/>
                  </a:moveTo>
                  <a:lnTo>
                    <a:pt x="2" y="6"/>
                  </a:lnTo>
                  <a:lnTo>
                    <a:pt x="6" y="12"/>
                  </a:lnTo>
                  <a:lnTo>
                    <a:pt x="9" y="15"/>
                  </a:lnTo>
                  <a:lnTo>
                    <a:pt x="15" y="18"/>
                  </a:lnTo>
                  <a:lnTo>
                    <a:pt x="21" y="18"/>
                  </a:lnTo>
                  <a:lnTo>
                    <a:pt x="28" y="18"/>
                  </a:lnTo>
                  <a:lnTo>
                    <a:pt x="34" y="16"/>
                  </a:lnTo>
                  <a:lnTo>
                    <a:pt x="39" y="14"/>
                  </a:lnTo>
                  <a:lnTo>
                    <a:pt x="42" y="13"/>
                  </a:lnTo>
                  <a:lnTo>
                    <a:pt x="45" y="12"/>
                  </a:lnTo>
                  <a:lnTo>
                    <a:pt x="47" y="11"/>
                  </a:lnTo>
                  <a:lnTo>
                    <a:pt x="51" y="10"/>
                  </a:lnTo>
                  <a:lnTo>
                    <a:pt x="55" y="8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5" y="10"/>
                  </a:lnTo>
                  <a:lnTo>
                    <a:pt x="72" y="11"/>
                  </a:lnTo>
                  <a:lnTo>
                    <a:pt x="79" y="12"/>
                  </a:lnTo>
                  <a:lnTo>
                    <a:pt x="84" y="12"/>
                  </a:lnTo>
                  <a:lnTo>
                    <a:pt x="91" y="12"/>
                  </a:lnTo>
                  <a:lnTo>
                    <a:pt x="97" y="12"/>
                  </a:lnTo>
                  <a:lnTo>
                    <a:pt x="103" y="11"/>
                  </a:lnTo>
                  <a:lnTo>
                    <a:pt x="110" y="10"/>
                  </a:lnTo>
                  <a:lnTo>
                    <a:pt x="117" y="7"/>
                  </a:lnTo>
                  <a:lnTo>
                    <a:pt x="117" y="7"/>
                  </a:lnTo>
                  <a:lnTo>
                    <a:pt x="118" y="7"/>
                  </a:lnTo>
                  <a:lnTo>
                    <a:pt x="118" y="7"/>
                  </a:lnTo>
                  <a:lnTo>
                    <a:pt x="118" y="7"/>
                  </a:lnTo>
                  <a:lnTo>
                    <a:pt x="107" y="12"/>
                  </a:lnTo>
                  <a:lnTo>
                    <a:pt x="96" y="14"/>
                  </a:lnTo>
                  <a:lnTo>
                    <a:pt x="85" y="14"/>
                  </a:lnTo>
                  <a:lnTo>
                    <a:pt x="74" y="14"/>
                  </a:lnTo>
                  <a:lnTo>
                    <a:pt x="64" y="14"/>
                  </a:lnTo>
                  <a:lnTo>
                    <a:pt x="53" y="14"/>
                  </a:lnTo>
                  <a:lnTo>
                    <a:pt x="43" y="16"/>
                  </a:lnTo>
                  <a:lnTo>
                    <a:pt x="32" y="20"/>
                  </a:lnTo>
                  <a:lnTo>
                    <a:pt x="21" y="22"/>
                  </a:lnTo>
                  <a:lnTo>
                    <a:pt x="10" y="19"/>
                  </a:lnTo>
                  <a:lnTo>
                    <a:pt x="2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241"/>
            <p:cNvSpPr>
              <a:spLocks/>
            </p:cNvSpPr>
            <p:nvPr/>
          </p:nvSpPr>
          <p:spPr bwMode="auto">
            <a:xfrm>
              <a:off x="3814788" y="1604964"/>
              <a:ext cx="69850" cy="36513"/>
            </a:xfrm>
            <a:custGeom>
              <a:avLst/>
              <a:gdLst>
                <a:gd name="T0" fmla="*/ 1 w 89"/>
                <a:gd name="T1" fmla="*/ 20 h 47"/>
                <a:gd name="T2" fmla="*/ 7 w 89"/>
                <a:gd name="T3" fmla="*/ 26 h 47"/>
                <a:gd name="T4" fmla="*/ 12 w 89"/>
                <a:gd name="T5" fmla="*/ 31 h 47"/>
                <a:gd name="T6" fmla="*/ 17 w 89"/>
                <a:gd name="T7" fmla="*/ 36 h 47"/>
                <a:gd name="T8" fmla="*/ 23 w 89"/>
                <a:gd name="T9" fmla="*/ 39 h 47"/>
                <a:gd name="T10" fmla="*/ 29 w 89"/>
                <a:gd name="T11" fmla="*/ 42 h 47"/>
                <a:gd name="T12" fmla="*/ 36 w 89"/>
                <a:gd name="T13" fmla="*/ 43 h 47"/>
                <a:gd name="T14" fmla="*/ 44 w 89"/>
                <a:gd name="T15" fmla="*/ 42 h 47"/>
                <a:gd name="T16" fmla="*/ 52 w 89"/>
                <a:gd name="T17" fmla="*/ 38 h 47"/>
                <a:gd name="T18" fmla="*/ 62 w 89"/>
                <a:gd name="T19" fmla="*/ 31 h 47"/>
                <a:gd name="T20" fmla="*/ 71 w 89"/>
                <a:gd name="T21" fmla="*/ 22 h 47"/>
                <a:gd name="T22" fmla="*/ 77 w 89"/>
                <a:gd name="T23" fmla="*/ 12 h 47"/>
                <a:gd name="T24" fmla="*/ 84 w 89"/>
                <a:gd name="T25" fmla="*/ 1 h 47"/>
                <a:gd name="T26" fmla="*/ 85 w 89"/>
                <a:gd name="T27" fmla="*/ 0 h 47"/>
                <a:gd name="T28" fmla="*/ 87 w 89"/>
                <a:gd name="T29" fmla="*/ 0 h 47"/>
                <a:gd name="T30" fmla="*/ 88 w 89"/>
                <a:gd name="T31" fmla="*/ 0 h 47"/>
                <a:gd name="T32" fmla="*/ 89 w 89"/>
                <a:gd name="T33" fmla="*/ 1 h 47"/>
                <a:gd name="T34" fmla="*/ 87 w 89"/>
                <a:gd name="T35" fmla="*/ 9 h 47"/>
                <a:gd name="T36" fmla="*/ 82 w 89"/>
                <a:gd name="T37" fmla="*/ 16 h 47"/>
                <a:gd name="T38" fmla="*/ 76 w 89"/>
                <a:gd name="T39" fmla="*/ 23 h 47"/>
                <a:gd name="T40" fmla="*/ 69 w 89"/>
                <a:gd name="T41" fmla="*/ 29 h 47"/>
                <a:gd name="T42" fmla="*/ 62 w 89"/>
                <a:gd name="T43" fmla="*/ 35 h 47"/>
                <a:gd name="T44" fmla="*/ 54 w 89"/>
                <a:gd name="T45" fmla="*/ 39 h 47"/>
                <a:gd name="T46" fmla="*/ 47 w 89"/>
                <a:gd name="T47" fmla="*/ 43 h 47"/>
                <a:gd name="T48" fmla="*/ 39 w 89"/>
                <a:gd name="T49" fmla="*/ 46 h 47"/>
                <a:gd name="T50" fmla="*/ 32 w 89"/>
                <a:gd name="T51" fmla="*/ 47 h 47"/>
                <a:gd name="T52" fmla="*/ 27 w 89"/>
                <a:gd name="T53" fmla="*/ 46 h 47"/>
                <a:gd name="T54" fmla="*/ 21 w 89"/>
                <a:gd name="T55" fmla="*/ 44 h 47"/>
                <a:gd name="T56" fmla="*/ 15 w 89"/>
                <a:gd name="T57" fmla="*/ 41 h 47"/>
                <a:gd name="T58" fmla="*/ 11 w 89"/>
                <a:gd name="T59" fmla="*/ 36 h 47"/>
                <a:gd name="T60" fmla="*/ 7 w 89"/>
                <a:gd name="T61" fmla="*/ 31 h 47"/>
                <a:gd name="T62" fmla="*/ 4 w 89"/>
                <a:gd name="T63" fmla="*/ 26 h 47"/>
                <a:gd name="T64" fmla="*/ 0 w 89"/>
                <a:gd name="T65" fmla="*/ 20 h 47"/>
                <a:gd name="T66" fmla="*/ 0 w 89"/>
                <a:gd name="T67" fmla="*/ 20 h 47"/>
                <a:gd name="T68" fmla="*/ 1 w 89"/>
                <a:gd name="T69" fmla="*/ 20 h 47"/>
                <a:gd name="T70" fmla="*/ 1 w 89"/>
                <a:gd name="T71" fmla="*/ 20 h 47"/>
                <a:gd name="T72" fmla="*/ 1 w 89"/>
                <a:gd name="T73" fmla="*/ 20 h 47"/>
                <a:gd name="T74" fmla="*/ 1 w 89"/>
                <a:gd name="T75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47">
                  <a:moveTo>
                    <a:pt x="1" y="20"/>
                  </a:moveTo>
                  <a:lnTo>
                    <a:pt x="7" y="26"/>
                  </a:lnTo>
                  <a:lnTo>
                    <a:pt x="12" y="31"/>
                  </a:lnTo>
                  <a:lnTo>
                    <a:pt x="17" y="36"/>
                  </a:lnTo>
                  <a:lnTo>
                    <a:pt x="23" y="39"/>
                  </a:lnTo>
                  <a:lnTo>
                    <a:pt x="29" y="42"/>
                  </a:lnTo>
                  <a:lnTo>
                    <a:pt x="36" y="43"/>
                  </a:lnTo>
                  <a:lnTo>
                    <a:pt x="44" y="42"/>
                  </a:lnTo>
                  <a:lnTo>
                    <a:pt x="52" y="38"/>
                  </a:lnTo>
                  <a:lnTo>
                    <a:pt x="62" y="31"/>
                  </a:lnTo>
                  <a:lnTo>
                    <a:pt x="71" y="22"/>
                  </a:lnTo>
                  <a:lnTo>
                    <a:pt x="77" y="12"/>
                  </a:lnTo>
                  <a:lnTo>
                    <a:pt x="84" y="1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8" y="0"/>
                  </a:lnTo>
                  <a:lnTo>
                    <a:pt x="89" y="1"/>
                  </a:lnTo>
                  <a:lnTo>
                    <a:pt x="87" y="9"/>
                  </a:lnTo>
                  <a:lnTo>
                    <a:pt x="82" y="16"/>
                  </a:lnTo>
                  <a:lnTo>
                    <a:pt x="76" y="23"/>
                  </a:lnTo>
                  <a:lnTo>
                    <a:pt x="69" y="29"/>
                  </a:lnTo>
                  <a:lnTo>
                    <a:pt x="62" y="35"/>
                  </a:lnTo>
                  <a:lnTo>
                    <a:pt x="54" y="39"/>
                  </a:lnTo>
                  <a:lnTo>
                    <a:pt x="47" y="43"/>
                  </a:lnTo>
                  <a:lnTo>
                    <a:pt x="39" y="46"/>
                  </a:lnTo>
                  <a:lnTo>
                    <a:pt x="32" y="47"/>
                  </a:lnTo>
                  <a:lnTo>
                    <a:pt x="27" y="46"/>
                  </a:lnTo>
                  <a:lnTo>
                    <a:pt x="21" y="44"/>
                  </a:lnTo>
                  <a:lnTo>
                    <a:pt x="15" y="41"/>
                  </a:lnTo>
                  <a:lnTo>
                    <a:pt x="11" y="36"/>
                  </a:lnTo>
                  <a:lnTo>
                    <a:pt x="7" y="31"/>
                  </a:lnTo>
                  <a:lnTo>
                    <a:pt x="4" y="26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242"/>
            <p:cNvSpPr>
              <a:spLocks/>
            </p:cNvSpPr>
            <p:nvPr/>
          </p:nvSpPr>
          <p:spPr bwMode="auto">
            <a:xfrm>
              <a:off x="3184550" y="2362202"/>
              <a:ext cx="246063" cy="60325"/>
            </a:xfrm>
            <a:custGeom>
              <a:avLst/>
              <a:gdLst>
                <a:gd name="T0" fmla="*/ 310 w 310"/>
                <a:gd name="T1" fmla="*/ 68 h 74"/>
                <a:gd name="T2" fmla="*/ 289 w 310"/>
                <a:gd name="T3" fmla="*/ 72 h 74"/>
                <a:gd name="T4" fmla="*/ 269 w 310"/>
                <a:gd name="T5" fmla="*/ 74 h 74"/>
                <a:gd name="T6" fmla="*/ 249 w 310"/>
                <a:gd name="T7" fmla="*/ 73 h 74"/>
                <a:gd name="T8" fmla="*/ 229 w 310"/>
                <a:gd name="T9" fmla="*/ 70 h 74"/>
                <a:gd name="T10" fmla="*/ 210 w 310"/>
                <a:gd name="T11" fmla="*/ 64 h 74"/>
                <a:gd name="T12" fmla="*/ 191 w 310"/>
                <a:gd name="T13" fmla="*/ 57 h 74"/>
                <a:gd name="T14" fmla="*/ 172 w 310"/>
                <a:gd name="T15" fmla="*/ 49 h 74"/>
                <a:gd name="T16" fmla="*/ 152 w 310"/>
                <a:gd name="T17" fmla="*/ 40 h 74"/>
                <a:gd name="T18" fmla="*/ 138 w 310"/>
                <a:gd name="T19" fmla="*/ 33 h 74"/>
                <a:gd name="T20" fmla="*/ 126 w 310"/>
                <a:gd name="T21" fmla="*/ 26 h 74"/>
                <a:gd name="T22" fmla="*/ 112 w 310"/>
                <a:gd name="T23" fmla="*/ 19 h 74"/>
                <a:gd name="T24" fmla="*/ 99 w 310"/>
                <a:gd name="T25" fmla="*/ 14 h 74"/>
                <a:gd name="T26" fmla="*/ 86 w 310"/>
                <a:gd name="T27" fmla="*/ 12 h 74"/>
                <a:gd name="T28" fmla="*/ 71 w 310"/>
                <a:gd name="T29" fmla="*/ 12 h 74"/>
                <a:gd name="T30" fmla="*/ 56 w 310"/>
                <a:gd name="T31" fmla="*/ 18 h 74"/>
                <a:gd name="T32" fmla="*/ 40 w 310"/>
                <a:gd name="T33" fmla="*/ 27 h 74"/>
                <a:gd name="T34" fmla="*/ 11 w 310"/>
                <a:gd name="T35" fmla="*/ 46 h 74"/>
                <a:gd name="T36" fmla="*/ 0 w 310"/>
                <a:gd name="T37" fmla="*/ 50 h 74"/>
                <a:gd name="T38" fmla="*/ 2 w 310"/>
                <a:gd name="T39" fmla="*/ 44 h 74"/>
                <a:gd name="T40" fmla="*/ 15 w 310"/>
                <a:gd name="T41" fmla="*/ 32 h 74"/>
                <a:gd name="T42" fmla="*/ 35 w 310"/>
                <a:gd name="T43" fmla="*/ 18 h 74"/>
                <a:gd name="T44" fmla="*/ 59 w 310"/>
                <a:gd name="T45" fmla="*/ 5 h 74"/>
                <a:gd name="T46" fmla="*/ 83 w 310"/>
                <a:gd name="T47" fmla="*/ 0 h 74"/>
                <a:gd name="T48" fmla="*/ 104 w 310"/>
                <a:gd name="T49" fmla="*/ 3 h 74"/>
                <a:gd name="T50" fmla="*/ 115 w 310"/>
                <a:gd name="T51" fmla="*/ 10 h 74"/>
                <a:gd name="T52" fmla="*/ 128 w 310"/>
                <a:gd name="T53" fmla="*/ 17 h 74"/>
                <a:gd name="T54" fmla="*/ 139 w 310"/>
                <a:gd name="T55" fmla="*/ 23 h 74"/>
                <a:gd name="T56" fmla="*/ 152 w 310"/>
                <a:gd name="T57" fmla="*/ 29 h 74"/>
                <a:gd name="T58" fmla="*/ 165 w 310"/>
                <a:gd name="T59" fmla="*/ 36 h 74"/>
                <a:gd name="T60" fmla="*/ 176 w 310"/>
                <a:gd name="T61" fmla="*/ 42 h 74"/>
                <a:gd name="T62" fmla="*/ 190 w 310"/>
                <a:gd name="T63" fmla="*/ 47 h 74"/>
                <a:gd name="T64" fmla="*/ 203 w 310"/>
                <a:gd name="T65" fmla="*/ 53 h 74"/>
                <a:gd name="T66" fmla="*/ 216 w 310"/>
                <a:gd name="T67" fmla="*/ 57 h 74"/>
                <a:gd name="T68" fmla="*/ 228 w 310"/>
                <a:gd name="T69" fmla="*/ 61 h 74"/>
                <a:gd name="T70" fmla="*/ 242 w 310"/>
                <a:gd name="T71" fmla="*/ 64 h 74"/>
                <a:gd name="T72" fmla="*/ 256 w 310"/>
                <a:gd name="T73" fmla="*/ 66 h 74"/>
                <a:gd name="T74" fmla="*/ 269 w 310"/>
                <a:gd name="T75" fmla="*/ 68 h 74"/>
                <a:gd name="T76" fmla="*/ 282 w 310"/>
                <a:gd name="T77" fmla="*/ 69 h 74"/>
                <a:gd name="T78" fmla="*/ 296 w 310"/>
                <a:gd name="T79" fmla="*/ 68 h 74"/>
                <a:gd name="T80" fmla="*/ 310 w 310"/>
                <a:gd name="T81" fmla="*/ 66 h 74"/>
                <a:gd name="T82" fmla="*/ 310 w 310"/>
                <a:gd name="T83" fmla="*/ 66 h 74"/>
                <a:gd name="T84" fmla="*/ 310 w 310"/>
                <a:gd name="T85" fmla="*/ 66 h 74"/>
                <a:gd name="T86" fmla="*/ 310 w 310"/>
                <a:gd name="T87" fmla="*/ 68 h 74"/>
                <a:gd name="T88" fmla="*/ 310 w 310"/>
                <a:gd name="T89" fmla="*/ 68 h 74"/>
                <a:gd name="T90" fmla="*/ 310 w 310"/>
                <a:gd name="T91" fmla="*/ 6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0" h="74">
                  <a:moveTo>
                    <a:pt x="310" y="68"/>
                  </a:moveTo>
                  <a:lnTo>
                    <a:pt x="289" y="72"/>
                  </a:lnTo>
                  <a:lnTo>
                    <a:pt x="269" y="74"/>
                  </a:lnTo>
                  <a:lnTo>
                    <a:pt x="249" y="73"/>
                  </a:lnTo>
                  <a:lnTo>
                    <a:pt x="229" y="70"/>
                  </a:lnTo>
                  <a:lnTo>
                    <a:pt x="210" y="64"/>
                  </a:lnTo>
                  <a:lnTo>
                    <a:pt x="191" y="57"/>
                  </a:lnTo>
                  <a:lnTo>
                    <a:pt x="172" y="49"/>
                  </a:lnTo>
                  <a:lnTo>
                    <a:pt x="152" y="40"/>
                  </a:lnTo>
                  <a:lnTo>
                    <a:pt x="138" y="33"/>
                  </a:lnTo>
                  <a:lnTo>
                    <a:pt x="126" y="26"/>
                  </a:lnTo>
                  <a:lnTo>
                    <a:pt x="112" y="19"/>
                  </a:lnTo>
                  <a:lnTo>
                    <a:pt x="99" y="14"/>
                  </a:lnTo>
                  <a:lnTo>
                    <a:pt x="86" y="12"/>
                  </a:lnTo>
                  <a:lnTo>
                    <a:pt x="71" y="12"/>
                  </a:lnTo>
                  <a:lnTo>
                    <a:pt x="56" y="18"/>
                  </a:lnTo>
                  <a:lnTo>
                    <a:pt x="40" y="27"/>
                  </a:lnTo>
                  <a:lnTo>
                    <a:pt x="11" y="46"/>
                  </a:lnTo>
                  <a:lnTo>
                    <a:pt x="0" y="50"/>
                  </a:lnTo>
                  <a:lnTo>
                    <a:pt x="2" y="44"/>
                  </a:lnTo>
                  <a:lnTo>
                    <a:pt x="15" y="32"/>
                  </a:lnTo>
                  <a:lnTo>
                    <a:pt x="35" y="18"/>
                  </a:lnTo>
                  <a:lnTo>
                    <a:pt x="59" y="5"/>
                  </a:lnTo>
                  <a:lnTo>
                    <a:pt x="83" y="0"/>
                  </a:lnTo>
                  <a:lnTo>
                    <a:pt x="104" y="3"/>
                  </a:lnTo>
                  <a:lnTo>
                    <a:pt x="115" y="10"/>
                  </a:lnTo>
                  <a:lnTo>
                    <a:pt x="128" y="17"/>
                  </a:lnTo>
                  <a:lnTo>
                    <a:pt x="139" y="23"/>
                  </a:lnTo>
                  <a:lnTo>
                    <a:pt x="152" y="29"/>
                  </a:lnTo>
                  <a:lnTo>
                    <a:pt x="165" y="36"/>
                  </a:lnTo>
                  <a:lnTo>
                    <a:pt x="176" y="42"/>
                  </a:lnTo>
                  <a:lnTo>
                    <a:pt x="190" y="47"/>
                  </a:lnTo>
                  <a:lnTo>
                    <a:pt x="203" y="53"/>
                  </a:lnTo>
                  <a:lnTo>
                    <a:pt x="216" y="57"/>
                  </a:lnTo>
                  <a:lnTo>
                    <a:pt x="228" y="61"/>
                  </a:lnTo>
                  <a:lnTo>
                    <a:pt x="242" y="64"/>
                  </a:lnTo>
                  <a:lnTo>
                    <a:pt x="256" y="66"/>
                  </a:lnTo>
                  <a:lnTo>
                    <a:pt x="269" y="68"/>
                  </a:lnTo>
                  <a:lnTo>
                    <a:pt x="282" y="69"/>
                  </a:lnTo>
                  <a:lnTo>
                    <a:pt x="296" y="68"/>
                  </a:lnTo>
                  <a:lnTo>
                    <a:pt x="310" y="66"/>
                  </a:lnTo>
                  <a:lnTo>
                    <a:pt x="310" y="66"/>
                  </a:lnTo>
                  <a:lnTo>
                    <a:pt x="310" y="66"/>
                  </a:lnTo>
                  <a:lnTo>
                    <a:pt x="310" y="68"/>
                  </a:lnTo>
                  <a:lnTo>
                    <a:pt x="310" y="68"/>
                  </a:lnTo>
                  <a:lnTo>
                    <a:pt x="31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243"/>
            <p:cNvSpPr>
              <a:spLocks/>
            </p:cNvSpPr>
            <p:nvPr/>
          </p:nvSpPr>
          <p:spPr bwMode="auto">
            <a:xfrm>
              <a:off x="3246463" y="2419352"/>
              <a:ext cx="44450" cy="42863"/>
            </a:xfrm>
            <a:custGeom>
              <a:avLst/>
              <a:gdLst>
                <a:gd name="T0" fmla="*/ 0 w 57"/>
                <a:gd name="T1" fmla="*/ 0 h 54"/>
                <a:gd name="T2" fmla="*/ 10 w 57"/>
                <a:gd name="T3" fmla="*/ 0 h 54"/>
                <a:gd name="T4" fmla="*/ 18 w 57"/>
                <a:gd name="T5" fmla="*/ 2 h 54"/>
                <a:gd name="T6" fmla="*/ 25 w 57"/>
                <a:gd name="T7" fmla="*/ 6 h 54"/>
                <a:gd name="T8" fmla="*/ 31 w 57"/>
                <a:gd name="T9" fmla="*/ 11 h 54"/>
                <a:gd name="T10" fmla="*/ 40 w 57"/>
                <a:gd name="T11" fmla="*/ 21 h 54"/>
                <a:gd name="T12" fmla="*/ 46 w 57"/>
                <a:gd name="T13" fmla="*/ 31 h 54"/>
                <a:gd name="T14" fmla="*/ 53 w 57"/>
                <a:gd name="T15" fmla="*/ 41 h 54"/>
                <a:gd name="T16" fmla="*/ 57 w 57"/>
                <a:gd name="T17" fmla="*/ 53 h 54"/>
                <a:gd name="T18" fmla="*/ 56 w 57"/>
                <a:gd name="T19" fmla="*/ 54 h 54"/>
                <a:gd name="T20" fmla="*/ 53 w 57"/>
                <a:gd name="T21" fmla="*/ 53 h 54"/>
                <a:gd name="T22" fmla="*/ 50 w 57"/>
                <a:gd name="T23" fmla="*/ 52 h 54"/>
                <a:gd name="T24" fmla="*/ 48 w 57"/>
                <a:gd name="T25" fmla="*/ 51 h 54"/>
                <a:gd name="T26" fmla="*/ 43 w 57"/>
                <a:gd name="T27" fmla="*/ 44 h 54"/>
                <a:gd name="T28" fmla="*/ 40 w 57"/>
                <a:gd name="T29" fmla="*/ 36 h 54"/>
                <a:gd name="T30" fmla="*/ 35 w 57"/>
                <a:gd name="T31" fmla="*/ 26 h 54"/>
                <a:gd name="T32" fmla="*/ 30 w 57"/>
                <a:gd name="T33" fmla="*/ 18 h 54"/>
                <a:gd name="T34" fmla="*/ 26 w 57"/>
                <a:gd name="T35" fmla="*/ 11 h 54"/>
                <a:gd name="T36" fmla="*/ 20 w 57"/>
                <a:gd name="T37" fmla="*/ 6 h 54"/>
                <a:gd name="T38" fmla="*/ 12 w 57"/>
                <a:gd name="T39" fmla="*/ 2 h 54"/>
                <a:gd name="T40" fmla="*/ 3 w 57"/>
                <a:gd name="T41" fmla="*/ 1 h 54"/>
                <a:gd name="T42" fmla="*/ 3 w 57"/>
                <a:gd name="T43" fmla="*/ 1 h 54"/>
                <a:gd name="T44" fmla="*/ 2 w 57"/>
                <a:gd name="T45" fmla="*/ 0 h 54"/>
                <a:gd name="T46" fmla="*/ 0 w 57"/>
                <a:gd name="T47" fmla="*/ 0 h 54"/>
                <a:gd name="T48" fmla="*/ 0 w 57"/>
                <a:gd name="T49" fmla="*/ 0 h 54"/>
                <a:gd name="T50" fmla="*/ 0 w 57"/>
                <a:gd name="T5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7" h="54">
                  <a:moveTo>
                    <a:pt x="0" y="0"/>
                  </a:moveTo>
                  <a:lnTo>
                    <a:pt x="10" y="0"/>
                  </a:lnTo>
                  <a:lnTo>
                    <a:pt x="18" y="2"/>
                  </a:lnTo>
                  <a:lnTo>
                    <a:pt x="25" y="6"/>
                  </a:lnTo>
                  <a:lnTo>
                    <a:pt x="31" y="11"/>
                  </a:lnTo>
                  <a:lnTo>
                    <a:pt x="40" y="21"/>
                  </a:lnTo>
                  <a:lnTo>
                    <a:pt x="46" y="31"/>
                  </a:lnTo>
                  <a:lnTo>
                    <a:pt x="53" y="41"/>
                  </a:lnTo>
                  <a:lnTo>
                    <a:pt x="57" y="53"/>
                  </a:lnTo>
                  <a:lnTo>
                    <a:pt x="56" y="54"/>
                  </a:lnTo>
                  <a:lnTo>
                    <a:pt x="53" y="53"/>
                  </a:lnTo>
                  <a:lnTo>
                    <a:pt x="50" y="52"/>
                  </a:lnTo>
                  <a:lnTo>
                    <a:pt x="48" y="51"/>
                  </a:lnTo>
                  <a:lnTo>
                    <a:pt x="43" y="44"/>
                  </a:lnTo>
                  <a:lnTo>
                    <a:pt x="40" y="36"/>
                  </a:lnTo>
                  <a:lnTo>
                    <a:pt x="35" y="26"/>
                  </a:lnTo>
                  <a:lnTo>
                    <a:pt x="30" y="18"/>
                  </a:lnTo>
                  <a:lnTo>
                    <a:pt x="26" y="11"/>
                  </a:lnTo>
                  <a:lnTo>
                    <a:pt x="20" y="6"/>
                  </a:lnTo>
                  <a:lnTo>
                    <a:pt x="1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244"/>
            <p:cNvSpPr>
              <a:spLocks/>
            </p:cNvSpPr>
            <p:nvPr/>
          </p:nvSpPr>
          <p:spPr bwMode="auto">
            <a:xfrm>
              <a:off x="3132163" y="2362202"/>
              <a:ext cx="107950" cy="28575"/>
            </a:xfrm>
            <a:custGeom>
              <a:avLst/>
              <a:gdLst>
                <a:gd name="T0" fmla="*/ 137 w 137"/>
                <a:gd name="T1" fmla="*/ 10 h 35"/>
                <a:gd name="T2" fmla="*/ 128 w 137"/>
                <a:gd name="T3" fmla="*/ 8 h 35"/>
                <a:gd name="T4" fmla="*/ 119 w 137"/>
                <a:gd name="T5" fmla="*/ 6 h 35"/>
                <a:gd name="T6" fmla="*/ 110 w 137"/>
                <a:gd name="T7" fmla="*/ 5 h 35"/>
                <a:gd name="T8" fmla="*/ 100 w 137"/>
                <a:gd name="T9" fmla="*/ 5 h 35"/>
                <a:gd name="T10" fmla="*/ 91 w 137"/>
                <a:gd name="T11" fmla="*/ 5 h 35"/>
                <a:gd name="T12" fmla="*/ 83 w 137"/>
                <a:gd name="T13" fmla="*/ 6 h 35"/>
                <a:gd name="T14" fmla="*/ 74 w 137"/>
                <a:gd name="T15" fmla="*/ 9 h 35"/>
                <a:gd name="T16" fmla="*/ 65 w 137"/>
                <a:gd name="T17" fmla="*/ 11 h 35"/>
                <a:gd name="T18" fmla="*/ 57 w 137"/>
                <a:gd name="T19" fmla="*/ 13 h 35"/>
                <a:gd name="T20" fmla="*/ 49 w 137"/>
                <a:gd name="T21" fmla="*/ 17 h 35"/>
                <a:gd name="T22" fmla="*/ 42 w 137"/>
                <a:gd name="T23" fmla="*/ 19 h 35"/>
                <a:gd name="T24" fmla="*/ 34 w 137"/>
                <a:gd name="T25" fmla="*/ 23 h 35"/>
                <a:gd name="T26" fmla="*/ 25 w 137"/>
                <a:gd name="T27" fmla="*/ 26 h 35"/>
                <a:gd name="T28" fmla="*/ 19 w 137"/>
                <a:gd name="T29" fmla="*/ 29 h 35"/>
                <a:gd name="T30" fmla="*/ 10 w 137"/>
                <a:gd name="T31" fmla="*/ 33 h 35"/>
                <a:gd name="T32" fmla="*/ 2 w 137"/>
                <a:gd name="T33" fmla="*/ 35 h 35"/>
                <a:gd name="T34" fmla="*/ 1 w 137"/>
                <a:gd name="T35" fmla="*/ 34 h 35"/>
                <a:gd name="T36" fmla="*/ 0 w 137"/>
                <a:gd name="T37" fmla="*/ 31 h 35"/>
                <a:gd name="T38" fmla="*/ 0 w 137"/>
                <a:gd name="T39" fmla="*/ 27 h 35"/>
                <a:gd name="T40" fmla="*/ 1 w 137"/>
                <a:gd name="T41" fmla="*/ 25 h 35"/>
                <a:gd name="T42" fmla="*/ 17 w 137"/>
                <a:gd name="T43" fmla="*/ 17 h 35"/>
                <a:gd name="T44" fmla="*/ 35 w 137"/>
                <a:gd name="T45" fmla="*/ 10 h 35"/>
                <a:gd name="T46" fmla="*/ 51 w 137"/>
                <a:gd name="T47" fmla="*/ 4 h 35"/>
                <a:gd name="T48" fmla="*/ 68 w 137"/>
                <a:gd name="T49" fmla="*/ 1 h 35"/>
                <a:gd name="T50" fmla="*/ 85 w 137"/>
                <a:gd name="T51" fmla="*/ 0 h 35"/>
                <a:gd name="T52" fmla="*/ 103 w 137"/>
                <a:gd name="T53" fmla="*/ 1 h 35"/>
                <a:gd name="T54" fmla="*/ 120 w 137"/>
                <a:gd name="T55" fmla="*/ 4 h 35"/>
                <a:gd name="T56" fmla="*/ 137 w 137"/>
                <a:gd name="T57" fmla="*/ 10 h 35"/>
                <a:gd name="T58" fmla="*/ 137 w 137"/>
                <a:gd name="T59" fmla="*/ 10 h 35"/>
                <a:gd name="T60" fmla="*/ 137 w 137"/>
                <a:gd name="T61" fmla="*/ 10 h 35"/>
                <a:gd name="T62" fmla="*/ 137 w 137"/>
                <a:gd name="T63" fmla="*/ 10 h 35"/>
                <a:gd name="T64" fmla="*/ 137 w 137"/>
                <a:gd name="T65" fmla="*/ 10 h 35"/>
                <a:gd name="T66" fmla="*/ 137 w 137"/>
                <a:gd name="T67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7" h="35">
                  <a:moveTo>
                    <a:pt x="137" y="10"/>
                  </a:moveTo>
                  <a:lnTo>
                    <a:pt x="128" y="8"/>
                  </a:lnTo>
                  <a:lnTo>
                    <a:pt x="119" y="6"/>
                  </a:lnTo>
                  <a:lnTo>
                    <a:pt x="110" y="5"/>
                  </a:lnTo>
                  <a:lnTo>
                    <a:pt x="100" y="5"/>
                  </a:lnTo>
                  <a:lnTo>
                    <a:pt x="91" y="5"/>
                  </a:lnTo>
                  <a:lnTo>
                    <a:pt x="83" y="6"/>
                  </a:lnTo>
                  <a:lnTo>
                    <a:pt x="74" y="9"/>
                  </a:lnTo>
                  <a:lnTo>
                    <a:pt x="65" y="11"/>
                  </a:lnTo>
                  <a:lnTo>
                    <a:pt x="57" y="13"/>
                  </a:lnTo>
                  <a:lnTo>
                    <a:pt x="49" y="17"/>
                  </a:lnTo>
                  <a:lnTo>
                    <a:pt x="42" y="19"/>
                  </a:lnTo>
                  <a:lnTo>
                    <a:pt x="34" y="23"/>
                  </a:lnTo>
                  <a:lnTo>
                    <a:pt x="25" y="26"/>
                  </a:lnTo>
                  <a:lnTo>
                    <a:pt x="19" y="29"/>
                  </a:lnTo>
                  <a:lnTo>
                    <a:pt x="10" y="33"/>
                  </a:lnTo>
                  <a:lnTo>
                    <a:pt x="2" y="35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1" y="25"/>
                  </a:lnTo>
                  <a:lnTo>
                    <a:pt x="17" y="17"/>
                  </a:lnTo>
                  <a:lnTo>
                    <a:pt x="35" y="10"/>
                  </a:lnTo>
                  <a:lnTo>
                    <a:pt x="51" y="4"/>
                  </a:lnTo>
                  <a:lnTo>
                    <a:pt x="68" y="1"/>
                  </a:lnTo>
                  <a:lnTo>
                    <a:pt x="85" y="0"/>
                  </a:lnTo>
                  <a:lnTo>
                    <a:pt x="103" y="1"/>
                  </a:lnTo>
                  <a:lnTo>
                    <a:pt x="120" y="4"/>
                  </a:lnTo>
                  <a:lnTo>
                    <a:pt x="137" y="10"/>
                  </a:lnTo>
                  <a:lnTo>
                    <a:pt x="137" y="10"/>
                  </a:lnTo>
                  <a:lnTo>
                    <a:pt x="137" y="10"/>
                  </a:lnTo>
                  <a:lnTo>
                    <a:pt x="137" y="10"/>
                  </a:lnTo>
                  <a:lnTo>
                    <a:pt x="137" y="10"/>
                  </a:lnTo>
                  <a:lnTo>
                    <a:pt x="137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245"/>
            <p:cNvSpPr>
              <a:spLocks/>
            </p:cNvSpPr>
            <p:nvPr/>
          </p:nvSpPr>
          <p:spPr bwMode="auto">
            <a:xfrm>
              <a:off x="3197250" y="2482852"/>
              <a:ext cx="222250" cy="39688"/>
            </a:xfrm>
            <a:custGeom>
              <a:avLst/>
              <a:gdLst>
                <a:gd name="T0" fmla="*/ 279 w 279"/>
                <a:gd name="T1" fmla="*/ 3 h 50"/>
                <a:gd name="T2" fmla="*/ 268 w 279"/>
                <a:gd name="T3" fmla="*/ 12 h 50"/>
                <a:gd name="T4" fmla="*/ 255 w 279"/>
                <a:gd name="T5" fmla="*/ 20 h 50"/>
                <a:gd name="T6" fmla="*/ 243 w 279"/>
                <a:gd name="T7" fmla="*/ 28 h 50"/>
                <a:gd name="T8" fmla="*/ 232 w 279"/>
                <a:gd name="T9" fmla="*/ 35 h 50"/>
                <a:gd name="T10" fmla="*/ 219 w 279"/>
                <a:gd name="T11" fmla="*/ 41 h 50"/>
                <a:gd name="T12" fmla="*/ 205 w 279"/>
                <a:gd name="T13" fmla="*/ 45 h 50"/>
                <a:gd name="T14" fmla="*/ 191 w 279"/>
                <a:gd name="T15" fmla="*/ 49 h 50"/>
                <a:gd name="T16" fmla="*/ 177 w 279"/>
                <a:gd name="T17" fmla="*/ 50 h 50"/>
                <a:gd name="T18" fmla="*/ 155 w 279"/>
                <a:gd name="T19" fmla="*/ 50 h 50"/>
                <a:gd name="T20" fmla="*/ 134 w 279"/>
                <a:gd name="T21" fmla="*/ 48 h 50"/>
                <a:gd name="T22" fmla="*/ 113 w 279"/>
                <a:gd name="T23" fmla="*/ 43 h 50"/>
                <a:gd name="T24" fmla="*/ 92 w 279"/>
                <a:gd name="T25" fmla="*/ 40 h 50"/>
                <a:gd name="T26" fmla="*/ 72 w 279"/>
                <a:gd name="T27" fmla="*/ 36 h 50"/>
                <a:gd name="T28" fmla="*/ 51 w 279"/>
                <a:gd name="T29" fmla="*/ 35 h 50"/>
                <a:gd name="T30" fmla="*/ 30 w 279"/>
                <a:gd name="T31" fmla="*/ 37 h 50"/>
                <a:gd name="T32" fmla="*/ 8 w 279"/>
                <a:gd name="T33" fmla="*/ 44 h 50"/>
                <a:gd name="T34" fmla="*/ 5 w 279"/>
                <a:gd name="T35" fmla="*/ 44 h 50"/>
                <a:gd name="T36" fmla="*/ 2 w 279"/>
                <a:gd name="T37" fmla="*/ 43 h 50"/>
                <a:gd name="T38" fmla="*/ 0 w 279"/>
                <a:gd name="T39" fmla="*/ 41 h 50"/>
                <a:gd name="T40" fmla="*/ 0 w 279"/>
                <a:gd name="T41" fmla="*/ 38 h 50"/>
                <a:gd name="T42" fmla="*/ 13 w 279"/>
                <a:gd name="T43" fmla="*/ 33 h 50"/>
                <a:gd name="T44" fmla="*/ 25 w 279"/>
                <a:gd name="T45" fmla="*/ 28 h 50"/>
                <a:gd name="T46" fmla="*/ 39 w 279"/>
                <a:gd name="T47" fmla="*/ 26 h 50"/>
                <a:gd name="T48" fmla="*/ 52 w 279"/>
                <a:gd name="T49" fmla="*/ 26 h 50"/>
                <a:gd name="T50" fmla="*/ 66 w 279"/>
                <a:gd name="T51" fmla="*/ 26 h 50"/>
                <a:gd name="T52" fmla="*/ 80 w 279"/>
                <a:gd name="T53" fmla="*/ 28 h 50"/>
                <a:gd name="T54" fmla="*/ 93 w 279"/>
                <a:gd name="T55" fmla="*/ 30 h 50"/>
                <a:gd name="T56" fmla="*/ 107 w 279"/>
                <a:gd name="T57" fmla="*/ 33 h 50"/>
                <a:gd name="T58" fmla="*/ 119 w 279"/>
                <a:gd name="T59" fmla="*/ 35 h 50"/>
                <a:gd name="T60" fmla="*/ 130 w 279"/>
                <a:gd name="T61" fmla="*/ 37 h 50"/>
                <a:gd name="T62" fmla="*/ 141 w 279"/>
                <a:gd name="T63" fmla="*/ 38 h 50"/>
                <a:gd name="T64" fmla="*/ 152 w 279"/>
                <a:gd name="T65" fmla="*/ 40 h 50"/>
                <a:gd name="T66" fmla="*/ 164 w 279"/>
                <a:gd name="T67" fmla="*/ 41 h 50"/>
                <a:gd name="T68" fmla="*/ 175 w 279"/>
                <a:gd name="T69" fmla="*/ 41 h 50"/>
                <a:gd name="T70" fmla="*/ 186 w 279"/>
                <a:gd name="T71" fmla="*/ 40 h 50"/>
                <a:gd name="T72" fmla="*/ 197 w 279"/>
                <a:gd name="T73" fmla="*/ 38 h 50"/>
                <a:gd name="T74" fmla="*/ 208 w 279"/>
                <a:gd name="T75" fmla="*/ 36 h 50"/>
                <a:gd name="T76" fmla="*/ 218 w 279"/>
                <a:gd name="T77" fmla="*/ 33 h 50"/>
                <a:gd name="T78" fmla="*/ 228 w 279"/>
                <a:gd name="T79" fmla="*/ 28 h 50"/>
                <a:gd name="T80" fmla="*/ 239 w 279"/>
                <a:gd name="T81" fmla="*/ 24 h 50"/>
                <a:gd name="T82" fmla="*/ 249 w 279"/>
                <a:gd name="T83" fmla="*/ 18 h 50"/>
                <a:gd name="T84" fmla="*/ 258 w 279"/>
                <a:gd name="T85" fmla="*/ 12 h 50"/>
                <a:gd name="T86" fmla="*/ 269 w 279"/>
                <a:gd name="T87" fmla="*/ 6 h 50"/>
                <a:gd name="T88" fmla="*/ 278 w 279"/>
                <a:gd name="T89" fmla="*/ 0 h 50"/>
                <a:gd name="T90" fmla="*/ 278 w 279"/>
                <a:gd name="T91" fmla="*/ 0 h 50"/>
                <a:gd name="T92" fmla="*/ 279 w 279"/>
                <a:gd name="T93" fmla="*/ 2 h 50"/>
                <a:gd name="T94" fmla="*/ 279 w 279"/>
                <a:gd name="T95" fmla="*/ 2 h 50"/>
                <a:gd name="T96" fmla="*/ 279 w 279"/>
                <a:gd name="T97" fmla="*/ 3 h 50"/>
                <a:gd name="T98" fmla="*/ 279 w 279"/>
                <a:gd name="T9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9" h="50">
                  <a:moveTo>
                    <a:pt x="279" y="3"/>
                  </a:moveTo>
                  <a:lnTo>
                    <a:pt x="268" y="12"/>
                  </a:lnTo>
                  <a:lnTo>
                    <a:pt x="255" y="20"/>
                  </a:lnTo>
                  <a:lnTo>
                    <a:pt x="243" y="28"/>
                  </a:lnTo>
                  <a:lnTo>
                    <a:pt x="232" y="35"/>
                  </a:lnTo>
                  <a:lnTo>
                    <a:pt x="219" y="41"/>
                  </a:lnTo>
                  <a:lnTo>
                    <a:pt x="205" y="45"/>
                  </a:lnTo>
                  <a:lnTo>
                    <a:pt x="191" y="49"/>
                  </a:lnTo>
                  <a:lnTo>
                    <a:pt x="177" y="50"/>
                  </a:lnTo>
                  <a:lnTo>
                    <a:pt x="155" y="50"/>
                  </a:lnTo>
                  <a:lnTo>
                    <a:pt x="134" y="48"/>
                  </a:lnTo>
                  <a:lnTo>
                    <a:pt x="113" y="43"/>
                  </a:lnTo>
                  <a:lnTo>
                    <a:pt x="92" y="40"/>
                  </a:lnTo>
                  <a:lnTo>
                    <a:pt x="72" y="36"/>
                  </a:lnTo>
                  <a:lnTo>
                    <a:pt x="51" y="35"/>
                  </a:lnTo>
                  <a:lnTo>
                    <a:pt x="30" y="37"/>
                  </a:lnTo>
                  <a:lnTo>
                    <a:pt x="8" y="44"/>
                  </a:lnTo>
                  <a:lnTo>
                    <a:pt x="5" y="44"/>
                  </a:lnTo>
                  <a:lnTo>
                    <a:pt x="2" y="43"/>
                  </a:lnTo>
                  <a:lnTo>
                    <a:pt x="0" y="41"/>
                  </a:lnTo>
                  <a:lnTo>
                    <a:pt x="0" y="38"/>
                  </a:lnTo>
                  <a:lnTo>
                    <a:pt x="13" y="33"/>
                  </a:lnTo>
                  <a:lnTo>
                    <a:pt x="25" y="28"/>
                  </a:lnTo>
                  <a:lnTo>
                    <a:pt x="39" y="26"/>
                  </a:lnTo>
                  <a:lnTo>
                    <a:pt x="52" y="26"/>
                  </a:lnTo>
                  <a:lnTo>
                    <a:pt x="66" y="26"/>
                  </a:lnTo>
                  <a:lnTo>
                    <a:pt x="80" y="28"/>
                  </a:lnTo>
                  <a:lnTo>
                    <a:pt x="93" y="30"/>
                  </a:lnTo>
                  <a:lnTo>
                    <a:pt x="107" y="33"/>
                  </a:lnTo>
                  <a:lnTo>
                    <a:pt x="119" y="35"/>
                  </a:lnTo>
                  <a:lnTo>
                    <a:pt x="130" y="37"/>
                  </a:lnTo>
                  <a:lnTo>
                    <a:pt x="141" y="38"/>
                  </a:lnTo>
                  <a:lnTo>
                    <a:pt x="152" y="40"/>
                  </a:lnTo>
                  <a:lnTo>
                    <a:pt x="164" y="41"/>
                  </a:lnTo>
                  <a:lnTo>
                    <a:pt x="175" y="41"/>
                  </a:lnTo>
                  <a:lnTo>
                    <a:pt x="186" y="40"/>
                  </a:lnTo>
                  <a:lnTo>
                    <a:pt x="197" y="38"/>
                  </a:lnTo>
                  <a:lnTo>
                    <a:pt x="208" y="36"/>
                  </a:lnTo>
                  <a:lnTo>
                    <a:pt x="218" y="33"/>
                  </a:lnTo>
                  <a:lnTo>
                    <a:pt x="228" y="28"/>
                  </a:lnTo>
                  <a:lnTo>
                    <a:pt x="239" y="24"/>
                  </a:lnTo>
                  <a:lnTo>
                    <a:pt x="249" y="18"/>
                  </a:lnTo>
                  <a:lnTo>
                    <a:pt x="258" y="12"/>
                  </a:lnTo>
                  <a:lnTo>
                    <a:pt x="269" y="6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79" y="2"/>
                  </a:lnTo>
                  <a:lnTo>
                    <a:pt x="279" y="2"/>
                  </a:lnTo>
                  <a:lnTo>
                    <a:pt x="279" y="3"/>
                  </a:lnTo>
                  <a:lnTo>
                    <a:pt x="279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246"/>
            <p:cNvSpPr>
              <a:spLocks/>
            </p:cNvSpPr>
            <p:nvPr/>
          </p:nvSpPr>
          <p:spPr bwMode="auto">
            <a:xfrm>
              <a:off x="3190900" y="2451102"/>
              <a:ext cx="133350" cy="76200"/>
            </a:xfrm>
            <a:custGeom>
              <a:avLst/>
              <a:gdLst>
                <a:gd name="T0" fmla="*/ 167 w 167"/>
                <a:gd name="T1" fmla="*/ 1 h 96"/>
                <a:gd name="T2" fmla="*/ 146 w 167"/>
                <a:gd name="T3" fmla="*/ 6 h 96"/>
                <a:gd name="T4" fmla="*/ 121 w 167"/>
                <a:gd name="T5" fmla="*/ 10 h 96"/>
                <a:gd name="T6" fmla="*/ 93 w 167"/>
                <a:gd name="T7" fmla="*/ 14 h 96"/>
                <a:gd name="T8" fmla="*/ 66 w 167"/>
                <a:gd name="T9" fmla="*/ 20 h 96"/>
                <a:gd name="T10" fmla="*/ 42 w 167"/>
                <a:gd name="T11" fmla="*/ 30 h 96"/>
                <a:gd name="T12" fmla="*/ 23 w 167"/>
                <a:gd name="T13" fmla="*/ 44 h 96"/>
                <a:gd name="T14" fmla="*/ 12 w 167"/>
                <a:gd name="T15" fmla="*/ 63 h 96"/>
                <a:gd name="T16" fmla="*/ 9 w 167"/>
                <a:gd name="T17" fmla="*/ 88 h 96"/>
                <a:gd name="T18" fmla="*/ 9 w 167"/>
                <a:gd name="T19" fmla="*/ 90 h 96"/>
                <a:gd name="T20" fmla="*/ 8 w 167"/>
                <a:gd name="T21" fmla="*/ 94 h 96"/>
                <a:gd name="T22" fmla="*/ 7 w 167"/>
                <a:gd name="T23" fmla="*/ 96 h 96"/>
                <a:gd name="T24" fmla="*/ 5 w 167"/>
                <a:gd name="T25" fmla="*/ 96 h 96"/>
                <a:gd name="T26" fmla="*/ 1 w 167"/>
                <a:gd name="T27" fmla="*/ 87 h 96"/>
                <a:gd name="T28" fmla="*/ 0 w 167"/>
                <a:gd name="T29" fmla="*/ 77 h 96"/>
                <a:gd name="T30" fmla="*/ 0 w 167"/>
                <a:gd name="T31" fmla="*/ 68 h 96"/>
                <a:gd name="T32" fmla="*/ 3 w 167"/>
                <a:gd name="T33" fmla="*/ 59 h 96"/>
                <a:gd name="T34" fmla="*/ 7 w 167"/>
                <a:gd name="T35" fmla="*/ 51 h 96"/>
                <a:gd name="T36" fmla="*/ 13 w 167"/>
                <a:gd name="T37" fmla="*/ 43 h 96"/>
                <a:gd name="T38" fmla="*/ 18 w 167"/>
                <a:gd name="T39" fmla="*/ 36 h 96"/>
                <a:gd name="T40" fmla="*/ 25 w 167"/>
                <a:gd name="T41" fmla="*/ 29 h 96"/>
                <a:gd name="T42" fmla="*/ 40 w 167"/>
                <a:gd name="T43" fmla="*/ 19 h 96"/>
                <a:gd name="T44" fmla="*/ 58 w 167"/>
                <a:gd name="T45" fmla="*/ 12 h 96"/>
                <a:gd name="T46" fmla="*/ 75 w 167"/>
                <a:gd name="T47" fmla="*/ 8 h 96"/>
                <a:gd name="T48" fmla="*/ 93 w 167"/>
                <a:gd name="T49" fmla="*/ 6 h 96"/>
                <a:gd name="T50" fmla="*/ 112 w 167"/>
                <a:gd name="T51" fmla="*/ 5 h 96"/>
                <a:gd name="T52" fmla="*/ 131 w 167"/>
                <a:gd name="T53" fmla="*/ 4 h 96"/>
                <a:gd name="T54" fmla="*/ 150 w 167"/>
                <a:gd name="T55" fmla="*/ 3 h 96"/>
                <a:gd name="T56" fmla="*/ 167 w 167"/>
                <a:gd name="T57" fmla="*/ 0 h 96"/>
                <a:gd name="T58" fmla="*/ 167 w 167"/>
                <a:gd name="T59" fmla="*/ 0 h 96"/>
                <a:gd name="T60" fmla="*/ 167 w 167"/>
                <a:gd name="T61" fmla="*/ 0 h 96"/>
                <a:gd name="T62" fmla="*/ 167 w 167"/>
                <a:gd name="T63" fmla="*/ 1 h 96"/>
                <a:gd name="T64" fmla="*/ 167 w 167"/>
                <a:gd name="T65" fmla="*/ 1 h 96"/>
                <a:gd name="T66" fmla="*/ 167 w 167"/>
                <a:gd name="T67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7" h="96">
                  <a:moveTo>
                    <a:pt x="167" y="1"/>
                  </a:moveTo>
                  <a:lnTo>
                    <a:pt x="146" y="6"/>
                  </a:lnTo>
                  <a:lnTo>
                    <a:pt x="121" y="10"/>
                  </a:lnTo>
                  <a:lnTo>
                    <a:pt x="93" y="14"/>
                  </a:lnTo>
                  <a:lnTo>
                    <a:pt x="66" y="20"/>
                  </a:lnTo>
                  <a:lnTo>
                    <a:pt x="42" y="30"/>
                  </a:lnTo>
                  <a:lnTo>
                    <a:pt x="23" y="44"/>
                  </a:lnTo>
                  <a:lnTo>
                    <a:pt x="12" y="63"/>
                  </a:lnTo>
                  <a:lnTo>
                    <a:pt x="9" y="88"/>
                  </a:lnTo>
                  <a:lnTo>
                    <a:pt x="9" y="90"/>
                  </a:lnTo>
                  <a:lnTo>
                    <a:pt x="8" y="94"/>
                  </a:lnTo>
                  <a:lnTo>
                    <a:pt x="7" y="96"/>
                  </a:lnTo>
                  <a:lnTo>
                    <a:pt x="5" y="96"/>
                  </a:lnTo>
                  <a:lnTo>
                    <a:pt x="1" y="87"/>
                  </a:lnTo>
                  <a:lnTo>
                    <a:pt x="0" y="77"/>
                  </a:lnTo>
                  <a:lnTo>
                    <a:pt x="0" y="68"/>
                  </a:lnTo>
                  <a:lnTo>
                    <a:pt x="3" y="59"/>
                  </a:lnTo>
                  <a:lnTo>
                    <a:pt x="7" y="51"/>
                  </a:lnTo>
                  <a:lnTo>
                    <a:pt x="13" y="43"/>
                  </a:lnTo>
                  <a:lnTo>
                    <a:pt x="18" y="36"/>
                  </a:lnTo>
                  <a:lnTo>
                    <a:pt x="25" y="29"/>
                  </a:lnTo>
                  <a:lnTo>
                    <a:pt x="40" y="19"/>
                  </a:lnTo>
                  <a:lnTo>
                    <a:pt x="58" y="12"/>
                  </a:lnTo>
                  <a:lnTo>
                    <a:pt x="75" y="8"/>
                  </a:lnTo>
                  <a:lnTo>
                    <a:pt x="93" y="6"/>
                  </a:lnTo>
                  <a:lnTo>
                    <a:pt x="112" y="5"/>
                  </a:lnTo>
                  <a:lnTo>
                    <a:pt x="131" y="4"/>
                  </a:lnTo>
                  <a:lnTo>
                    <a:pt x="150" y="3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7" y="1"/>
                  </a:lnTo>
                  <a:lnTo>
                    <a:pt x="167" y="1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247"/>
            <p:cNvSpPr>
              <a:spLocks/>
            </p:cNvSpPr>
            <p:nvPr/>
          </p:nvSpPr>
          <p:spPr bwMode="auto">
            <a:xfrm>
              <a:off x="3770338" y="2433639"/>
              <a:ext cx="512763" cy="182563"/>
            </a:xfrm>
            <a:custGeom>
              <a:avLst/>
              <a:gdLst>
                <a:gd name="T0" fmla="*/ 558 w 646"/>
                <a:gd name="T1" fmla="*/ 182 h 230"/>
                <a:gd name="T2" fmla="*/ 568 w 646"/>
                <a:gd name="T3" fmla="*/ 210 h 230"/>
                <a:gd name="T4" fmla="*/ 597 w 646"/>
                <a:gd name="T5" fmla="*/ 226 h 230"/>
                <a:gd name="T6" fmla="*/ 627 w 646"/>
                <a:gd name="T7" fmla="*/ 214 h 230"/>
                <a:gd name="T8" fmla="*/ 639 w 646"/>
                <a:gd name="T9" fmla="*/ 172 h 230"/>
                <a:gd name="T10" fmla="*/ 625 w 646"/>
                <a:gd name="T11" fmla="*/ 132 h 230"/>
                <a:gd name="T12" fmla="*/ 605 w 646"/>
                <a:gd name="T13" fmla="*/ 96 h 230"/>
                <a:gd name="T14" fmla="*/ 576 w 646"/>
                <a:gd name="T15" fmla="*/ 65 h 230"/>
                <a:gd name="T16" fmla="*/ 542 w 646"/>
                <a:gd name="T17" fmla="*/ 41 h 230"/>
                <a:gd name="T18" fmla="*/ 503 w 646"/>
                <a:gd name="T19" fmla="*/ 25 h 230"/>
                <a:gd name="T20" fmla="*/ 460 w 646"/>
                <a:gd name="T21" fmla="*/ 14 h 230"/>
                <a:gd name="T22" fmla="*/ 415 w 646"/>
                <a:gd name="T23" fmla="*/ 10 h 230"/>
                <a:gd name="T24" fmla="*/ 371 w 646"/>
                <a:gd name="T25" fmla="*/ 11 h 230"/>
                <a:gd name="T26" fmla="*/ 330 w 646"/>
                <a:gd name="T27" fmla="*/ 15 h 230"/>
                <a:gd name="T28" fmla="*/ 291 w 646"/>
                <a:gd name="T29" fmla="*/ 25 h 230"/>
                <a:gd name="T30" fmla="*/ 251 w 646"/>
                <a:gd name="T31" fmla="*/ 34 h 230"/>
                <a:gd name="T32" fmla="*/ 212 w 646"/>
                <a:gd name="T33" fmla="*/ 41 h 230"/>
                <a:gd name="T34" fmla="*/ 174 w 646"/>
                <a:gd name="T35" fmla="*/ 45 h 230"/>
                <a:gd name="T36" fmla="*/ 136 w 646"/>
                <a:gd name="T37" fmla="*/ 48 h 230"/>
                <a:gd name="T38" fmla="*/ 98 w 646"/>
                <a:gd name="T39" fmla="*/ 46 h 230"/>
                <a:gd name="T40" fmla="*/ 60 w 646"/>
                <a:gd name="T41" fmla="*/ 40 h 230"/>
                <a:gd name="T42" fmla="*/ 21 w 646"/>
                <a:gd name="T43" fmla="*/ 28 h 230"/>
                <a:gd name="T44" fmla="*/ 0 w 646"/>
                <a:gd name="T45" fmla="*/ 18 h 230"/>
                <a:gd name="T46" fmla="*/ 7 w 646"/>
                <a:gd name="T47" fmla="*/ 15 h 230"/>
                <a:gd name="T48" fmla="*/ 29 w 646"/>
                <a:gd name="T49" fmla="*/ 23 h 230"/>
                <a:gd name="T50" fmla="*/ 67 w 646"/>
                <a:gd name="T51" fmla="*/ 34 h 230"/>
                <a:gd name="T52" fmla="*/ 104 w 646"/>
                <a:gd name="T53" fmla="*/ 40 h 230"/>
                <a:gd name="T54" fmla="*/ 139 w 646"/>
                <a:gd name="T55" fmla="*/ 42 h 230"/>
                <a:gd name="T56" fmla="*/ 176 w 646"/>
                <a:gd name="T57" fmla="*/ 41 h 230"/>
                <a:gd name="T58" fmla="*/ 212 w 646"/>
                <a:gd name="T59" fmla="*/ 36 h 230"/>
                <a:gd name="T60" fmla="*/ 249 w 646"/>
                <a:gd name="T61" fmla="*/ 29 h 230"/>
                <a:gd name="T62" fmla="*/ 287 w 646"/>
                <a:gd name="T63" fmla="*/ 20 h 230"/>
                <a:gd name="T64" fmla="*/ 319 w 646"/>
                <a:gd name="T65" fmla="*/ 12 h 230"/>
                <a:gd name="T66" fmla="*/ 348 w 646"/>
                <a:gd name="T67" fmla="*/ 5 h 230"/>
                <a:gd name="T68" fmla="*/ 378 w 646"/>
                <a:gd name="T69" fmla="*/ 2 h 230"/>
                <a:gd name="T70" fmla="*/ 408 w 646"/>
                <a:gd name="T71" fmla="*/ 2 h 230"/>
                <a:gd name="T72" fmla="*/ 439 w 646"/>
                <a:gd name="T73" fmla="*/ 6 h 230"/>
                <a:gd name="T74" fmla="*/ 472 w 646"/>
                <a:gd name="T75" fmla="*/ 13 h 230"/>
                <a:gd name="T76" fmla="*/ 502 w 646"/>
                <a:gd name="T77" fmla="*/ 22 h 230"/>
                <a:gd name="T78" fmla="*/ 531 w 646"/>
                <a:gd name="T79" fmla="*/ 33 h 230"/>
                <a:gd name="T80" fmla="*/ 558 w 646"/>
                <a:gd name="T81" fmla="*/ 48 h 230"/>
                <a:gd name="T82" fmla="*/ 583 w 646"/>
                <a:gd name="T83" fmla="*/ 65 h 230"/>
                <a:gd name="T84" fmla="*/ 605 w 646"/>
                <a:gd name="T85" fmla="*/ 87 h 230"/>
                <a:gd name="T86" fmla="*/ 625 w 646"/>
                <a:gd name="T87" fmla="*/ 113 h 230"/>
                <a:gd name="T88" fmla="*/ 640 w 646"/>
                <a:gd name="T89" fmla="*/ 144 h 230"/>
                <a:gd name="T90" fmla="*/ 646 w 646"/>
                <a:gd name="T91" fmla="*/ 179 h 230"/>
                <a:gd name="T92" fmla="*/ 639 w 646"/>
                <a:gd name="T93" fmla="*/ 209 h 230"/>
                <a:gd name="T94" fmla="*/ 616 w 646"/>
                <a:gd name="T95" fmla="*/ 227 h 230"/>
                <a:gd name="T96" fmla="*/ 587 w 646"/>
                <a:gd name="T97" fmla="*/ 227 h 230"/>
                <a:gd name="T98" fmla="*/ 567 w 646"/>
                <a:gd name="T99" fmla="*/ 216 h 230"/>
                <a:gd name="T100" fmla="*/ 556 w 646"/>
                <a:gd name="T101" fmla="*/ 197 h 230"/>
                <a:gd name="T102" fmla="*/ 557 w 646"/>
                <a:gd name="T103" fmla="*/ 177 h 230"/>
                <a:gd name="T104" fmla="*/ 565 w 646"/>
                <a:gd name="T105" fmla="*/ 169 h 230"/>
                <a:gd name="T106" fmla="*/ 567 w 646"/>
                <a:gd name="T107" fmla="*/ 169 h 230"/>
                <a:gd name="T108" fmla="*/ 567 w 646"/>
                <a:gd name="T109" fmla="*/ 17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46" h="230">
                  <a:moveTo>
                    <a:pt x="567" y="170"/>
                  </a:moveTo>
                  <a:lnTo>
                    <a:pt x="558" y="182"/>
                  </a:lnTo>
                  <a:lnTo>
                    <a:pt x="559" y="196"/>
                  </a:lnTo>
                  <a:lnTo>
                    <a:pt x="568" y="210"/>
                  </a:lnTo>
                  <a:lnTo>
                    <a:pt x="581" y="220"/>
                  </a:lnTo>
                  <a:lnTo>
                    <a:pt x="597" y="226"/>
                  </a:lnTo>
                  <a:lnTo>
                    <a:pt x="613" y="224"/>
                  </a:lnTo>
                  <a:lnTo>
                    <a:pt x="627" y="214"/>
                  </a:lnTo>
                  <a:lnTo>
                    <a:pt x="638" y="192"/>
                  </a:lnTo>
                  <a:lnTo>
                    <a:pt x="639" y="172"/>
                  </a:lnTo>
                  <a:lnTo>
                    <a:pt x="634" y="151"/>
                  </a:lnTo>
                  <a:lnTo>
                    <a:pt x="625" y="132"/>
                  </a:lnTo>
                  <a:lnTo>
                    <a:pt x="617" y="114"/>
                  </a:lnTo>
                  <a:lnTo>
                    <a:pt x="605" y="96"/>
                  </a:lnTo>
                  <a:lnTo>
                    <a:pt x="591" y="79"/>
                  </a:lnTo>
                  <a:lnTo>
                    <a:pt x="576" y="65"/>
                  </a:lnTo>
                  <a:lnTo>
                    <a:pt x="560" y="52"/>
                  </a:lnTo>
                  <a:lnTo>
                    <a:pt x="542" y="41"/>
                  </a:lnTo>
                  <a:lnTo>
                    <a:pt x="522" y="33"/>
                  </a:lnTo>
                  <a:lnTo>
                    <a:pt x="503" y="25"/>
                  </a:lnTo>
                  <a:lnTo>
                    <a:pt x="481" y="19"/>
                  </a:lnTo>
                  <a:lnTo>
                    <a:pt x="460" y="14"/>
                  </a:lnTo>
                  <a:lnTo>
                    <a:pt x="438" y="12"/>
                  </a:lnTo>
                  <a:lnTo>
                    <a:pt x="415" y="10"/>
                  </a:lnTo>
                  <a:lnTo>
                    <a:pt x="393" y="10"/>
                  </a:lnTo>
                  <a:lnTo>
                    <a:pt x="371" y="11"/>
                  </a:lnTo>
                  <a:lnTo>
                    <a:pt x="350" y="13"/>
                  </a:lnTo>
                  <a:lnTo>
                    <a:pt x="330" y="15"/>
                  </a:lnTo>
                  <a:lnTo>
                    <a:pt x="310" y="20"/>
                  </a:lnTo>
                  <a:lnTo>
                    <a:pt x="291" y="25"/>
                  </a:lnTo>
                  <a:lnTo>
                    <a:pt x="271" y="29"/>
                  </a:lnTo>
                  <a:lnTo>
                    <a:pt x="251" y="34"/>
                  </a:lnTo>
                  <a:lnTo>
                    <a:pt x="232" y="37"/>
                  </a:lnTo>
                  <a:lnTo>
                    <a:pt x="212" y="41"/>
                  </a:lnTo>
                  <a:lnTo>
                    <a:pt x="194" y="43"/>
                  </a:lnTo>
                  <a:lnTo>
                    <a:pt x="174" y="45"/>
                  </a:lnTo>
                  <a:lnTo>
                    <a:pt x="156" y="48"/>
                  </a:lnTo>
                  <a:lnTo>
                    <a:pt x="136" y="48"/>
                  </a:lnTo>
                  <a:lnTo>
                    <a:pt x="118" y="48"/>
                  </a:lnTo>
                  <a:lnTo>
                    <a:pt x="98" y="46"/>
                  </a:lnTo>
                  <a:lnTo>
                    <a:pt x="80" y="43"/>
                  </a:lnTo>
                  <a:lnTo>
                    <a:pt x="60" y="40"/>
                  </a:lnTo>
                  <a:lnTo>
                    <a:pt x="40" y="35"/>
                  </a:lnTo>
                  <a:lnTo>
                    <a:pt x="21" y="28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2" y="17"/>
                  </a:lnTo>
                  <a:lnTo>
                    <a:pt x="7" y="15"/>
                  </a:lnTo>
                  <a:lnTo>
                    <a:pt x="10" y="17"/>
                  </a:lnTo>
                  <a:lnTo>
                    <a:pt x="29" y="23"/>
                  </a:lnTo>
                  <a:lnTo>
                    <a:pt x="48" y="29"/>
                  </a:lnTo>
                  <a:lnTo>
                    <a:pt x="67" y="34"/>
                  </a:lnTo>
                  <a:lnTo>
                    <a:pt x="85" y="37"/>
                  </a:lnTo>
                  <a:lnTo>
                    <a:pt x="104" y="40"/>
                  </a:lnTo>
                  <a:lnTo>
                    <a:pt x="121" y="42"/>
                  </a:lnTo>
                  <a:lnTo>
                    <a:pt x="139" y="42"/>
                  </a:lnTo>
                  <a:lnTo>
                    <a:pt x="158" y="42"/>
                  </a:lnTo>
                  <a:lnTo>
                    <a:pt x="176" y="41"/>
                  </a:lnTo>
                  <a:lnTo>
                    <a:pt x="195" y="38"/>
                  </a:lnTo>
                  <a:lnTo>
                    <a:pt x="212" y="36"/>
                  </a:lnTo>
                  <a:lnTo>
                    <a:pt x="231" y="33"/>
                  </a:lnTo>
                  <a:lnTo>
                    <a:pt x="249" y="29"/>
                  </a:lnTo>
                  <a:lnTo>
                    <a:pt x="267" y="25"/>
                  </a:lnTo>
                  <a:lnTo>
                    <a:pt x="287" y="20"/>
                  </a:lnTo>
                  <a:lnTo>
                    <a:pt x="306" y="15"/>
                  </a:lnTo>
                  <a:lnTo>
                    <a:pt x="319" y="12"/>
                  </a:lnTo>
                  <a:lnTo>
                    <a:pt x="334" y="8"/>
                  </a:lnTo>
                  <a:lnTo>
                    <a:pt x="348" y="5"/>
                  </a:lnTo>
                  <a:lnTo>
                    <a:pt x="363" y="3"/>
                  </a:lnTo>
                  <a:lnTo>
                    <a:pt x="378" y="2"/>
                  </a:lnTo>
                  <a:lnTo>
                    <a:pt x="393" y="0"/>
                  </a:lnTo>
                  <a:lnTo>
                    <a:pt x="408" y="2"/>
                  </a:lnTo>
                  <a:lnTo>
                    <a:pt x="423" y="3"/>
                  </a:lnTo>
                  <a:lnTo>
                    <a:pt x="439" y="6"/>
                  </a:lnTo>
                  <a:lnTo>
                    <a:pt x="455" y="8"/>
                  </a:lnTo>
                  <a:lnTo>
                    <a:pt x="472" y="13"/>
                  </a:lnTo>
                  <a:lnTo>
                    <a:pt x="487" y="17"/>
                  </a:lnTo>
                  <a:lnTo>
                    <a:pt x="502" y="22"/>
                  </a:lnTo>
                  <a:lnTo>
                    <a:pt x="516" y="27"/>
                  </a:lnTo>
                  <a:lnTo>
                    <a:pt x="531" y="33"/>
                  </a:lnTo>
                  <a:lnTo>
                    <a:pt x="545" y="40"/>
                  </a:lnTo>
                  <a:lnTo>
                    <a:pt x="558" y="48"/>
                  </a:lnTo>
                  <a:lnTo>
                    <a:pt x="571" y="56"/>
                  </a:lnTo>
                  <a:lnTo>
                    <a:pt x="583" y="65"/>
                  </a:lnTo>
                  <a:lnTo>
                    <a:pt x="595" y="75"/>
                  </a:lnTo>
                  <a:lnTo>
                    <a:pt x="605" y="87"/>
                  </a:lnTo>
                  <a:lnTo>
                    <a:pt x="616" y="99"/>
                  </a:lnTo>
                  <a:lnTo>
                    <a:pt x="625" y="113"/>
                  </a:lnTo>
                  <a:lnTo>
                    <a:pt x="633" y="128"/>
                  </a:lnTo>
                  <a:lnTo>
                    <a:pt x="640" y="144"/>
                  </a:lnTo>
                  <a:lnTo>
                    <a:pt x="643" y="162"/>
                  </a:lnTo>
                  <a:lnTo>
                    <a:pt x="646" y="179"/>
                  </a:lnTo>
                  <a:lnTo>
                    <a:pt x="644" y="195"/>
                  </a:lnTo>
                  <a:lnTo>
                    <a:pt x="639" y="209"/>
                  </a:lnTo>
                  <a:lnTo>
                    <a:pt x="629" y="220"/>
                  </a:lnTo>
                  <a:lnTo>
                    <a:pt x="616" y="227"/>
                  </a:lnTo>
                  <a:lnTo>
                    <a:pt x="597" y="230"/>
                  </a:lnTo>
                  <a:lnTo>
                    <a:pt x="587" y="227"/>
                  </a:lnTo>
                  <a:lnTo>
                    <a:pt x="576" y="223"/>
                  </a:lnTo>
                  <a:lnTo>
                    <a:pt x="567" y="216"/>
                  </a:lnTo>
                  <a:lnTo>
                    <a:pt x="560" y="207"/>
                  </a:lnTo>
                  <a:lnTo>
                    <a:pt x="556" y="197"/>
                  </a:lnTo>
                  <a:lnTo>
                    <a:pt x="555" y="187"/>
                  </a:lnTo>
                  <a:lnTo>
                    <a:pt x="557" y="177"/>
                  </a:lnTo>
                  <a:lnTo>
                    <a:pt x="565" y="169"/>
                  </a:lnTo>
                  <a:lnTo>
                    <a:pt x="565" y="169"/>
                  </a:lnTo>
                  <a:lnTo>
                    <a:pt x="566" y="169"/>
                  </a:lnTo>
                  <a:lnTo>
                    <a:pt x="567" y="169"/>
                  </a:lnTo>
                  <a:lnTo>
                    <a:pt x="567" y="170"/>
                  </a:lnTo>
                  <a:lnTo>
                    <a:pt x="567" y="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261"/>
            <p:cNvSpPr>
              <a:spLocks/>
            </p:cNvSpPr>
            <p:nvPr/>
          </p:nvSpPr>
          <p:spPr bwMode="auto">
            <a:xfrm>
              <a:off x="3494113" y="2530477"/>
              <a:ext cx="125413" cy="101600"/>
            </a:xfrm>
            <a:custGeom>
              <a:avLst/>
              <a:gdLst>
                <a:gd name="T0" fmla="*/ 155 w 158"/>
                <a:gd name="T1" fmla="*/ 98 h 128"/>
                <a:gd name="T2" fmla="*/ 146 w 158"/>
                <a:gd name="T3" fmla="*/ 110 h 128"/>
                <a:gd name="T4" fmla="*/ 132 w 158"/>
                <a:gd name="T5" fmla="*/ 118 h 128"/>
                <a:gd name="T6" fmla="*/ 115 w 158"/>
                <a:gd name="T7" fmla="*/ 123 h 128"/>
                <a:gd name="T8" fmla="*/ 98 w 158"/>
                <a:gd name="T9" fmla="*/ 123 h 128"/>
                <a:gd name="T10" fmla="*/ 81 w 158"/>
                <a:gd name="T11" fmla="*/ 120 h 128"/>
                <a:gd name="T12" fmla="*/ 64 w 158"/>
                <a:gd name="T13" fmla="*/ 113 h 128"/>
                <a:gd name="T14" fmla="*/ 53 w 158"/>
                <a:gd name="T15" fmla="*/ 103 h 128"/>
                <a:gd name="T16" fmla="*/ 46 w 158"/>
                <a:gd name="T17" fmla="*/ 89 h 128"/>
                <a:gd name="T18" fmla="*/ 46 w 158"/>
                <a:gd name="T19" fmla="*/ 81 h 128"/>
                <a:gd name="T20" fmla="*/ 48 w 158"/>
                <a:gd name="T21" fmla="*/ 71 h 128"/>
                <a:gd name="T22" fmla="*/ 48 w 158"/>
                <a:gd name="T23" fmla="*/ 61 h 128"/>
                <a:gd name="T24" fmla="*/ 40 w 158"/>
                <a:gd name="T25" fmla="*/ 56 h 128"/>
                <a:gd name="T26" fmla="*/ 34 w 158"/>
                <a:gd name="T27" fmla="*/ 55 h 128"/>
                <a:gd name="T28" fmla="*/ 29 w 158"/>
                <a:gd name="T29" fmla="*/ 53 h 128"/>
                <a:gd name="T30" fmla="*/ 24 w 158"/>
                <a:gd name="T31" fmla="*/ 52 h 128"/>
                <a:gd name="T32" fmla="*/ 18 w 158"/>
                <a:gd name="T33" fmla="*/ 50 h 128"/>
                <a:gd name="T34" fmla="*/ 14 w 158"/>
                <a:gd name="T35" fmla="*/ 48 h 128"/>
                <a:gd name="T36" fmla="*/ 10 w 158"/>
                <a:gd name="T37" fmla="*/ 44 h 128"/>
                <a:gd name="T38" fmla="*/ 7 w 158"/>
                <a:gd name="T39" fmla="*/ 40 h 128"/>
                <a:gd name="T40" fmla="*/ 4 w 158"/>
                <a:gd name="T41" fmla="*/ 34 h 128"/>
                <a:gd name="T42" fmla="*/ 6 w 158"/>
                <a:gd name="T43" fmla="*/ 25 h 128"/>
                <a:gd name="T44" fmla="*/ 11 w 158"/>
                <a:gd name="T45" fmla="*/ 15 h 128"/>
                <a:gd name="T46" fmla="*/ 18 w 158"/>
                <a:gd name="T47" fmla="*/ 7 h 128"/>
                <a:gd name="T48" fmla="*/ 25 w 158"/>
                <a:gd name="T49" fmla="*/ 0 h 128"/>
                <a:gd name="T50" fmla="*/ 25 w 158"/>
                <a:gd name="T51" fmla="*/ 0 h 128"/>
                <a:gd name="T52" fmla="*/ 25 w 158"/>
                <a:gd name="T53" fmla="*/ 0 h 128"/>
                <a:gd name="T54" fmla="*/ 25 w 158"/>
                <a:gd name="T55" fmla="*/ 0 h 128"/>
                <a:gd name="T56" fmla="*/ 24 w 158"/>
                <a:gd name="T57" fmla="*/ 0 h 128"/>
                <a:gd name="T58" fmla="*/ 18 w 158"/>
                <a:gd name="T59" fmla="*/ 4 h 128"/>
                <a:gd name="T60" fmla="*/ 12 w 158"/>
                <a:gd name="T61" fmla="*/ 10 h 128"/>
                <a:gd name="T62" fmla="*/ 7 w 158"/>
                <a:gd name="T63" fmla="*/ 17 h 128"/>
                <a:gd name="T64" fmla="*/ 2 w 158"/>
                <a:gd name="T65" fmla="*/ 25 h 128"/>
                <a:gd name="T66" fmla="*/ 0 w 158"/>
                <a:gd name="T67" fmla="*/ 33 h 128"/>
                <a:gd name="T68" fmla="*/ 0 w 158"/>
                <a:gd name="T69" fmla="*/ 40 h 128"/>
                <a:gd name="T70" fmla="*/ 3 w 158"/>
                <a:gd name="T71" fmla="*/ 46 h 128"/>
                <a:gd name="T72" fmla="*/ 10 w 158"/>
                <a:gd name="T73" fmla="*/ 52 h 128"/>
                <a:gd name="T74" fmla="*/ 14 w 158"/>
                <a:gd name="T75" fmla="*/ 55 h 128"/>
                <a:gd name="T76" fmla="*/ 16 w 158"/>
                <a:gd name="T77" fmla="*/ 56 h 128"/>
                <a:gd name="T78" fmla="*/ 18 w 158"/>
                <a:gd name="T79" fmla="*/ 56 h 128"/>
                <a:gd name="T80" fmla="*/ 23 w 158"/>
                <a:gd name="T81" fmla="*/ 57 h 128"/>
                <a:gd name="T82" fmla="*/ 32 w 158"/>
                <a:gd name="T83" fmla="*/ 60 h 128"/>
                <a:gd name="T84" fmla="*/ 37 w 158"/>
                <a:gd name="T85" fmla="*/ 66 h 128"/>
                <a:gd name="T86" fmla="*/ 38 w 158"/>
                <a:gd name="T87" fmla="*/ 73 h 128"/>
                <a:gd name="T88" fmla="*/ 37 w 158"/>
                <a:gd name="T89" fmla="*/ 83 h 128"/>
                <a:gd name="T90" fmla="*/ 37 w 158"/>
                <a:gd name="T91" fmla="*/ 93 h 128"/>
                <a:gd name="T92" fmla="*/ 39 w 158"/>
                <a:gd name="T93" fmla="*/ 101 h 128"/>
                <a:gd name="T94" fmla="*/ 44 w 158"/>
                <a:gd name="T95" fmla="*/ 109 h 128"/>
                <a:gd name="T96" fmla="*/ 52 w 158"/>
                <a:gd name="T97" fmla="*/ 114 h 128"/>
                <a:gd name="T98" fmla="*/ 64 w 158"/>
                <a:gd name="T99" fmla="*/ 121 h 128"/>
                <a:gd name="T100" fmla="*/ 81 w 158"/>
                <a:gd name="T101" fmla="*/ 126 h 128"/>
                <a:gd name="T102" fmla="*/ 97 w 158"/>
                <a:gd name="T103" fmla="*/ 128 h 128"/>
                <a:gd name="T104" fmla="*/ 114 w 158"/>
                <a:gd name="T105" fmla="*/ 127 h 128"/>
                <a:gd name="T106" fmla="*/ 129 w 158"/>
                <a:gd name="T107" fmla="*/ 124 h 128"/>
                <a:gd name="T108" fmla="*/ 142 w 158"/>
                <a:gd name="T109" fmla="*/ 118 h 128"/>
                <a:gd name="T110" fmla="*/ 152 w 158"/>
                <a:gd name="T111" fmla="*/ 109 h 128"/>
                <a:gd name="T112" fmla="*/ 158 w 158"/>
                <a:gd name="T113" fmla="*/ 98 h 128"/>
                <a:gd name="T114" fmla="*/ 158 w 158"/>
                <a:gd name="T115" fmla="*/ 97 h 128"/>
                <a:gd name="T116" fmla="*/ 157 w 158"/>
                <a:gd name="T117" fmla="*/ 97 h 128"/>
                <a:gd name="T118" fmla="*/ 157 w 158"/>
                <a:gd name="T119" fmla="*/ 97 h 128"/>
                <a:gd name="T120" fmla="*/ 155 w 158"/>
                <a:gd name="T121" fmla="*/ 98 h 128"/>
                <a:gd name="T122" fmla="*/ 155 w 158"/>
                <a:gd name="T123" fmla="*/ 9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8" h="128">
                  <a:moveTo>
                    <a:pt x="155" y="98"/>
                  </a:moveTo>
                  <a:lnTo>
                    <a:pt x="146" y="110"/>
                  </a:lnTo>
                  <a:lnTo>
                    <a:pt x="132" y="118"/>
                  </a:lnTo>
                  <a:lnTo>
                    <a:pt x="115" y="123"/>
                  </a:lnTo>
                  <a:lnTo>
                    <a:pt x="98" y="123"/>
                  </a:lnTo>
                  <a:lnTo>
                    <a:pt x="81" y="120"/>
                  </a:lnTo>
                  <a:lnTo>
                    <a:pt x="64" y="113"/>
                  </a:lnTo>
                  <a:lnTo>
                    <a:pt x="53" y="103"/>
                  </a:lnTo>
                  <a:lnTo>
                    <a:pt x="46" y="89"/>
                  </a:lnTo>
                  <a:lnTo>
                    <a:pt x="46" y="81"/>
                  </a:lnTo>
                  <a:lnTo>
                    <a:pt x="48" y="71"/>
                  </a:lnTo>
                  <a:lnTo>
                    <a:pt x="48" y="61"/>
                  </a:lnTo>
                  <a:lnTo>
                    <a:pt x="40" y="56"/>
                  </a:lnTo>
                  <a:lnTo>
                    <a:pt x="34" y="55"/>
                  </a:lnTo>
                  <a:lnTo>
                    <a:pt x="29" y="53"/>
                  </a:lnTo>
                  <a:lnTo>
                    <a:pt x="24" y="52"/>
                  </a:lnTo>
                  <a:lnTo>
                    <a:pt x="18" y="50"/>
                  </a:lnTo>
                  <a:lnTo>
                    <a:pt x="14" y="48"/>
                  </a:lnTo>
                  <a:lnTo>
                    <a:pt x="10" y="44"/>
                  </a:lnTo>
                  <a:lnTo>
                    <a:pt x="7" y="40"/>
                  </a:lnTo>
                  <a:lnTo>
                    <a:pt x="4" y="34"/>
                  </a:lnTo>
                  <a:lnTo>
                    <a:pt x="6" y="25"/>
                  </a:lnTo>
                  <a:lnTo>
                    <a:pt x="11" y="15"/>
                  </a:lnTo>
                  <a:lnTo>
                    <a:pt x="18" y="7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18" y="4"/>
                  </a:lnTo>
                  <a:lnTo>
                    <a:pt x="12" y="10"/>
                  </a:lnTo>
                  <a:lnTo>
                    <a:pt x="7" y="17"/>
                  </a:lnTo>
                  <a:lnTo>
                    <a:pt x="2" y="25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3" y="46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23" y="57"/>
                  </a:lnTo>
                  <a:lnTo>
                    <a:pt x="32" y="60"/>
                  </a:lnTo>
                  <a:lnTo>
                    <a:pt x="37" y="66"/>
                  </a:lnTo>
                  <a:lnTo>
                    <a:pt x="38" y="73"/>
                  </a:lnTo>
                  <a:lnTo>
                    <a:pt x="37" y="83"/>
                  </a:lnTo>
                  <a:lnTo>
                    <a:pt x="37" y="93"/>
                  </a:lnTo>
                  <a:lnTo>
                    <a:pt x="39" y="101"/>
                  </a:lnTo>
                  <a:lnTo>
                    <a:pt x="44" y="109"/>
                  </a:lnTo>
                  <a:lnTo>
                    <a:pt x="52" y="114"/>
                  </a:lnTo>
                  <a:lnTo>
                    <a:pt x="64" y="121"/>
                  </a:lnTo>
                  <a:lnTo>
                    <a:pt x="81" y="126"/>
                  </a:lnTo>
                  <a:lnTo>
                    <a:pt x="97" y="128"/>
                  </a:lnTo>
                  <a:lnTo>
                    <a:pt x="114" y="127"/>
                  </a:lnTo>
                  <a:lnTo>
                    <a:pt x="129" y="124"/>
                  </a:lnTo>
                  <a:lnTo>
                    <a:pt x="142" y="118"/>
                  </a:lnTo>
                  <a:lnTo>
                    <a:pt x="152" y="109"/>
                  </a:lnTo>
                  <a:lnTo>
                    <a:pt x="158" y="98"/>
                  </a:lnTo>
                  <a:lnTo>
                    <a:pt x="158" y="97"/>
                  </a:lnTo>
                  <a:lnTo>
                    <a:pt x="157" y="97"/>
                  </a:lnTo>
                  <a:lnTo>
                    <a:pt x="157" y="97"/>
                  </a:lnTo>
                  <a:lnTo>
                    <a:pt x="155" y="98"/>
                  </a:lnTo>
                  <a:lnTo>
                    <a:pt x="155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262"/>
            <p:cNvSpPr>
              <a:spLocks/>
            </p:cNvSpPr>
            <p:nvPr/>
          </p:nvSpPr>
          <p:spPr bwMode="auto">
            <a:xfrm>
              <a:off x="3459188" y="2462214"/>
              <a:ext cx="53975" cy="119063"/>
            </a:xfrm>
            <a:custGeom>
              <a:avLst/>
              <a:gdLst>
                <a:gd name="T0" fmla="*/ 67 w 68"/>
                <a:gd name="T1" fmla="*/ 0 h 150"/>
                <a:gd name="T2" fmla="*/ 59 w 68"/>
                <a:gd name="T3" fmla="*/ 0 h 150"/>
                <a:gd name="T4" fmla="*/ 51 w 68"/>
                <a:gd name="T5" fmla="*/ 0 h 150"/>
                <a:gd name="T6" fmla="*/ 41 w 68"/>
                <a:gd name="T7" fmla="*/ 1 h 150"/>
                <a:gd name="T8" fmla="*/ 34 w 68"/>
                <a:gd name="T9" fmla="*/ 6 h 150"/>
                <a:gd name="T10" fmla="*/ 25 w 68"/>
                <a:gd name="T11" fmla="*/ 23 h 150"/>
                <a:gd name="T12" fmla="*/ 23 w 68"/>
                <a:gd name="T13" fmla="*/ 42 h 150"/>
                <a:gd name="T14" fmla="*/ 23 w 68"/>
                <a:gd name="T15" fmla="*/ 62 h 150"/>
                <a:gd name="T16" fmla="*/ 18 w 68"/>
                <a:gd name="T17" fmla="*/ 81 h 150"/>
                <a:gd name="T18" fmla="*/ 11 w 68"/>
                <a:gd name="T19" fmla="*/ 95 h 150"/>
                <a:gd name="T20" fmla="*/ 3 w 68"/>
                <a:gd name="T21" fmla="*/ 111 h 150"/>
                <a:gd name="T22" fmla="*/ 0 w 68"/>
                <a:gd name="T23" fmla="*/ 127 h 150"/>
                <a:gd name="T24" fmla="*/ 8 w 68"/>
                <a:gd name="T25" fmla="*/ 140 h 150"/>
                <a:gd name="T26" fmla="*/ 15 w 68"/>
                <a:gd name="T27" fmla="*/ 144 h 150"/>
                <a:gd name="T28" fmla="*/ 21 w 68"/>
                <a:gd name="T29" fmla="*/ 146 h 150"/>
                <a:gd name="T30" fmla="*/ 28 w 68"/>
                <a:gd name="T31" fmla="*/ 149 h 150"/>
                <a:gd name="T32" fmla="*/ 34 w 68"/>
                <a:gd name="T33" fmla="*/ 149 h 150"/>
                <a:gd name="T34" fmla="*/ 41 w 68"/>
                <a:gd name="T35" fmla="*/ 150 h 150"/>
                <a:gd name="T36" fmla="*/ 48 w 68"/>
                <a:gd name="T37" fmla="*/ 150 h 150"/>
                <a:gd name="T38" fmla="*/ 55 w 68"/>
                <a:gd name="T39" fmla="*/ 149 h 150"/>
                <a:gd name="T40" fmla="*/ 62 w 68"/>
                <a:gd name="T41" fmla="*/ 149 h 150"/>
                <a:gd name="T42" fmla="*/ 63 w 68"/>
                <a:gd name="T43" fmla="*/ 149 h 150"/>
                <a:gd name="T44" fmla="*/ 64 w 68"/>
                <a:gd name="T45" fmla="*/ 148 h 150"/>
                <a:gd name="T46" fmla="*/ 64 w 68"/>
                <a:gd name="T47" fmla="*/ 146 h 150"/>
                <a:gd name="T48" fmla="*/ 63 w 68"/>
                <a:gd name="T49" fmla="*/ 146 h 150"/>
                <a:gd name="T50" fmla="*/ 55 w 68"/>
                <a:gd name="T51" fmla="*/ 146 h 150"/>
                <a:gd name="T52" fmla="*/ 47 w 68"/>
                <a:gd name="T53" fmla="*/ 146 h 150"/>
                <a:gd name="T54" fmla="*/ 39 w 68"/>
                <a:gd name="T55" fmla="*/ 146 h 150"/>
                <a:gd name="T56" fmla="*/ 32 w 68"/>
                <a:gd name="T57" fmla="*/ 145 h 150"/>
                <a:gd name="T58" fmla="*/ 25 w 68"/>
                <a:gd name="T59" fmla="*/ 142 h 150"/>
                <a:gd name="T60" fmla="*/ 18 w 68"/>
                <a:gd name="T61" fmla="*/ 138 h 150"/>
                <a:gd name="T62" fmla="*/ 14 w 68"/>
                <a:gd name="T63" fmla="*/ 131 h 150"/>
                <a:gd name="T64" fmla="*/ 11 w 68"/>
                <a:gd name="T65" fmla="*/ 123 h 150"/>
                <a:gd name="T66" fmla="*/ 13 w 68"/>
                <a:gd name="T67" fmla="*/ 113 h 150"/>
                <a:gd name="T68" fmla="*/ 17 w 68"/>
                <a:gd name="T69" fmla="*/ 102 h 150"/>
                <a:gd name="T70" fmla="*/ 24 w 68"/>
                <a:gd name="T71" fmla="*/ 91 h 150"/>
                <a:gd name="T72" fmla="*/ 30 w 68"/>
                <a:gd name="T73" fmla="*/ 82 h 150"/>
                <a:gd name="T74" fmla="*/ 34 w 68"/>
                <a:gd name="T75" fmla="*/ 70 h 150"/>
                <a:gd name="T76" fmla="*/ 36 w 68"/>
                <a:gd name="T77" fmla="*/ 58 h 150"/>
                <a:gd name="T78" fmla="*/ 36 w 68"/>
                <a:gd name="T79" fmla="*/ 44 h 150"/>
                <a:gd name="T80" fmla="*/ 36 w 68"/>
                <a:gd name="T81" fmla="*/ 31 h 150"/>
                <a:gd name="T82" fmla="*/ 38 w 68"/>
                <a:gd name="T83" fmla="*/ 20 h 150"/>
                <a:gd name="T84" fmla="*/ 42 w 68"/>
                <a:gd name="T85" fmla="*/ 10 h 150"/>
                <a:gd name="T86" fmla="*/ 51 w 68"/>
                <a:gd name="T87" fmla="*/ 5 h 150"/>
                <a:gd name="T88" fmla="*/ 66 w 68"/>
                <a:gd name="T89" fmla="*/ 1 h 150"/>
                <a:gd name="T90" fmla="*/ 67 w 68"/>
                <a:gd name="T91" fmla="*/ 1 h 150"/>
                <a:gd name="T92" fmla="*/ 68 w 68"/>
                <a:gd name="T93" fmla="*/ 0 h 150"/>
                <a:gd name="T94" fmla="*/ 68 w 68"/>
                <a:gd name="T95" fmla="*/ 0 h 150"/>
                <a:gd name="T96" fmla="*/ 67 w 68"/>
                <a:gd name="T97" fmla="*/ 0 h 150"/>
                <a:gd name="T98" fmla="*/ 67 w 68"/>
                <a:gd name="T9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" h="150">
                  <a:moveTo>
                    <a:pt x="67" y="0"/>
                  </a:moveTo>
                  <a:lnTo>
                    <a:pt x="59" y="0"/>
                  </a:lnTo>
                  <a:lnTo>
                    <a:pt x="51" y="0"/>
                  </a:lnTo>
                  <a:lnTo>
                    <a:pt x="41" y="1"/>
                  </a:lnTo>
                  <a:lnTo>
                    <a:pt x="34" y="6"/>
                  </a:lnTo>
                  <a:lnTo>
                    <a:pt x="25" y="23"/>
                  </a:lnTo>
                  <a:lnTo>
                    <a:pt x="23" y="42"/>
                  </a:lnTo>
                  <a:lnTo>
                    <a:pt x="23" y="62"/>
                  </a:lnTo>
                  <a:lnTo>
                    <a:pt x="18" y="81"/>
                  </a:lnTo>
                  <a:lnTo>
                    <a:pt x="11" y="95"/>
                  </a:lnTo>
                  <a:lnTo>
                    <a:pt x="3" y="111"/>
                  </a:lnTo>
                  <a:lnTo>
                    <a:pt x="0" y="127"/>
                  </a:lnTo>
                  <a:lnTo>
                    <a:pt x="8" y="140"/>
                  </a:lnTo>
                  <a:lnTo>
                    <a:pt x="15" y="144"/>
                  </a:lnTo>
                  <a:lnTo>
                    <a:pt x="21" y="146"/>
                  </a:lnTo>
                  <a:lnTo>
                    <a:pt x="28" y="149"/>
                  </a:lnTo>
                  <a:lnTo>
                    <a:pt x="34" y="149"/>
                  </a:lnTo>
                  <a:lnTo>
                    <a:pt x="41" y="150"/>
                  </a:lnTo>
                  <a:lnTo>
                    <a:pt x="48" y="150"/>
                  </a:lnTo>
                  <a:lnTo>
                    <a:pt x="55" y="149"/>
                  </a:lnTo>
                  <a:lnTo>
                    <a:pt x="62" y="149"/>
                  </a:lnTo>
                  <a:lnTo>
                    <a:pt x="63" y="149"/>
                  </a:lnTo>
                  <a:lnTo>
                    <a:pt x="64" y="148"/>
                  </a:lnTo>
                  <a:lnTo>
                    <a:pt x="64" y="146"/>
                  </a:lnTo>
                  <a:lnTo>
                    <a:pt x="63" y="146"/>
                  </a:lnTo>
                  <a:lnTo>
                    <a:pt x="55" y="146"/>
                  </a:lnTo>
                  <a:lnTo>
                    <a:pt x="47" y="146"/>
                  </a:lnTo>
                  <a:lnTo>
                    <a:pt x="39" y="146"/>
                  </a:lnTo>
                  <a:lnTo>
                    <a:pt x="32" y="145"/>
                  </a:lnTo>
                  <a:lnTo>
                    <a:pt x="25" y="142"/>
                  </a:lnTo>
                  <a:lnTo>
                    <a:pt x="18" y="138"/>
                  </a:lnTo>
                  <a:lnTo>
                    <a:pt x="14" y="131"/>
                  </a:lnTo>
                  <a:lnTo>
                    <a:pt x="11" y="123"/>
                  </a:lnTo>
                  <a:lnTo>
                    <a:pt x="13" y="113"/>
                  </a:lnTo>
                  <a:lnTo>
                    <a:pt x="17" y="102"/>
                  </a:lnTo>
                  <a:lnTo>
                    <a:pt x="24" y="91"/>
                  </a:lnTo>
                  <a:lnTo>
                    <a:pt x="30" y="82"/>
                  </a:lnTo>
                  <a:lnTo>
                    <a:pt x="34" y="70"/>
                  </a:lnTo>
                  <a:lnTo>
                    <a:pt x="36" y="58"/>
                  </a:lnTo>
                  <a:lnTo>
                    <a:pt x="36" y="44"/>
                  </a:lnTo>
                  <a:lnTo>
                    <a:pt x="36" y="31"/>
                  </a:lnTo>
                  <a:lnTo>
                    <a:pt x="38" y="20"/>
                  </a:lnTo>
                  <a:lnTo>
                    <a:pt x="42" y="10"/>
                  </a:lnTo>
                  <a:lnTo>
                    <a:pt x="51" y="5"/>
                  </a:lnTo>
                  <a:lnTo>
                    <a:pt x="66" y="1"/>
                  </a:lnTo>
                  <a:lnTo>
                    <a:pt x="67" y="1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263"/>
            <p:cNvSpPr>
              <a:spLocks/>
            </p:cNvSpPr>
            <p:nvPr/>
          </p:nvSpPr>
          <p:spPr bwMode="auto">
            <a:xfrm>
              <a:off x="3425850" y="2413002"/>
              <a:ext cx="163513" cy="131763"/>
            </a:xfrm>
            <a:custGeom>
              <a:avLst/>
              <a:gdLst>
                <a:gd name="T0" fmla="*/ 190 w 208"/>
                <a:gd name="T1" fmla="*/ 10 h 166"/>
                <a:gd name="T2" fmla="*/ 151 w 208"/>
                <a:gd name="T3" fmla="*/ 21 h 166"/>
                <a:gd name="T4" fmla="*/ 109 w 208"/>
                <a:gd name="T5" fmla="*/ 25 h 166"/>
                <a:gd name="T6" fmla="*/ 74 w 208"/>
                <a:gd name="T7" fmla="*/ 38 h 166"/>
                <a:gd name="T8" fmla="*/ 53 w 208"/>
                <a:gd name="T9" fmla="*/ 62 h 166"/>
                <a:gd name="T10" fmla="*/ 32 w 208"/>
                <a:gd name="T11" fmla="*/ 85 h 166"/>
                <a:gd name="T12" fmla="*/ 12 w 208"/>
                <a:gd name="T13" fmla="*/ 111 h 166"/>
                <a:gd name="T14" fmla="*/ 0 w 208"/>
                <a:gd name="T15" fmla="*/ 137 h 166"/>
                <a:gd name="T16" fmla="*/ 2 w 208"/>
                <a:gd name="T17" fmla="*/ 155 h 166"/>
                <a:gd name="T18" fmla="*/ 14 w 208"/>
                <a:gd name="T19" fmla="*/ 161 h 166"/>
                <a:gd name="T20" fmla="*/ 29 w 208"/>
                <a:gd name="T21" fmla="*/ 165 h 166"/>
                <a:gd name="T22" fmla="*/ 43 w 208"/>
                <a:gd name="T23" fmla="*/ 166 h 166"/>
                <a:gd name="T24" fmla="*/ 51 w 208"/>
                <a:gd name="T25" fmla="*/ 166 h 166"/>
                <a:gd name="T26" fmla="*/ 50 w 208"/>
                <a:gd name="T27" fmla="*/ 162 h 166"/>
                <a:gd name="T28" fmla="*/ 43 w 208"/>
                <a:gd name="T29" fmla="*/ 160 h 166"/>
                <a:gd name="T30" fmla="*/ 32 w 208"/>
                <a:gd name="T31" fmla="*/ 158 h 166"/>
                <a:gd name="T32" fmla="*/ 21 w 208"/>
                <a:gd name="T33" fmla="*/ 153 h 166"/>
                <a:gd name="T34" fmla="*/ 14 w 208"/>
                <a:gd name="T35" fmla="*/ 145 h 166"/>
                <a:gd name="T36" fmla="*/ 16 w 208"/>
                <a:gd name="T37" fmla="*/ 134 h 166"/>
                <a:gd name="T38" fmla="*/ 24 w 208"/>
                <a:gd name="T39" fmla="*/ 119 h 166"/>
                <a:gd name="T40" fmla="*/ 34 w 208"/>
                <a:gd name="T41" fmla="*/ 106 h 166"/>
                <a:gd name="T42" fmla="*/ 45 w 208"/>
                <a:gd name="T43" fmla="*/ 93 h 166"/>
                <a:gd name="T44" fmla="*/ 56 w 208"/>
                <a:gd name="T45" fmla="*/ 81 h 166"/>
                <a:gd name="T46" fmla="*/ 66 w 208"/>
                <a:gd name="T47" fmla="*/ 64 h 166"/>
                <a:gd name="T48" fmla="*/ 79 w 208"/>
                <a:gd name="T49" fmla="*/ 51 h 166"/>
                <a:gd name="T50" fmla="*/ 94 w 208"/>
                <a:gd name="T51" fmla="*/ 40 h 166"/>
                <a:gd name="T52" fmla="*/ 115 w 208"/>
                <a:gd name="T53" fmla="*/ 33 h 166"/>
                <a:gd name="T54" fmla="*/ 145 w 208"/>
                <a:gd name="T55" fmla="*/ 29 h 166"/>
                <a:gd name="T56" fmla="*/ 173 w 208"/>
                <a:gd name="T57" fmla="*/ 22 h 166"/>
                <a:gd name="T58" fmla="*/ 197 w 208"/>
                <a:gd name="T59" fmla="*/ 10 h 166"/>
                <a:gd name="T60" fmla="*/ 208 w 208"/>
                <a:gd name="T61" fmla="*/ 1 h 166"/>
                <a:gd name="T62" fmla="*/ 205 w 208"/>
                <a:gd name="T63" fmla="*/ 0 h 166"/>
                <a:gd name="T64" fmla="*/ 205 w 208"/>
                <a:gd name="T65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8" h="166">
                  <a:moveTo>
                    <a:pt x="205" y="0"/>
                  </a:moveTo>
                  <a:lnTo>
                    <a:pt x="190" y="10"/>
                  </a:lnTo>
                  <a:lnTo>
                    <a:pt x="172" y="17"/>
                  </a:lnTo>
                  <a:lnTo>
                    <a:pt x="151" y="21"/>
                  </a:lnTo>
                  <a:lnTo>
                    <a:pt x="130" y="22"/>
                  </a:lnTo>
                  <a:lnTo>
                    <a:pt x="109" y="25"/>
                  </a:lnTo>
                  <a:lnTo>
                    <a:pt x="90" y="30"/>
                  </a:lnTo>
                  <a:lnTo>
                    <a:pt x="74" y="38"/>
                  </a:lnTo>
                  <a:lnTo>
                    <a:pt x="61" y="52"/>
                  </a:lnTo>
                  <a:lnTo>
                    <a:pt x="53" y="62"/>
                  </a:lnTo>
                  <a:lnTo>
                    <a:pt x="44" y="74"/>
                  </a:lnTo>
                  <a:lnTo>
                    <a:pt x="32" y="85"/>
                  </a:lnTo>
                  <a:lnTo>
                    <a:pt x="22" y="98"/>
                  </a:lnTo>
                  <a:lnTo>
                    <a:pt x="12" y="111"/>
                  </a:lnTo>
                  <a:lnTo>
                    <a:pt x="5" y="124"/>
                  </a:lnTo>
                  <a:lnTo>
                    <a:pt x="0" y="137"/>
                  </a:lnTo>
                  <a:lnTo>
                    <a:pt x="0" y="151"/>
                  </a:lnTo>
                  <a:lnTo>
                    <a:pt x="2" y="155"/>
                  </a:lnTo>
                  <a:lnTo>
                    <a:pt x="7" y="159"/>
                  </a:lnTo>
                  <a:lnTo>
                    <a:pt x="14" y="161"/>
                  </a:lnTo>
                  <a:lnTo>
                    <a:pt x="22" y="164"/>
                  </a:lnTo>
                  <a:lnTo>
                    <a:pt x="29" y="165"/>
                  </a:lnTo>
                  <a:lnTo>
                    <a:pt x="37" y="165"/>
                  </a:lnTo>
                  <a:lnTo>
                    <a:pt x="43" y="166"/>
                  </a:lnTo>
                  <a:lnTo>
                    <a:pt x="47" y="166"/>
                  </a:lnTo>
                  <a:lnTo>
                    <a:pt x="51" y="166"/>
                  </a:lnTo>
                  <a:lnTo>
                    <a:pt x="51" y="165"/>
                  </a:lnTo>
                  <a:lnTo>
                    <a:pt x="50" y="162"/>
                  </a:lnTo>
                  <a:lnTo>
                    <a:pt x="47" y="161"/>
                  </a:lnTo>
                  <a:lnTo>
                    <a:pt x="43" y="160"/>
                  </a:lnTo>
                  <a:lnTo>
                    <a:pt x="38" y="159"/>
                  </a:lnTo>
                  <a:lnTo>
                    <a:pt x="32" y="158"/>
                  </a:lnTo>
                  <a:lnTo>
                    <a:pt x="26" y="155"/>
                  </a:lnTo>
                  <a:lnTo>
                    <a:pt x="21" y="153"/>
                  </a:lnTo>
                  <a:lnTo>
                    <a:pt x="16" y="150"/>
                  </a:lnTo>
                  <a:lnTo>
                    <a:pt x="14" y="145"/>
                  </a:lnTo>
                  <a:lnTo>
                    <a:pt x="14" y="140"/>
                  </a:lnTo>
                  <a:lnTo>
                    <a:pt x="16" y="134"/>
                  </a:lnTo>
                  <a:lnTo>
                    <a:pt x="20" y="125"/>
                  </a:lnTo>
                  <a:lnTo>
                    <a:pt x="24" y="119"/>
                  </a:lnTo>
                  <a:lnTo>
                    <a:pt x="29" y="112"/>
                  </a:lnTo>
                  <a:lnTo>
                    <a:pt x="34" y="106"/>
                  </a:lnTo>
                  <a:lnTo>
                    <a:pt x="39" y="99"/>
                  </a:lnTo>
                  <a:lnTo>
                    <a:pt x="45" y="93"/>
                  </a:lnTo>
                  <a:lnTo>
                    <a:pt x="50" y="87"/>
                  </a:lnTo>
                  <a:lnTo>
                    <a:pt x="56" y="81"/>
                  </a:lnTo>
                  <a:lnTo>
                    <a:pt x="61" y="72"/>
                  </a:lnTo>
                  <a:lnTo>
                    <a:pt x="66" y="64"/>
                  </a:lnTo>
                  <a:lnTo>
                    <a:pt x="73" y="58"/>
                  </a:lnTo>
                  <a:lnTo>
                    <a:pt x="79" y="51"/>
                  </a:lnTo>
                  <a:lnTo>
                    <a:pt x="85" y="45"/>
                  </a:lnTo>
                  <a:lnTo>
                    <a:pt x="94" y="40"/>
                  </a:lnTo>
                  <a:lnTo>
                    <a:pt x="102" y="37"/>
                  </a:lnTo>
                  <a:lnTo>
                    <a:pt x="115" y="33"/>
                  </a:lnTo>
                  <a:lnTo>
                    <a:pt x="130" y="31"/>
                  </a:lnTo>
                  <a:lnTo>
                    <a:pt x="145" y="29"/>
                  </a:lnTo>
                  <a:lnTo>
                    <a:pt x="159" y="25"/>
                  </a:lnTo>
                  <a:lnTo>
                    <a:pt x="173" y="22"/>
                  </a:lnTo>
                  <a:lnTo>
                    <a:pt x="186" y="16"/>
                  </a:lnTo>
                  <a:lnTo>
                    <a:pt x="197" y="10"/>
                  </a:lnTo>
                  <a:lnTo>
                    <a:pt x="208" y="1"/>
                  </a:lnTo>
                  <a:lnTo>
                    <a:pt x="208" y="1"/>
                  </a:lnTo>
                  <a:lnTo>
                    <a:pt x="207" y="0"/>
                  </a:lnTo>
                  <a:lnTo>
                    <a:pt x="205" y="0"/>
                  </a:lnTo>
                  <a:lnTo>
                    <a:pt x="205" y="0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264"/>
            <p:cNvSpPr>
              <a:spLocks/>
            </p:cNvSpPr>
            <p:nvPr/>
          </p:nvSpPr>
          <p:spPr bwMode="auto">
            <a:xfrm>
              <a:off x="3633813" y="1847852"/>
              <a:ext cx="69850" cy="561975"/>
            </a:xfrm>
            <a:custGeom>
              <a:avLst/>
              <a:gdLst>
                <a:gd name="T0" fmla="*/ 80 w 89"/>
                <a:gd name="T1" fmla="*/ 0 h 708"/>
                <a:gd name="T2" fmla="*/ 89 w 89"/>
                <a:gd name="T3" fmla="*/ 16 h 708"/>
                <a:gd name="T4" fmla="*/ 87 w 89"/>
                <a:gd name="T5" fmla="*/ 42 h 708"/>
                <a:gd name="T6" fmla="*/ 76 w 89"/>
                <a:gd name="T7" fmla="*/ 78 h 708"/>
                <a:gd name="T8" fmla="*/ 61 w 89"/>
                <a:gd name="T9" fmla="*/ 118 h 708"/>
                <a:gd name="T10" fmla="*/ 44 w 89"/>
                <a:gd name="T11" fmla="*/ 162 h 708"/>
                <a:gd name="T12" fmla="*/ 27 w 89"/>
                <a:gd name="T13" fmla="*/ 205 h 708"/>
                <a:gd name="T14" fmla="*/ 14 w 89"/>
                <a:gd name="T15" fmla="*/ 245 h 708"/>
                <a:gd name="T16" fmla="*/ 7 w 89"/>
                <a:gd name="T17" fmla="*/ 279 h 708"/>
                <a:gd name="T18" fmla="*/ 8 w 89"/>
                <a:gd name="T19" fmla="*/ 335 h 708"/>
                <a:gd name="T20" fmla="*/ 20 w 89"/>
                <a:gd name="T21" fmla="*/ 390 h 708"/>
                <a:gd name="T22" fmla="*/ 36 w 89"/>
                <a:gd name="T23" fmla="*/ 445 h 708"/>
                <a:gd name="T24" fmla="*/ 53 w 89"/>
                <a:gd name="T25" fmla="*/ 499 h 708"/>
                <a:gd name="T26" fmla="*/ 68 w 89"/>
                <a:gd name="T27" fmla="*/ 552 h 708"/>
                <a:gd name="T28" fmla="*/ 75 w 89"/>
                <a:gd name="T29" fmla="*/ 605 h 708"/>
                <a:gd name="T30" fmla="*/ 72 w 89"/>
                <a:gd name="T31" fmla="*/ 657 h 708"/>
                <a:gd name="T32" fmla="*/ 53 w 89"/>
                <a:gd name="T33" fmla="*/ 707 h 708"/>
                <a:gd name="T34" fmla="*/ 53 w 89"/>
                <a:gd name="T35" fmla="*/ 708 h 708"/>
                <a:gd name="T36" fmla="*/ 52 w 89"/>
                <a:gd name="T37" fmla="*/ 708 h 708"/>
                <a:gd name="T38" fmla="*/ 51 w 89"/>
                <a:gd name="T39" fmla="*/ 708 h 708"/>
                <a:gd name="T40" fmla="*/ 51 w 89"/>
                <a:gd name="T41" fmla="*/ 707 h 708"/>
                <a:gd name="T42" fmla="*/ 62 w 89"/>
                <a:gd name="T43" fmla="*/ 669 h 708"/>
                <a:gd name="T44" fmla="*/ 68 w 89"/>
                <a:gd name="T45" fmla="*/ 632 h 708"/>
                <a:gd name="T46" fmla="*/ 69 w 89"/>
                <a:gd name="T47" fmla="*/ 598 h 708"/>
                <a:gd name="T48" fmla="*/ 66 w 89"/>
                <a:gd name="T49" fmla="*/ 562 h 708"/>
                <a:gd name="T50" fmla="*/ 58 w 89"/>
                <a:gd name="T51" fmla="*/ 528 h 708"/>
                <a:gd name="T52" fmla="*/ 47 w 89"/>
                <a:gd name="T53" fmla="*/ 492 h 708"/>
                <a:gd name="T54" fmla="*/ 35 w 89"/>
                <a:gd name="T55" fmla="*/ 456 h 708"/>
                <a:gd name="T56" fmla="*/ 21 w 89"/>
                <a:gd name="T57" fmla="*/ 420 h 708"/>
                <a:gd name="T58" fmla="*/ 5 w 89"/>
                <a:gd name="T59" fmla="*/ 364 h 708"/>
                <a:gd name="T60" fmla="*/ 0 w 89"/>
                <a:gd name="T61" fmla="*/ 313 h 708"/>
                <a:gd name="T62" fmla="*/ 5 w 89"/>
                <a:gd name="T63" fmla="*/ 265 h 708"/>
                <a:gd name="T64" fmla="*/ 15 w 89"/>
                <a:gd name="T65" fmla="*/ 220 h 708"/>
                <a:gd name="T66" fmla="*/ 31 w 89"/>
                <a:gd name="T67" fmla="*/ 177 h 708"/>
                <a:gd name="T68" fmla="*/ 50 w 89"/>
                <a:gd name="T69" fmla="*/ 133 h 708"/>
                <a:gd name="T70" fmla="*/ 67 w 89"/>
                <a:gd name="T71" fmla="*/ 90 h 708"/>
                <a:gd name="T72" fmla="*/ 82 w 89"/>
                <a:gd name="T73" fmla="*/ 44 h 708"/>
                <a:gd name="T74" fmla="*/ 84 w 89"/>
                <a:gd name="T75" fmla="*/ 27 h 708"/>
                <a:gd name="T76" fmla="*/ 83 w 89"/>
                <a:gd name="T77" fmla="*/ 14 h 708"/>
                <a:gd name="T78" fmla="*/ 81 w 89"/>
                <a:gd name="T79" fmla="*/ 3 h 708"/>
                <a:gd name="T80" fmla="*/ 80 w 89"/>
                <a:gd name="T81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9" h="708">
                  <a:moveTo>
                    <a:pt x="80" y="0"/>
                  </a:moveTo>
                  <a:lnTo>
                    <a:pt x="89" y="16"/>
                  </a:lnTo>
                  <a:lnTo>
                    <a:pt x="87" y="42"/>
                  </a:lnTo>
                  <a:lnTo>
                    <a:pt x="76" y="78"/>
                  </a:lnTo>
                  <a:lnTo>
                    <a:pt x="61" y="118"/>
                  </a:lnTo>
                  <a:lnTo>
                    <a:pt x="44" y="162"/>
                  </a:lnTo>
                  <a:lnTo>
                    <a:pt x="27" y="205"/>
                  </a:lnTo>
                  <a:lnTo>
                    <a:pt x="14" y="245"/>
                  </a:lnTo>
                  <a:lnTo>
                    <a:pt x="7" y="279"/>
                  </a:lnTo>
                  <a:lnTo>
                    <a:pt x="8" y="335"/>
                  </a:lnTo>
                  <a:lnTo>
                    <a:pt x="20" y="390"/>
                  </a:lnTo>
                  <a:lnTo>
                    <a:pt x="36" y="445"/>
                  </a:lnTo>
                  <a:lnTo>
                    <a:pt x="53" y="499"/>
                  </a:lnTo>
                  <a:lnTo>
                    <a:pt x="68" y="552"/>
                  </a:lnTo>
                  <a:lnTo>
                    <a:pt x="75" y="605"/>
                  </a:lnTo>
                  <a:lnTo>
                    <a:pt x="72" y="657"/>
                  </a:lnTo>
                  <a:lnTo>
                    <a:pt x="53" y="707"/>
                  </a:lnTo>
                  <a:lnTo>
                    <a:pt x="53" y="708"/>
                  </a:lnTo>
                  <a:lnTo>
                    <a:pt x="52" y="708"/>
                  </a:lnTo>
                  <a:lnTo>
                    <a:pt x="51" y="708"/>
                  </a:lnTo>
                  <a:lnTo>
                    <a:pt x="51" y="707"/>
                  </a:lnTo>
                  <a:lnTo>
                    <a:pt x="62" y="669"/>
                  </a:lnTo>
                  <a:lnTo>
                    <a:pt x="68" y="632"/>
                  </a:lnTo>
                  <a:lnTo>
                    <a:pt x="69" y="598"/>
                  </a:lnTo>
                  <a:lnTo>
                    <a:pt x="66" y="562"/>
                  </a:lnTo>
                  <a:lnTo>
                    <a:pt x="58" y="528"/>
                  </a:lnTo>
                  <a:lnTo>
                    <a:pt x="47" y="492"/>
                  </a:lnTo>
                  <a:lnTo>
                    <a:pt x="35" y="456"/>
                  </a:lnTo>
                  <a:lnTo>
                    <a:pt x="21" y="420"/>
                  </a:lnTo>
                  <a:lnTo>
                    <a:pt x="5" y="364"/>
                  </a:lnTo>
                  <a:lnTo>
                    <a:pt x="0" y="313"/>
                  </a:lnTo>
                  <a:lnTo>
                    <a:pt x="5" y="265"/>
                  </a:lnTo>
                  <a:lnTo>
                    <a:pt x="15" y="220"/>
                  </a:lnTo>
                  <a:lnTo>
                    <a:pt x="31" y="177"/>
                  </a:lnTo>
                  <a:lnTo>
                    <a:pt x="50" y="133"/>
                  </a:lnTo>
                  <a:lnTo>
                    <a:pt x="67" y="90"/>
                  </a:lnTo>
                  <a:lnTo>
                    <a:pt x="82" y="44"/>
                  </a:lnTo>
                  <a:lnTo>
                    <a:pt x="84" y="27"/>
                  </a:lnTo>
                  <a:lnTo>
                    <a:pt x="83" y="14"/>
                  </a:lnTo>
                  <a:lnTo>
                    <a:pt x="81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265"/>
            <p:cNvSpPr>
              <a:spLocks/>
            </p:cNvSpPr>
            <p:nvPr/>
          </p:nvSpPr>
          <p:spPr bwMode="auto">
            <a:xfrm>
              <a:off x="3697313" y="1962152"/>
              <a:ext cx="184150" cy="517525"/>
            </a:xfrm>
            <a:custGeom>
              <a:avLst/>
              <a:gdLst>
                <a:gd name="T0" fmla="*/ 17 w 230"/>
                <a:gd name="T1" fmla="*/ 0 h 651"/>
                <a:gd name="T2" fmla="*/ 4 w 230"/>
                <a:gd name="T3" fmla="*/ 75 h 651"/>
                <a:gd name="T4" fmla="*/ 0 w 230"/>
                <a:gd name="T5" fmla="*/ 147 h 651"/>
                <a:gd name="T6" fmla="*/ 7 w 230"/>
                <a:gd name="T7" fmla="*/ 220 h 651"/>
                <a:gd name="T8" fmla="*/ 25 w 230"/>
                <a:gd name="T9" fmla="*/ 293 h 651"/>
                <a:gd name="T10" fmla="*/ 34 w 230"/>
                <a:gd name="T11" fmla="*/ 317 h 651"/>
                <a:gd name="T12" fmla="*/ 46 w 230"/>
                <a:gd name="T13" fmla="*/ 341 h 651"/>
                <a:gd name="T14" fmla="*/ 57 w 230"/>
                <a:gd name="T15" fmla="*/ 363 h 651"/>
                <a:gd name="T16" fmla="*/ 71 w 230"/>
                <a:gd name="T17" fmla="*/ 384 h 651"/>
                <a:gd name="T18" fmla="*/ 85 w 230"/>
                <a:gd name="T19" fmla="*/ 404 h 651"/>
                <a:gd name="T20" fmla="*/ 100 w 230"/>
                <a:gd name="T21" fmla="*/ 424 h 651"/>
                <a:gd name="T22" fmla="*/ 115 w 230"/>
                <a:gd name="T23" fmla="*/ 444 h 651"/>
                <a:gd name="T24" fmla="*/ 130 w 230"/>
                <a:gd name="T25" fmla="*/ 463 h 651"/>
                <a:gd name="T26" fmla="*/ 144 w 230"/>
                <a:gd name="T27" fmla="*/ 483 h 651"/>
                <a:gd name="T28" fmla="*/ 158 w 230"/>
                <a:gd name="T29" fmla="*/ 502 h 651"/>
                <a:gd name="T30" fmla="*/ 170 w 230"/>
                <a:gd name="T31" fmla="*/ 524 h 651"/>
                <a:gd name="T32" fmla="*/ 182 w 230"/>
                <a:gd name="T33" fmla="*/ 546 h 651"/>
                <a:gd name="T34" fmla="*/ 191 w 230"/>
                <a:gd name="T35" fmla="*/ 569 h 651"/>
                <a:gd name="T36" fmla="*/ 200 w 230"/>
                <a:gd name="T37" fmla="*/ 593 h 651"/>
                <a:gd name="T38" fmla="*/ 206 w 230"/>
                <a:gd name="T39" fmla="*/ 620 h 651"/>
                <a:gd name="T40" fmla="*/ 210 w 230"/>
                <a:gd name="T41" fmla="*/ 648 h 651"/>
                <a:gd name="T42" fmla="*/ 213 w 230"/>
                <a:gd name="T43" fmla="*/ 651 h 651"/>
                <a:gd name="T44" fmla="*/ 221 w 230"/>
                <a:gd name="T45" fmla="*/ 648 h 651"/>
                <a:gd name="T46" fmla="*/ 228 w 230"/>
                <a:gd name="T47" fmla="*/ 639 h 651"/>
                <a:gd name="T48" fmla="*/ 230 w 230"/>
                <a:gd name="T49" fmla="*/ 631 h 651"/>
                <a:gd name="T50" fmla="*/ 223 w 230"/>
                <a:gd name="T51" fmla="*/ 601 h 651"/>
                <a:gd name="T52" fmla="*/ 214 w 230"/>
                <a:gd name="T53" fmla="*/ 574 h 651"/>
                <a:gd name="T54" fmla="*/ 204 w 230"/>
                <a:gd name="T55" fmla="*/ 547 h 651"/>
                <a:gd name="T56" fmla="*/ 192 w 230"/>
                <a:gd name="T57" fmla="*/ 522 h 651"/>
                <a:gd name="T58" fmla="*/ 178 w 230"/>
                <a:gd name="T59" fmla="*/ 497 h 651"/>
                <a:gd name="T60" fmla="*/ 163 w 230"/>
                <a:gd name="T61" fmla="*/ 472 h 651"/>
                <a:gd name="T62" fmla="*/ 146 w 230"/>
                <a:gd name="T63" fmla="*/ 449 h 651"/>
                <a:gd name="T64" fmla="*/ 128 w 230"/>
                <a:gd name="T65" fmla="*/ 425 h 651"/>
                <a:gd name="T66" fmla="*/ 91 w 230"/>
                <a:gd name="T67" fmla="*/ 376 h 651"/>
                <a:gd name="T68" fmla="*/ 60 w 230"/>
                <a:gd name="T69" fmla="*/ 326 h 651"/>
                <a:gd name="T70" fmla="*/ 37 w 230"/>
                <a:gd name="T71" fmla="*/ 278 h 651"/>
                <a:gd name="T72" fmla="*/ 19 w 230"/>
                <a:gd name="T73" fmla="*/ 227 h 651"/>
                <a:gd name="T74" fmla="*/ 9 w 230"/>
                <a:gd name="T75" fmla="*/ 175 h 651"/>
                <a:gd name="T76" fmla="*/ 6 w 230"/>
                <a:gd name="T77" fmla="*/ 120 h 651"/>
                <a:gd name="T78" fmla="*/ 9 w 230"/>
                <a:gd name="T79" fmla="*/ 62 h 651"/>
                <a:gd name="T80" fmla="*/ 18 w 230"/>
                <a:gd name="T81" fmla="*/ 0 h 651"/>
                <a:gd name="T82" fmla="*/ 18 w 230"/>
                <a:gd name="T83" fmla="*/ 0 h 651"/>
                <a:gd name="T84" fmla="*/ 18 w 230"/>
                <a:gd name="T85" fmla="*/ 0 h 651"/>
                <a:gd name="T86" fmla="*/ 17 w 230"/>
                <a:gd name="T87" fmla="*/ 0 h 651"/>
                <a:gd name="T88" fmla="*/ 17 w 230"/>
                <a:gd name="T89" fmla="*/ 0 h 651"/>
                <a:gd name="T90" fmla="*/ 17 w 230"/>
                <a:gd name="T91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0" h="651">
                  <a:moveTo>
                    <a:pt x="17" y="0"/>
                  </a:moveTo>
                  <a:lnTo>
                    <a:pt x="4" y="75"/>
                  </a:lnTo>
                  <a:lnTo>
                    <a:pt x="0" y="147"/>
                  </a:lnTo>
                  <a:lnTo>
                    <a:pt x="7" y="220"/>
                  </a:lnTo>
                  <a:lnTo>
                    <a:pt x="25" y="293"/>
                  </a:lnTo>
                  <a:lnTo>
                    <a:pt x="34" y="317"/>
                  </a:lnTo>
                  <a:lnTo>
                    <a:pt x="46" y="341"/>
                  </a:lnTo>
                  <a:lnTo>
                    <a:pt x="57" y="363"/>
                  </a:lnTo>
                  <a:lnTo>
                    <a:pt x="71" y="384"/>
                  </a:lnTo>
                  <a:lnTo>
                    <a:pt x="85" y="404"/>
                  </a:lnTo>
                  <a:lnTo>
                    <a:pt x="100" y="424"/>
                  </a:lnTo>
                  <a:lnTo>
                    <a:pt x="115" y="444"/>
                  </a:lnTo>
                  <a:lnTo>
                    <a:pt x="130" y="463"/>
                  </a:lnTo>
                  <a:lnTo>
                    <a:pt x="144" y="483"/>
                  </a:lnTo>
                  <a:lnTo>
                    <a:pt x="158" y="502"/>
                  </a:lnTo>
                  <a:lnTo>
                    <a:pt x="170" y="524"/>
                  </a:lnTo>
                  <a:lnTo>
                    <a:pt x="182" y="546"/>
                  </a:lnTo>
                  <a:lnTo>
                    <a:pt x="191" y="569"/>
                  </a:lnTo>
                  <a:lnTo>
                    <a:pt x="200" y="593"/>
                  </a:lnTo>
                  <a:lnTo>
                    <a:pt x="206" y="620"/>
                  </a:lnTo>
                  <a:lnTo>
                    <a:pt x="210" y="648"/>
                  </a:lnTo>
                  <a:lnTo>
                    <a:pt x="213" y="651"/>
                  </a:lnTo>
                  <a:lnTo>
                    <a:pt x="221" y="648"/>
                  </a:lnTo>
                  <a:lnTo>
                    <a:pt x="228" y="639"/>
                  </a:lnTo>
                  <a:lnTo>
                    <a:pt x="230" y="631"/>
                  </a:lnTo>
                  <a:lnTo>
                    <a:pt x="223" y="601"/>
                  </a:lnTo>
                  <a:lnTo>
                    <a:pt x="214" y="574"/>
                  </a:lnTo>
                  <a:lnTo>
                    <a:pt x="204" y="547"/>
                  </a:lnTo>
                  <a:lnTo>
                    <a:pt x="192" y="522"/>
                  </a:lnTo>
                  <a:lnTo>
                    <a:pt x="178" y="497"/>
                  </a:lnTo>
                  <a:lnTo>
                    <a:pt x="163" y="472"/>
                  </a:lnTo>
                  <a:lnTo>
                    <a:pt x="146" y="449"/>
                  </a:lnTo>
                  <a:lnTo>
                    <a:pt x="128" y="425"/>
                  </a:lnTo>
                  <a:lnTo>
                    <a:pt x="91" y="376"/>
                  </a:lnTo>
                  <a:lnTo>
                    <a:pt x="60" y="326"/>
                  </a:lnTo>
                  <a:lnTo>
                    <a:pt x="37" y="278"/>
                  </a:lnTo>
                  <a:lnTo>
                    <a:pt x="19" y="227"/>
                  </a:lnTo>
                  <a:lnTo>
                    <a:pt x="9" y="175"/>
                  </a:lnTo>
                  <a:lnTo>
                    <a:pt x="6" y="120"/>
                  </a:lnTo>
                  <a:lnTo>
                    <a:pt x="9" y="6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266"/>
            <p:cNvSpPr>
              <a:spLocks/>
            </p:cNvSpPr>
            <p:nvPr/>
          </p:nvSpPr>
          <p:spPr bwMode="auto">
            <a:xfrm>
              <a:off x="3463950" y="2416177"/>
              <a:ext cx="57150" cy="42863"/>
            </a:xfrm>
            <a:custGeom>
              <a:avLst/>
              <a:gdLst>
                <a:gd name="T0" fmla="*/ 71 w 71"/>
                <a:gd name="T1" fmla="*/ 0 h 55"/>
                <a:gd name="T2" fmla="*/ 67 w 71"/>
                <a:gd name="T3" fmla="*/ 2 h 55"/>
                <a:gd name="T4" fmla="*/ 61 w 71"/>
                <a:gd name="T5" fmla="*/ 2 h 55"/>
                <a:gd name="T6" fmla="*/ 56 w 71"/>
                <a:gd name="T7" fmla="*/ 3 h 55"/>
                <a:gd name="T8" fmla="*/ 50 w 71"/>
                <a:gd name="T9" fmla="*/ 3 h 55"/>
                <a:gd name="T10" fmla="*/ 42 w 71"/>
                <a:gd name="T11" fmla="*/ 4 h 55"/>
                <a:gd name="T12" fmla="*/ 35 w 71"/>
                <a:gd name="T13" fmla="*/ 5 h 55"/>
                <a:gd name="T14" fmla="*/ 29 w 71"/>
                <a:gd name="T15" fmla="*/ 7 h 55"/>
                <a:gd name="T16" fmla="*/ 22 w 71"/>
                <a:gd name="T17" fmla="*/ 10 h 55"/>
                <a:gd name="T18" fmla="*/ 16 w 71"/>
                <a:gd name="T19" fmla="*/ 13 h 55"/>
                <a:gd name="T20" fmla="*/ 10 w 71"/>
                <a:gd name="T21" fmla="*/ 18 h 55"/>
                <a:gd name="T22" fmla="*/ 6 w 71"/>
                <a:gd name="T23" fmla="*/ 23 h 55"/>
                <a:gd name="T24" fmla="*/ 2 w 71"/>
                <a:gd name="T25" fmla="*/ 30 h 55"/>
                <a:gd name="T26" fmla="*/ 0 w 71"/>
                <a:gd name="T27" fmla="*/ 37 h 55"/>
                <a:gd name="T28" fmla="*/ 1 w 71"/>
                <a:gd name="T29" fmla="*/ 44 h 55"/>
                <a:gd name="T30" fmla="*/ 4 w 71"/>
                <a:gd name="T31" fmla="*/ 50 h 55"/>
                <a:gd name="T32" fmla="*/ 11 w 71"/>
                <a:gd name="T33" fmla="*/ 55 h 55"/>
                <a:gd name="T34" fmla="*/ 15 w 71"/>
                <a:gd name="T35" fmla="*/ 55 h 55"/>
                <a:gd name="T36" fmla="*/ 19 w 71"/>
                <a:gd name="T37" fmla="*/ 51 h 55"/>
                <a:gd name="T38" fmla="*/ 22 w 71"/>
                <a:gd name="T39" fmla="*/ 48 h 55"/>
                <a:gd name="T40" fmla="*/ 23 w 71"/>
                <a:gd name="T41" fmla="*/ 43 h 55"/>
                <a:gd name="T42" fmla="*/ 21 w 71"/>
                <a:gd name="T43" fmla="*/ 40 h 55"/>
                <a:gd name="T44" fmla="*/ 16 w 71"/>
                <a:gd name="T45" fmla="*/ 36 h 55"/>
                <a:gd name="T46" fmla="*/ 14 w 71"/>
                <a:gd name="T47" fmla="*/ 33 h 55"/>
                <a:gd name="T48" fmla="*/ 17 w 71"/>
                <a:gd name="T49" fmla="*/ 23 h 55"/>
                <a:gd name="T50" fmla="*/ 19 w 71"/>
                <a:gd name="T51" fmla="*/ 21 h 55"/>
                <a:gd name="T52" fmla="*/ 23 w 71"/>
                <a:gd name="T53" fmla="*/ 20 h 55"/>
                <a:gd name="T54" fmla="*/ 27 w 71"/>
                <a:gd name="T55" fmla="*/ 18 h 55"/>
                <a:gd name="T56" fmla="*/ 31 w 71"/>
                <a:gd name="T57" fmla="*/ 16 h 55"/>
                <a:gd name="T58" fmla="*/ 35 w 71"/>
                <a:gd name="T59" fmla="*/ 15 h 55"/>
                <a:gd name="T60" fmla="*/ 41 w 71"/>
                <a:gd name="T61" fmla="*/ 13 h 55"/>
                <a:gd name="T62" fmla="*/ 46 w 71"/>
                <a:gd name="T63" fmla="*/ 12 h 55"/>
                <a:gd name="T64" fmla="*/ 50 w 71"/>
                <a:gd name="T65" fmla="*/ 11 h 55"/>
                <a:gd name="T66" fmla="*/ 56 w 71"/>
                <a:gd name="T67" fmla="*/ 8 h 55"/>
                <a:gd name="T68" fmla="*/ 61 w 71"/>
                <a:gd name="T69" fmla="*/ 7 h 55"/>
                <a:gd name="T70" fmla="*/ 65 w 71"/>
                <a:gd name="T71" fmla="*/ 5 h 55"/>
                <a:gd name="T72" fmla="*/ 70 w 71"/>
                <a:gd name="T73" fmla="*/ 3 h 55"/>
                <a:gd name="T74" fmla="*/ 71 w 71"/>
                <a:gd name="T75" fmla="*/ 2 h 55"/>
                <a:gd name="T76" fmla="*/ 71 w 71"/>
                <a:gd name="T77" fmla="*/ 2 h 55"/>
                <a:gd name="T78" fmla="*/ 71 w 71"/>
                <a:gd name="T79" fmla="*/ 0 h 55"/>
                <a:gd name="T80" fmla="*/ 71 w 71"/>
                <a:gd name="T81" fmla="*/ 0 h 55"/>
                <a:gd name="T82" fmla="*/ 71 w 71"/>
                <a:gd name="T8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1" h="55">
                  <a:moveTo>
                    <a:pt x="71" y="0"/>
                  </a:moveTo>
                  <a:lnTo>
                    <a:pt x="67" y="2"/>
                  </a:lnTo>
                  <a:lnTo>
                    <a:pt x="61" y="2"/>
                  </a:lnTo>
                  <a:lnTo>
                    <a:pt x="56" y="3"/>
                  </a:lnTo>
                  <a:lnTo>
                    <a:pt x="50" y="3"/>
                  </a:lnTo>
                  <a:lnTo>
                    <a:pt x="42" y="4"/>
                  </a:lnTo>
                  <a:lnTo>
                    <a:pt x="35" y="5"/>
                  </a:lnTo>
                  <a:lnTo>
                    <a:pt x="29" y="7"/>
                  </a:lnTo>
                  <a:lnTo>
                    <a:pt x="22" y="10"/>
                  </a:lnTo>
                  <a:lnTo>
                    <a:pt x="16" y="13"/>
                  </a:lnTo>
                  <a:lnTo>
                    <a:pt x="10" y="18"/>
                  </a:lnTo>
                  <a:lnTo>
                    <a:pt x="6" y="23"/>
                  </a:lnTo>
                  <a:lnTo>
                    <a:pt x="2" y="30"/>
                  </a:lnTo>
                  <a:lnTo>
                    <a:pt x="0" y="37"/>
                  </a:lnTo>
                  <a:lnTo>
                    <a:pt x="1" y="44"/>
                  </a:lnTo>
                  <a:lnTo>
                    <a:pt x="4" y="50"/>
                  </a:lnTo>
                  <a:lnTo>
                    <a:pt x="11" y="55"/>
                  </a:lnTo>
                  <a:lnTo>
                    <a:pt x="15" y="55"/>
                  </a:lnTo>
                  <a:lnTo>
                    <a:pt x="19" y="51"/>
                  </a:lnTo>
                  <a:lnTo>
                    <a:pt x="22" y="48"/>
                  </a:lnTo>
                  <a:lnTo>
                    <a:pt x="23" y="43"/>
                  </a:lnTo>
                  <a:lnTo>
                    <a:pt x="21" y="40"/>
                  </a:lnTo>
                  <a:lnTo>
                    <a:pt x="16" y="36"/>
                  </a:lnTo>
                  <a:lnTo>
                    <a:pt x="14" y="33"/>
                  </a:lnTo>
                  <a:lnTo>
                    <a:pt x="17" y="23"/>
                  </a:lnTo>
                  <a:lnTo>
                    <a:pt x="19" y="21"/>
                  </a:lnTo>
                  <a:lnTo>
                    <a:pt x="23" y="20"/>
                  </a:lnTo>
                  <a:lnTo>
                    <a:pt x="27" y="18"/>
                  </a:lnTo>
                  <a:lnTo>
                    <a:pt x="31" y="16"/>
                  </a:lnTo>
                  <a:lnTo>
                    <a:pt x="35" y="15"/>
                  </a:lnTo>
                  <a:lnTo>
                    <a:pt x="41" y="13"/>
                  </a:lnTo>
                  <a:lnTo>
                    <a:pt x="46" y="12"/>
                  </a:lnTo>
                  <a:lnTo>
                    <a:pt x="50" y="11"/>
                  </a:lnTo>
                  <a:lnTo>
                    <a:pt x="56" y="8"/>
                  </a:lnTo>
                  <a:lnTo>
                    <a:pt x="61" y="7"/>
                  </a:lnTo>
                  <a:lnTo>
                    <a:pt x="65" y="5"/>
                  </a:lnTo>
                  <a:lnTo>
                    <a:pt x="70" y="3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267"/>
            <p:cNvSpPr>
              <a:spLocks/>
            </p:cNvSpPr>
            <p:nvPr/>
          </p:nvSpPr>
          <p:spPr bwMode="auto">
            <a:xfrm>
              <a:off x="3546500" y="2547939"/>
              <a:ext cx="254000" cy="68263"/>
            </a:xfrm>
            <a:custGeom>
              <a:avLst/>
              <a:gdLst>
                <a:gd name="T0" fmla="*/ 321 w 321"/>
                <a:gd name="T1" fmla="*/ 0 h 87"/>
                <a:gd name="T2" fmla="*/ 302 w 321"/>
                <a:gd name="T3" fmla="*/ 3 h 87"/>
                <a:gd name="T4" fmla="*/ 285 w 321"/>
                <a:gd name="T5" fmla="*/ 6 h 87"/>
                <a:gd name="T6" fmla="*/ 268 w 321"/>
                <a:gd name="T7" fmla="*/ 12 h 87"/>
                <a:gd name="T8" fmla="*/ 252 w 321"/>
                <a:gd name="T9" fmla="*/ 18 h 87"/>
                <a:gd name="T10" fmla="*/ 236 w 321"/>
                <a:gd name="T11" fmla="*/ 25 h 87"/>
                <a:gd name="T12" fmla="*/ 221 w 321"/>
                <a:gd name="T13" fmla="*/ 33 h 87"/>
                <a:gd name="T14" fmla="*/ 204 w 321"/>
                <a:gd name="T15" fmla="*/ 42 h 87"/>
                <a:gd name="T16" fmla="*/ 188 w 321"/>
                <a:gd name="T17" fmla="*/ 50 h 87"/>
                <a:gd name="T18" fmla="*/ 177 w 321"/>
                <a:gd name="T19" fmla="*/ 56 h 87"/>
                <a:gd name="T20" fmla="*/ 165 w 321"/>
                <a:gd name="T21" fmla="*/ 59 h 87"/>
                <a:gd name="T22" fmla="*/ 154 w 321"/>
                <a:gd name="T23" fmla="*/ 63 h 87"/>
                <a:gd name="T24" fmla="*/ 142 w 321"/>
                <a:gd name="T25" fmla="*/ 66 h 87"/>
                <a:gd name="T26" fmla="*/ 131 w 321"/>
                <a:gd name="T27" fmla="*/ 67 h 87"/>
                <a:gd name="T28" fmla="*/ 120 w 321"/>
                <a:gd name="T29" fmla="*/ 68 h 87"/>
                <a:gd name="T30" fmla="*/ 109 w 321"/>
                <a:gd name="T31" fmla="*/ 70 h 87"/>
                <a:gd name="T32" fmla="*/ 97 w 321"/>
                <a:gd name="T33" fmla="*/ 70 h 87"/>
                <a:gd name="T34" fmla="*/ 86 w 321"/>
                <a:gd name="T35" fmla="*/ 68 h 87"/>
                <a:gd name="T36" fmla="*/ 74 w 321"/>
                <a:gd name="T37" fmla="*/ 68 h 87"/>
                <a:gd name="T38" fmla="*/ 63 w 321"/>
                <a:gd name="T39" fmla="*/ 67 h 87"/>
                <a:gd name="T40" fmla="*/ 51 w 321"/>
                <a:gd name="T41" fmla="*/ 66 h 87"/>
                <a:gd name="T42" fmla="*/ 40 w 321"/>
                <a:gd name="T43" fmla="*/ 65 h 87"/>
                <a:gd name="T44" fmla="*/ 28 w 321"/>
                <a:gd name="T45" fmla="*/ 64 h 87"/>
                <a:gd name="T46" fmla="*/ 17 w 321"/>
                <a:gd name="T47" fmla="*/ 64 h 87"/>
                <a:gd name="T48" fmla="*/ 4 w 321"/>
                <a:gd name="T49" fmla="*/ 63 h 87"/>
                <a:gd name="T50" fmla="*/ 0 w 321"/>
                <a:gd name="T51" fmla="*/ 65 h 87"/>
                <a:gd name="T52" fmla="*/ 0 w 321"/>
                <a:gd name="T53" fmla="*/ 71 h 87"/>
                <a:gd name="T54" fmla="*/ 2 w 321"/>
                <a:gd name="T55" fmla="*/ 76 h 87"/>
                <a:gd name="T56" fmla="*/ 4 w 321"/>
                <a:gd name="T57" fmla="*/ 79 h 87"/>
                <a:gd name="T58" fmla="*/ 22 w 321"/>
                <a:gd name="T59" fmla="*/ 82 h 87"/>
                <a:gd name="T60" fmla="*/ 41 w 321"/>
                <a:gd name="T61" fmla="*/ 85 h 87"/>
                <a:gd name="T62" fmla="*/ 59 w 321"/>
                <a:gd name="T63" fmla="*/ 87 h 87"/>
                <a:gd name="T64" fmla="*/ 79 w 321"/>
                <a:gd name="T65" fmla="*/ 87 h 87"/>
                <a:gd name="T66" fmla="*/ 97 w 321"/>
                <a:gd name="T67" fmla="*/ 87 h 87"/>
                <a:gd name="T68" fmla="*/ 116 w 321"/>
                <a:gd name="T69" fmla="*/ 85 h 87"/>
                <a:gd name="T70" fmla="*/ 134 w 321"/>
                <a:gd name="T71" fmla="*/ 82 h 87"/>
                <a:gd name="T72" fmla="*/ 153 w 321"/>
                <a:gd name="T73" fmla="*/ 78 h 87"/>
                <a:gd name="T74" fmla="*/ 174 w 321"/>
                <a:gd name="T75" fmla="*/ 70 h 87"/>
                <a:gd name="T76" fmla="*/ 195 w 321"/>
                <a:gd name="T77" fmla="*/ 60 h 87"/>
                <a:gd name="T78" fmla="*/ 215 w 321"/>
                <a:gd name="T79" fmla="*/ 49 h 87"/>
                <a:gd name="T80" fmla="*/ 236 w 321"/>
                <a:gd name="T81" fmla="*/ 36 h 87"/>
                <a:gd name="T82" fmla="*/ 255 w 321"/>
                <a:gd name="T83" fmla="*/ 26 h 87"/>
                <a:gd name="T84" fmla="*/ 276 w 321"/>
                <a:gd name="T85" fmla="*/ 15 h 87"/>
                <a:gd name="T86" fmla="*/ 298 w 321"/>
                <a:gd name="T87" fmla="*/ 7 h 87"/>
                <a:gd name="T88" fmla="*/ 321 w 321"/>
                <a:gd name="T89" fmla="*/ 3 h 87"/>
                <a:gd name="T90" fmla="*/ 321 w 321"/>
                <a:gd name="T91" fmla="*/ 3 h 87"/>
                <a:gd name="T92" fmla="*/ 321 w 321"/>
                <a:gd name="T93" fmla="*/ 2 h 87"/>
                <a:gd name="T94" fmla="*/ 321 w 321"/>
                <a:gd name="T95" fmla="*/ 0 h 87"/>
                <a:gd name="T96" fmla="*/ 321 w 321"/>
                <a:gd name="T97" fmla="*/ 0 h 87"/>
                <a:gd name="T98" fmla="*/ 321 w 321"/>
                <a:gd name="T9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1" h="87">
                  <a:moveTo>
                    <a:pt x="321" y="0"/>
                  </a:moveTo>
                  <a:lnTo>
                    <a:pt x="302" y="3"/>
                  </a:lnTo>
                  <a:lnTo>
                    <a:pt x="285" y="6"/>
                  </a:lnTo>
                  <a:lnTo>
                    <a:pt x="268" y="12"/>
                  </a:lnTo>
                  <a:lnTo>
                    <a:pt x="252" y="18"/>
                  </a:lnTo>
                  <a:lnTo>
                    <a:pt x="236" y="25"/>
                  </a:lnTo>
                  <a:lnTo>
                    <a:pt x="221" y="33"/>
                  </a:lnTo>
                  <a:lnTo>
                    <a:pt x="204" y="42"/>
                  </a:lnTo>
                  <a:lnTo>
                    <a:pt x="188" y="50"/>
                  </a:lnTo>
                  <a:lnTo>
                    <a:pt x="177" y="56"/>
                  </a:lnTo>
                  <a:lnTo>
                    <a:pt x="165" y="59"/>
                  </a:lnTo>
                  <a:lnTo>
                    <a:pt x="154" y="63"/>
                  </a:lnTo>
                  <a:lnTo>
                    <a:pt x="142" y="66"/>
                  </a:lnTo>
                  <a:lnTo>
                    <a:pt x="131" y="67"/>
                  </a:lnTo>
                  <a:lnTo>
                    <a:pt x="120" y="68"/>
                  </a:lnTo>
                  <a:lnTo>
                    <a:pt x="109" y="70"/>
                  </a:lnTo>
                  <a:lnTo>
                    <a:pt x="97" y="70"/>
                  </a:lnTo>
                  <a:lnTo>
                    <a:pt x="86" y="68"/>
                  </a:lnTo>
                  <a:lnTo>
                    <a:pt x="74" y="68"/>
                  </a:lnTo>
                  <a:lnTo>
                    <a:pt x="63" y="67"/>
                  </a:lnTo>
                  <a:lnTo>
                    <a:pt x="51" y="66"/>
                  </a:lnTo>
                  <a:lnTo>
                    <a:pt x="40" y="65"/>
                  </a:lnTo>
                  <a:lnTo>
                    <a:pt x="28" y="64"/>
                  </a:lnTo>
                  <a:lnTo>
                    <a:pt x="17" y="64"/>
                  </a:lnTo>
                  <a:lnTo>
                    <a:pt x="4" y="63"/>
                  </a:lnTo>
                  <a:lnTo>
                    <a:pt x="0" y="65"/>
                  </a:lnTo>
                  <a:lnTo>
                    <a:pt x="0" y="71"/>
                  </a:lnTo>
                  <a:lnTo>
                    <a:pt x="2" y="76"/>
                  </a:lnTo>
                  <a:lnTo>
                    <a:pt x="4" y="79"/>
                  </a:lnTo>
                  <a:lnTo>
                    <a:pt x="22" y="82"/>
                  </a:lnTo>
                  <a:lnTo>
                    <a:pt x="41" y="85"/>
                  </a:lnTo>
                  <a:lnTo>
                    <a:pt x="59" y="87"/>
                  </a:lnTo>
                  <a:lnTo>
                    <a:pt x="79" y="87"/>
                  </a:lnTo>
                  <a:lnTo>
                    <a:pt x="97" y="87"/>
                  </a:lnTo>
                  <a:lnTo>
                    <a:pt x="116" y="85"/>
                  </a:lnTo>
                  <a:lnTo>
                    <a:pt x="134" y="82"/>
                  </a:lnTo>
                  <a:lnTo>
                    <a:pt x="153" y="78"/>
                  </a:lnTo>
                  <a:lnTo>
                    <a:pt x="174" y="70"/>
                  </a:lnTo>
                  <a:lnTo>
                    <a:pt x="195" y="60"/>
                  </a:lnTo>
                  <a:lnTo>
                    <a:pt x="215" y="49"/>
                  </a:lnTo>
                  <a:lnTo>
                    <a:pt x="236" y="36"/>
                  </a:lnTo>
                  <a:lnTo>
                    <a:pt x="255" y="26"/>
                  </a:lnTo>
                  <a:lnTo>
                    <a:pt x="276" y="15"/>
                  </a:lnTo>
                  <a:lnTo>
                    <a:pt x="298" y="7"/>
                  </a:lnTo>
                  <a:lnTo>
                    <a:pt x="321" y="3"/>
                  </a:lnTo>
                  <a:lnTo>
                    <a:pt x="321" y="3"/>
                  </a:lnTo>
                  <a:lnTo>
                    <a:pt x="321" y="2"/>
                  </a:lnTo>
                  <a:lnTo>
                    <a:pt x="321" y="0"/>
                  </a:lnTo>
                  <a:lnTo>
                    <a:pt x="321" y="0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Freeform 268"/>
            <p:cNvSpPr>
              <a:spLocks/>
            </p:cNvSpPr>
            <p:nvPr/>
          </p:nvSpPr>
          <p:spPr bwMode="auto">
            <a:xfrm>
              <a:off x="3570313" y="2411414"/>
              <a:ext cx="233363" cy="52388"/>
            </a:xfrm>
            <a:custGeom>
              <a:avLst/>
              <a:gdLst>
                <a:gd name="T0" fmla="*/ 1 w 295"/>
                <a:gd name="T1" fmla="*/ 23 h 66"/>
                <a:gd name="T2" fmla="*/ 15 w 295"/>
                <a:gd name="T3" fmla="*/ 15 h 66"/>
                <a:gd name="T4" fmla="*/ 30 w 295"/>
                <a:gd name="T5" fmla="*/ 11 h 66"/>
                <a:gd name="T6" fmla="*/ 45 w 295"/>
                <a:gd name="T7" fmla="*/ 12 h 66"/>
                <a:gd name="T8" fmla="*/ 61 w 295"/>
                <a:gd name="T9" fmla="*/ 15 h 66"/>
                <a:gd name="T10" fmla="*/ 76 w 295"/>
                <a:gd name="T11" fmla="*/ 20 h 66"/>
                <a:gd name="T12" fmla="*/ 91 w 295"/>
                <a:gd name="T13" fmla="*/ 26 h 66"/>
                <a:gd name="T14" fmla="*/ 106 w 295"/>
                <a:gd name="T15" fmla="*/ 33 h 66"/>
                <a:gd name="T16" fmla="*/ 120 w 295"/>
                <a:gd name="T17" fmla="*/ 39 h 66"/>
                <a:gd name="T18" fmla="*/ 141 w 295"/>
                <a:gd name="T19" fmla="*/ 46 h 66"/>
                <a:gd name="T20" fmla="*/ 163 w 295"/>
                <a:gd name="T21" fmla="*/ 49 h 66"/>
                <a:gd name="T22" fmla="*/ 185 w 295"/>
                <a:gd name="T23" fmla="*/ 51 h 66"/>
                <a:gd name="T24" fmla="*/ 207 w 295"/>
                <a:gd name="T25" fmla="*/ 53 h 66"/>
                <a:gd name="T26" fmla="*/ 230 w 295"/>
                <a:gd name="T27" fmla="*/ 55 h 66"/>
                <a:gd name="T28" fmla="*/ 252 w 295"/>
                <a:gd name="T29" fmla="*/ 57 h 66"/>
                <a:gd name="T30" fmla="*/ 274 w 295"/>
                <a:gd name="T31" fmla="*/ 61 h 66"/>
                <a:gd name="T32" fmla="*/ 295 w 295"/>
                <a:gd name="T33" fmla="*/ 66 h 66"/>
                <a:gd name="T34" fmla="*/ 295 w 295"/>
                <a:gd name="T35" fmla="*/ 66 h 66"/>
                <a:gd name="T36" fmla="*/ 295 w 295"/>
                <a:gd name="T37" fmla="*/ 64 h 66"/>
                <a:gd name="T38" fmla="*/ 295 w 295"/>
                <a:gd name="T39" fmla="*/ 63 h 66"/>
                <a:gd name="T40" fmla="*/ 294 w 295"/>
                <a:gd name="T41" fmla="*/ 63 h 66"/>
                <a:gd name="T42" fmla="*/ 283 w 295"/>
                <a:gd name="T43" fmla="*/ 60 h 66"/>
                <a:gd name="T44" fmla="*/ 271 w 295"/>
                <a:gd name="T45" fmla="*/ 56 h 66"/>
                <a:gd name="T46" fmla="*/ 260 w 295"/>
                <a:gd name="T47" fmla="*/ 53 h 66"/>
                <a:gd name="T48" fmla="*/ 248 w 295"/>
                <a:gd name="T49" fmla="*/ 50 h 66"/>
                <a:gd name="T50" fmla="*/ 237 w 295"/>
                <a:gd name="T51" fmla="*/ 49 h 66"/>
                <a:gd name="T52" fmla="*/ 225 w 295"/>
                <a:gd name="T53" fmla="*/ 47 h 66"/>
                <a:gd name="T54" fmla="*/ 212 w 295"/>
                <a:gd name="T55" fmla="*/ 46 h 66"/>
                <a:gd name="T56" fmla="*/ 201 w 295"/>
                <a:gd name="T57" fmla="*/ 45 h 66"/>
                <a:gd name="T58" fmla="*/ 189 w 295"/>
                <a:gd name="T59" fmla="*/ 43 h 66"/>
                <a:gd name="T60" fmla="*/ 178 w 295"/>
                <a:gd name="T61" fmla="*/ 41 h 66"/>
                <a:gd name="T62" fmla="*/ 165 w 295"/>
                <a:gd name="T63" fmla="*/ 40 h 66"/>
                <a:gd name="T64" fmla="*/ 154 w 295"/>
                <a:gd name="T65" fmla="*/ 38 h 66"/>
                <a:gd name="T66" fmla="*/ 142 w 295"/>
                <a:gd name="T67" fmla="*/ 35 h 66"/>
                <a:gd name="T68" fmla="*/ 131 w 295"/>
                <a:gd name="T69" fmla="*/ 32 h 66"/>
                <a:gd name="T70" fmla="*/ 120 w 295"/>
                <a:gd name="T71" fmla="*/ 28 h 66"/>
                <a:gd name="T72" fmla="*/ 109 w 295"/>
                <a:gd name="T73" fmla="*/ 24 h 66"/>
                <a:gd name="T74" fmla="*/ 95 w 295"/>
                <a:gd name="T75" fmla="*/ 17 h 66"/>
                <a:gd name="T76" fmla="*/ 80 w 295"/>
                <a:gd name="T77" fmla="*/ 11 h 66"/>
                <a:gd name="T78" fmla="*/ 66 w 295"/>
                <a:gd name="T79" fmla="*/ 5 h 66"/>
                <a:gd name="T80" fmla="*/ 52 w 295"/>
                <a:gd name="T81" fmla="*/ 1 h 66"/>
                <a:gd name="T82" fmla="*/ 38 w 295"/>
                <a:gd name="T83" fmla="*/ 0 h 66"/>
                <a:gd name="T84" fmla="*/ 25 w 295"/>
                <a:gd name="T85" fmla="*/ 2 h 66"/>
                <a:gd name="T86" fmla="*/ 12 w 295"/>
                <a:gd name="T87" fmla="*/ 9 h 66"/>
                <a:gd name="T88" fmla="*/ 0 w 295"/>
                <a:gd name="T89" fmla="*/ 21 h 66"/>
                <a:gd name="T90" fmla="*/ 0 w 295"/>
                <a:gd name="T91" fmla="*/ 21 h 66"/>
                <a:gd name="T92" fmla="*/ 0 w 295"/>
                <a:gd name="T93" fmla="*/ 21 h 66"/>
                <a:gd name="T94" fmla="*/ 0 w 295"/>
                <a:gd name="T95" fmla="*/ 23 h 66"/>
                <a:gd name="T96" fmla="*/ 1 w 295"/>
                <a:gd name="T97" fmla="*/ 23 h 66"/>
                <a:gd name="T98" fmla="*/ 1 w 295"/>
                <a:gd name="T99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5" h="66">
                  <a:moveTo>
                    <a:pt x="1" y="23"/>
                  </a:moveTo>
                  <a:lnTo>
                    <a:pt x="15" y="15"/>
                  </a:lnTo>
                  <a:lnTo>
                    <a:pt x="30" y="11"/>
                  </a:lnTo>
                  <a:lnTo>
                    <a:pt x="45" y="12"/>
                  </a:lnTo>
                  <a:lnTo>
                    <a:pt x="61" y="15"/>
                  </a:lnTo>
                  <a:lnTo>
                    <a:pt x="76" y="20"/>
                  </a:lnTo>
                  <a:lnTo>
                    <a:pt x="91" y="26"/>
                  </a:lnTo>
                  <a:lnTo>
                    <a:pt x="106" y="33"/>
                  </a:lnTo>
                  <a:lnTo>
                    <a:pt x="120" y="39"/>
                  </a:lnTo>
                  <a:lnTo>
                    <a:pt x="141" y="46"/>
                  </a:lnTo>
                  <a:lnTo>
                    <a:pt x="163" y="49"/>
                  </a:lnTo>
                  <a:lnTo>
                    <a:pt x="185" y="51"/>
                  </a:lnTo>
                  <a:lnTo>
                    <a:pt x="207" y="53"/>
                  </a:lnTo>
                  <a:lnTo>
                    <a:pt x="230" y="55"/>
                  </a:lnTo>
                  <a:lnTo>
                    <a:pt x="252" y="57"/>
                  </a:lnTo>
                  <a:lnTo>
                    <a:pt x="274" y="61"/>
                  </a:lnTo>
                  <a:lnTo>
                    <a:pt x="295" y="66"/>
                  </a:lnTo>
                  <a:lnTo>
                    <a:pt x="295" y="66"/>
                  </a:lnTo>
                  <a:lnTo>
                    <a:pt x="295" y="64"/>
                  </a:lnTo>
                  <a:lnTo>
                    <a:pt x="295" y="63"/>
                  </a:lnTo>
                  <a:lnTo>
                    <a:pt x="294" y="63"/>
                  </a:lnTo>
                  <a:lnTo>
                    <a:pt x="283" y="60"/>
                  </a:lnTo>
                  <a:lnTo>
                    <a:pt x="271" y="56"/>
                  </a:lnTo>
                  <a:lnTo>
                    <a:pt x="260" y="53"/>
                  </a:lnTo>
                  <a:lnTo>
                    <a:pt x="248" y="50"/>
                  </a:lnTo>
                  <a:lnTo>
                    <a:pt x="237" y="49"/>
                  </a:lnTo>
                  <a:lnTo>
                    <a:pt x="225" y="47"/>
                  </a:lnTo>
                  <a:lnTo>
                    <a:pt x="212" y="46"/>
                  </a:lnTo>
                  <a:lnTo>
                    <a:pt x="201" y="45"/>
                  </a:lnTo>
                  <a:lnTo>
                    <a:pt x="189" y="43"/>
                  </a:lnTo>
                  <a:lnTo>
                    <a:pt x="178" y="41"/>
                  </a:lnTo>
                  <a:lnTo>
                    <a:pt x="165" y="40"/>
                  </a:lnTo>
                  <a:lnTo>
                    <a:pt x="154" y="38"/>
                  </a:lnTo>
                  <a:lnTo>
                    <a:pt x="142" y="35"/>
                  </a:lnTo>
                  <a:lnTo>
                    <a:pt x="131" y="32"/>
                  </a:lnTo>
                  <a:lnTo>
                    <a:pt x="120" y="28"/>
                  </a:lnTo>
                  <a:lnTo>
                    <a:pt x="109" y="24"/>
                  </a:lnTo>
                  <a:lnTo>
                    <a:pt x="95" y="17"/>
                  </a:lnTo>
                  <a:lnTo>
                    <a:pt x="80" y="11"/>
                  </a:lnTo>
                  <a:lnTo>
                    <a:pt x="66" y="5"/>
                  </a:lnTo>
                  <a:lnTo>
                    <a:pt x="52" y="1"/>
                  </a:lnTo>
                  <a:lnTo>
                    <a:pt x="38" y="0"/>
                  </a:lnTo>
                  <a:lnTo>
                    <a:pt x="25" y="2"/>
                  </a:lnTo>
                  <a:lnTo>
                    <a:pt x="12" y="9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269"/>
            <p:cNvSpPr>
              <a:spLocks/>
            </p:cNvSpPr>
            <p:nvPr/>
          </p:nvSpPr>
          <p:spPr bwMode="auto">
            <a:xfrm>
              <a:off x="3102000" y="2360614"/>
              <a:ext cx="147638" cy="109538"/>
            </a:xfrm>
            <a:custGeom>
              <a:avLst/>
              <a:gdLst>
                <a:gd name="T0" fmla="*/ 184 w 187"/>
                <a:gd name="T1" fmla="*/ 130 h 139"/>
                <a:gd name="T2" fmla="*/ 165 w 187"/>
                <a:gd name="T3" fmla="*/ 110 h 139"/>
                <a:gd name="T4" fmla="*/ 145 w 187"/>
                <a:gd name="T5" fmla="*/ 86 h 139"/>
                <a:gd name="T6" fmla="*/ 126 w 187"/>
                <a:gd name="T7" fmla="*/ 65 h 139"/>
                <a:gd name="T8" fmla="*/ 105 w 187"/>
                <a:gd name="T9" fmla="*/ 44 h 139"/>
                <a:gd name="T10" fmla="*/ 83 w 187"/>
                <a:gd name="T11" fmla="*/ 25 h 139"/>
                <a:gd name="T12" fmla="*/ 59 w 187"/>
                <a:gd name="T13" fmla="*/ 12 h 139"/>
                <a:gd name="T14" fmla="*/ 31 w 187"/>
                <a:gd name="T15" fmla="*/ 2 h 139"/>
                <a:gd name="T16" fmla="*/ 1 w 187"/>
                <a:gd name="T17" fmla="*/ 0 h 139"/>
                <a:gd name="T18" fmla="*/ 0 w 187"/>
                <a:gd name="T19" fmla="*/ 1 h 139"/>
                <a:gd name="T20" fmla="*/ 1 w 187"/>
                <a:gd name="T21" fmla="*/ 5 h 139"/>
                <a:gd name="T22" fmla="*/ 4 w 187"/>
                <a:gd name="T23" fmla="*/ 9 h 139"/>
                <a:gd name="T24" fmla="*/ 6 w 187"/>
                <a:gd name="T25" fmla="*/ 10 h 139"/>
                <a:gd name="T26" fmla="*/ 20 w 187"/>
                <a:gd name="T27" fmla="*/ 14 h 139"/>
                <a:gd name="T28" fmla="*/ 34 w 187"/>
                <a:gd name="T29" fmla="*/ 18 h 139"/>
                <a:gd name="T30" fmla="*/ 47 w 187"/>
                <a:gd name="T31" fmla="*/ 23 h 139"/>
                <a:gd name="T32" fmla="*/ 60 w 187"/>
                <a:gd name="T33" fmla="*/ 28 h 139"/>
                <a:gd name="T34" fmla="*/ 73 w 187"/>
                <a:gd name="T35" fmla="*/ 33 h 139"/>
                <a:gd name="T36" fmla="*/ 86 w 187"/>
                <a:gd name="T37" fmla="*/ 40 h 139"/>
                <a:gd name="T38" fmla="*/ 97 w 187"/>
                <a:gd name="T39" fmla="*/ 48 h 139"/>
                <a:gd name="T40" fmla="*/ 110 w 187"/>
                <a:gd name="T41" fmla="*/ 58 h 139"/>
                <a:gd name="T42" fmla="*/ 120 w 187"/>
                <a:gd name="T43" fmla="*/ 67 h 139"/>
                <a:gd name="T44" fmla="*/ 129 w 187"/>
                <a:gd name="T45" fmla="*/ 76 h 139"/>
                <a:gd name="T46" fmla="*/ 139 w 187"/>
                <a:gd name="T47" fmla="*/ 86 h 139"/>
                <a:gd name="T48" fmla="*/ 147 w 187"/>
                <a:gd name="T49" fmla="*/ 97 h 139"/>
                <a:gd name="T50" fmla="*/ 156 w 187"/>
                <a:gd name="T51" fmla="*/ 107 h 139"/>
                <a:gd name="T52" fmla="*/ 165 w 187"/>
                <a:gd name="T53" fmla="*/ 119 h 139"/>
                <a:gd name="T54" fmla="*/ 174 w 187"/>
                <a:gd name="T55" fmla="*/ 128 h 139"/>
                <a:gd name="T56" fmla="*/ 184 w 187"/>
                <a:gd name="T57" fmla="*/ 138 h 139"/>
                <a:gd name="T58" fmla="*/ 186 w 187"/>
                <a:gd name="T59" fmla="*/ 139 h 139"/>
                <a:gd name="T60" fmla="*/ 187 w 187"/>
                <a:gd name="T61" fmla="*/ 137 h 139"/>
                <a:gd name="T62" fmla="*/ 186 w 187"/>
                <a:gd name="T63" fmla="*/ 134 h 139"/>
                <a:gd name="T64" fmla="*/ 184 w 187"/>
                <a:gd name="T65" fmla="*/ 130 h 139"/>
                <a:gd name="T66" fmla="*/ 184 w 187"/>
                <a:gd name="T67" fmla="*/ 13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7" h="139">
                  <a:moveTo>
                    <a:pt x="184" y="130"/>
                  </a:moveTo>
                  <a:lnTo>
                    <a:pt x="165" y="110"/>
                  </a:lnTo>
                  <a:lnTo>
                    <a:pt x="145" y="86"/>
                  </a:lnTo>
                  <a:lnTo>
                    <a:pt x="126" y="65"/>
                  </a:lnTo>
                  <a:lnTo>
                    <a:pt x="105" y="44"/>
                  </a:lnTo>
                  <a:lnTo>
                    <a:pt x="83" y="25"/>
                  </a:lnTo>
                  <a:lnTo>
                    <a:pt x="59" y="12"/>
                  </a:lnTo>
                  <a:lnTo>
                    <a:pt x="31" y="2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5"/>
                  </a:lnTo>
                  <a:lnTo>
                    <a:pt x="4" y="9"/>
                  </a:lnTo>
                  <a:lnTo>
                    <a:pt x="6" y="10"/>
                  </a:lnTo>
                  <a:lnTo>
                    <a:pt x="20" y="14"/>
                  </a:lnTo>
                  <a:lnTo>
                    <a:pt x="34" y="18"/>
                  </a:lnTo>
                  <a:lnTo>
                    <a:pt x="47" y="23"/>
                  </a:lnTo>
                  <a:lnTo>
                    <a:pt x="60" y="28"/>
                  </a:lnTo>
                  <a:lnTo>
                    <a:pt x="73" y="33"/>
                  </a:lnTo>
                  <a:lnTo>
                    <a:pt x="86" y="40"/>
                  </a:lnTo>
                  <a:lnTo>
                    <a:pt x="97" y="48"/>
                  </a:lnTo>
                  <a:lnTo>
                    <a:pt x="110" y="58"/>
                  </a:lnTo>
                  <a:lnTo>
                    <a:pt x="120" y="67"/>
                  </a:lnTo>
                  <a:lnTo>
                    <a:pt x="129" y="76"/>
                  </a:lnTo>
                  <a:lnTo>
                    <a:pt x="139" y="86"/>
                  </a:lnTo>
                  <a:lnTo>
                    <a:pt x="147" y="97"/>
                  </a:lnTo>
                  <a:lnTo>
                    <a:pt x="156" y="107"/>
                  </a:lnTo>
                  <a:lnTo>
                    <a:pt x="165" y="119"/>
                  </a:lnTo>
                  <a:lnTo>
                    <a:pt x="174" y="128"/>
                  </a:lnTo>
                  <a:lnTo>
                    <a:pt x="184" y="138"/>
                  </a:lnTo>
                  <a:lnTo>
                    <a:pt x="186" y="139"/>
                  </a:lnTo>
                  <a:lnTo>
                    <a:pt x="187" y="137"/>
                  </a:lnTo>
                  <a:lnTo>
                    <a:pt x="186" y="134"/>
                  </a:lnTo>
                  <a:lnTo>
                    <a:pt x="184" y="130"/>
                  </a:lnTo>
                  <a:lnTo>
                    <a:pt x="184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281"/>
            <p:cNvSpPr>
              <a:spLocks/>
            </p:cNvSpPr>
            <p:nvPr/>
          </p:nvSpPr>
          <p:spPr bwMode="auto">
            <a:xfrm>
              <a:off x="3703663" y="1450977"/>
              <a:ext cx="144463" cy="258763"/>
            </a:xfrm>
            <a:custGeom>
              <a:avLst/>
              <a:gdLst>
                <a:gd name="T0" fmla="*/ 7 w 181"/>
                <a:gd name="T1" fmla="*/ 0 h 325"/>
                <a:gd name="T2" fmla="*/ 0 w 181"/>
                <a:gd name="T3" fmla="*/ 41 h 325"/>
                <a:gd name="T4" fmla="*/ 0 w 181"/>
                <a:gd name="T5" fmla="*/ 82 h 325"/>
                <a:gd name="T6" fmla="*/ 8 w 181"/>
                <a:gd name="T7" fmla="*/ 122 h 325"/>
                <a:gd name="T8" fmla="*/ 23 w 181"/>
                <a:gd name="T9" fmla="*/ 161 h 325"/>
                <a:gd name="T10" fmla="*/ 38 w 181"/>
                <a:gd name="T11" fmla="*/ 185 h 325"/>
                <a:gd name="T12" fmla="*/ 55 w 181"/>
                <a:gd name="T13" fmla="*/ 207 h 325"/>
                <a:gd name="T14" fmla="*/ 76 w 181"/>
                <a:gd name="T15" fmla="*/ 227 h 325"/>
                <a:gd name="T16" fmla="*/ 98 w 181"/>
                <a:gd name="T17" fmla="*/ 244 h 325"/>
                <a:gd name="T18" fmla="*/ 121 w 181"/>
                <a:gd name="T19" fmla="*/ 263 h 325"/>
                <a:gd name="T20" fmla="*/ 143 w 181"/>
                <a:gd name="T21" fmla="*/ 281 h 325"/>
                <a:gd name="T22" fmla="*/ 162 w 181"/>
                <a:gd name="T23" fmla="*/ 302 h 325"/>
                <a:gd name="T24" fmla="*/ 180 w 181"/>
                <a:gd name="T25" fmla="*/ 325 h 325"/>
                <a:gd name="T26" fmla="*/ 181 w 181"/>
                <a:gd name="T27" fmla="*/ 325 h 325"/>
                <a:gd name="T28" fmla="*/ 181 w 181"/>
                <a:gd name="T29" fmla="*/ 324 h 325"/>
                <a:gd name="T30" fmla="*/ 181 w 181"/>
                <a:gd name="T31" fmla="*/ 320 h 325"/>
                <a:gd name="T32" fmla="*/ 181 w 181"/>
                <a:gd name="T33" fmla="*/ 319 h 325"/>
                <a:gd name="T34" fmla="*/ 174 w 181"/>
                <a:gd name="T35" fmla="*/ 305 h 325"/>
                <a:gd name="T36" fmla="*/ 165 w 181"/>
                <a:gd name="T37" fmla="*/ 294 h 325"/>
                <a:gd name="T38" fmla="*/ 155 w 181"/>
                <a:gd name="T39" fmla="*/ 282 h 325"/>
                <a:gd name="T40" fmla="*/ 145 w 181"/>
                <a:gd name="T41" fmla="*/ 271 h 325"/>
                <a:gd name="T42" fmla="*/ 135 w 181"/>
                <a:gd name="T43" fmla="*/ 260 h 325"/>
                <a:gd name="T44" fmla="*/ 123 w 181"/>
                <a:gd name="T45" fmla="*/ 251 h 325"/>
                <a:gd name="T46" fmla="*/ 111 w 181"/>
                <a:gd name="T47" fmla="*/ 241 h 325"/>
                <a:gd name="T48" fmla="*/ 99 w 181"/>
                <a:gd name="T49" fmla="*/ 231 h 325"/>
                <a:gd name="T50" fmla="*/ 72 w 181"/>
                <a:gd name="T51" fmla="*/ 208 h 325"/>
                <a:gd name="T52" fmla="*/ 51 w 181"/>
                <a:gd name="T53" fmla="*/ 183 h 325"/>
                <a:gd name="T54" fmla="*/ 32 w 181"/>
                <a:gd name="T55" fmla="*/ 158 h 325"/>
                <a:gd name="T56" fmla="*/ 18 w 181"/>
                <a:gd name="T57" fmla="*/ 131 h 325"/>
                <a:gd name="T58" fmla="*/ 9 w 181"/>
                <a:gd name="T59" fmla="*/ 101 h 325"/>
                <a:gd name="T60" fmla="*/ 3 w 181"/>
                <a:gd name="T61" fmla="*/ 70 h 325"/>
                <a:gd name="T62" fmla="*/ 3 w 181"/>
                <a:gd name="T63" fmla="*/ 37 h 325"/>
                <a:gd name="T64" fmla="*/ 7 w 181"/>
                <a:gd name="T65" fmla="*/ 0 h 325"/>
                <a:gd name="T66" fmla="*/ 7 w 181"/>
                <a:gd name="T67" fmla="*/ 0 h 325"/>
                <a:gd name="T68" fmla="*/ 7 w 181"/>
                <a:gd name="T69" fmla="*/ 0 h 325"/>
                <a:gd name="T70" fmla="*/ 7 w 181"/>
                <a:gd name="T71" fmla="*/ 0 h 325"/>
                <a:gd name="T72" fmla="*/ 7 w 181"/>
                <a:gd name="T73" fmla="*/ 0 h 325"/>
                <a:gd name="T74" fmla="*/ 7 w 181"/>
                <a:gd name="T75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1" h="325">
                  <a:moveTo>
                    <a:pt x="7" y="0"/>
                  </a:moveTo>
                  <a:lnTo>
                    <a:pt x="0" y="41"/>
                  </a:lnTo>
                  <a:lnTo>
                    <a:pt x="0" y="82"/>
                  </a:lnTo>
                  <a:lnTo>
                    <a:pt x="8" y="122"/>
                  </a:lnTo>
                  <a:lnTo>
                    <a:pt x="23" y="161"/>
                  </a:lnTo>
                  <a:lnTo>
                    <a:pt x="38" y="185"/>
                  </a:lnTo>
                  <a:lnTo>
                    <a:pt x="55" y="207"/>
                  </a:lnTo>
                  <a:lnTo>
                    <a:pt x="76" y="227"/>
                  </a:lnTo>
                  <a:lnTo>
                    <a:pt x="98" y="244"/>
                  </a:lnTo>
                  <a:lnTo>
                    <a:pt x="121" y="263"/>
                  </a:lnTo>
                  <a:lnTo>
                    <a:pt x="143" y="281"/>
                  </a:lnTo>
                  <a:lnTo>
                    <a:pt x="162" y="302"/>
                  </a:lnTo>
                  <a:lnTo>
                    <a:pt x="180" y="325"/>
                  </a:lnTo>
                  <a:lnTo>
                    <a:pt x="181" y="325"/>
                  </a:lnTo>
                  <a:lnTo>
                    <a:pt x="181" y="324"/>
                  </a:lnTo>
                  <a:lnTo>
                    <a:pt x="181" y="320"/>
                  </a:lnTo>
                  <a:lnTo>
                    <a:pt x="181" y="319"/>
                  </a:lnTo>
                  <a:lnTo>
                    <a:pt x="174" y="305"/>
                  </a:lnTo>
                  <a:lnTo>
                    <a:pt x="165" y="294"/>
                  </a:lnTo>
                  <a:lnTo>
                    <a:pt x="155" y="282"/>
                  </a:lnTo>
                  <a:lnTo>
                    <a:pt x="145" y="271"/>
                  </a:lnTo>
                  <a:lnTo>
                    <a:pt x="135" y="260"/>
                  </a:lnTo>
                  <a:lnTo>
                    <a:pt x="123" y="251"/>
                  </a:lnTo>
                  <a:lnTo>
                    <a:pt x="111" y="241"/>
                  </a:lnTo>
                  <a:lnTo>
                    <a:pt x="99" y="231"/>
                  </a:lnTo>
                  <a:lnTo>
                    <a:pt x="72" y="208"/>
                  </a:lnTo>
                  <a:lnTo>
                    <a:pt x="51" y="183"/>
                  </a:lnTo>
                  <a:lnTo>
                    <a:pt x="32" y="158"/>
                  </a:lnTo>
                  <a:lnTo>
                    <a:pt x="18" y="131"/>
                  </a:lnTo>
                  <a:lnTo>
                    <a:pt x="9" y="101"/>
                  </a:lnTo>
                  <a:lnTo>
                    <a:pt x="3" y="70"/>
                  </a:lnTo>
                  <a:lnTo>
                    <a:pt x="3" y="37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Freeform 284"/>
            <p:cNvSpPr>
              <a:spLocks/>
            </p:cNvSpPr>
            <p:nvPr/>
          </p:nvSpPr>
          <p:spPr bwMode="auto">
            <a:xfrm>
              <a:off x="3784625" y="1974852"/>
              <a:ext cx="101600" cy="325438"/>
            </a:xfrm>
            <a:custGeom>
              <a:avLst/>
              <a:gdLst>
                <a:gd name="T0" fmla="*/ 71 w 127"/>
                <a:gd name="T1" fmla="*/ 0 h 410"/>
                <a:gd name="T2" fmla="*/ 52 w 127"/>
                <a:gd name="T3" fmla="*/ 11 h 410"/>
                <a:gd name="T4" fmla="*/ 36 w 127"/>
                <a:gd name="T5" fmla="*/ 25 h 410"/>
                <a:gd name="T6" fmla="*/ 23 w 127"/>
                <a:gd name="T7" fmla="*/ 40 h 410"/>
                <a:gd name="T8" fmla="*/ 13 w 127"/>
                <a:gd name="T9" fmla="*/ 58 h 410"/>
                <a:gd name="T10" fmla="*/ 6 w 127"/>
                <a:gd name="T11" fmla="*/ 77 h 410"/>
                <a:gd name="T12" fmla="*/ 1 w 127"/>
                <a:gd name="T13" fmla="*/ 98 h 410"/>
                <a:gd name="T14" fmla="*/ 0 w 127"/>
                <a:gd name="T15" fmla="*/ 119 h 410"/>
                <a:gd name="T16" fmla="*/ 1 w 127"/>
                <a:gd name="T17" fmla="*/ 141 h 410"/>
                <a:gd name="T18" fmla="*/ 5 w 127"/>
                <a:gd name="T19" fmla="*/ 154 h 410"/>
                <a:gd name="T20" fmla="*/ 11 w 127"/>
                <a:gd name="T21" fmla="*/ 169 h 410"/>
                <a:gd name="T22" fmla="*/ 18 w 127"/>
                <a:gd name="T23" fmla="*/ 184 h 410"/>
                <a:gd name="T24" fmla="*/ 27 w 127"/>
                <a:gd name="T25" fmla="*/ 198 h 410"/>
                <a:gd name="T26" fmla="*/ 36 w 127"/>
                <a:gd name="T27" fmla="*/ 213 h 410"/>
                <a:gd name="T28" fmla="*/ 45 w 127"/>
                <a:gd name="T29" fmla="*/ 227 h 410"/>
                <a:gd name="T30" fmla="*/ 54 w 127"/>
                <a:gd name="T31" fmla="*/ 240 h 410"/>
                <a:gd name="T32" fmla="*/ 63 w 127"/>
                <a:gd name="T33" fmla="*/ 252 h 410"/>
                <a:gd name="T34" fmla="*/ 73 w 127"/>
                <a:gd name="T35" fmla="*/ 271 h 410"/>
                <a:gd name="T36" fmla="*/ 82 w 127"/>
                <a:gd name="T37" fmla="*/ 289 h 410"/>
                <a:gd name="T38" fmla="*/ 89 w 127"/>
                <a:gd name="T39" fmla="*/ 309 h 410"/>
                <a:gd name="T40" fmla="*/ 96 w 127"/>
                <a:gd name="T41" fmla="*/ 328 h 410"/>
                <a:gd name="T42" fmla="*/ 102 w 127"/>
                <a:gd name="T43" fmla="*/ 349 h 410"/>
                <a:gd name="T44" fmla="*/ 109 w 127"/>
                <a:gd name="T45" fmla="*/ 370 h 410"/>
                <a:gd name="T46" fmla="*/ 114 w 127"/>
                <a:gd name="T47" fmla="*/ 389 h 410"/>
                <a:gd name="T48" fmla="*/ 120 w 127"/>
                <a:gd name="T49" fmla="*/ 409 h 410"/>
                <a:gd name="T50" fmla="*/ 121 w 127"/>
                <a:gd name="T51" fmla="*/ 410 h 410"/>
                <a:gd name="T52" fmla="*/ 124 w 127"/>
                <a:gd name="T53" fmla="*/ 410 h 410"/>
                <a:gd name="T54" fmla="*/ 126 w 127"/>
                <a:gd name="T55" fmla="*/ 410 h 410"/>
                <a:gd name="T56" fmla="*/ 127 w 127"/>
                <a:gd name="T57" fmla="*/ 409 h 410"/>
                <a:gd name="T58" fmla="*/ 119 w 127"/>
                <a:gd name="T59" fmla="*/ 383 h 410"/>
                <a:gd name="T60" fmla="*/ 111 w 127"/>
                <a:gd name="T61" fmla="*/ 356 h 410"/>
                <a:gd name="T62" fmla="*/ 102 w 127"/>
                <a:gd name="T63" fmla="*/ 329 h 410"/>
                <a:gd name="T64" fmla="*/ 93 w 127"/>
                <a:gd name="T65" fmla="*/ 304 h 410"/>
                <a:gd name="T66" fmla="*/ 82 w 127"/>
                <a:gd name="T67" fmla="*/ 280 h 410"/>
                <a:gd name="T68" fmla="*/ 71 w 127"/>
                <a:gd name="T69" fmla="*/ 255 h 410"/>
                <a:gd name="T70" fmla="*/ 58 w 127"/>
                <a:gd name="T71" fmla="*/ 230 h 410"/>
                <a:gd name="T72" fmla="*/ 44 w 127"/>
                <a:gd name="T73" fmla="*/ 206 h 410"/>
                <a:gd name="T74" fmla="*/ 29 w 127"/>
                <a:gd name="T75" fmla="*/ 179 h 410"/>
                <a:gd name="T76" fmla="*/ 19 w 127"/>
                <a:gd name="T77" fmla="*/ 151 h 410"/>
                <a:gd name="T78" fmla="*/ 13 w 127"/>
                <a:gd name="T79" fmla="*/ 122 h 410"/>
                <a:gd name="T80" fmla="*/ 12 w 127"/>
                <a:gd name="T81" fmla="*/ 94 h 410"/>
                <a:gd name="T82" fmla="*/ 16 w 127"/>
                <a:gd name="T83" fmla="*/ 68 h 410"/>
                <a:gd name="T84" fmla="*/ 29 w 127"/>
                <a:gd name="T85" fmla="*/ 43 h 410"/>
                <a:gd name="T86" fmla="*/ 48 w 127"/>
                <a:gd name="T87" fmla="*/ 21 h 410"/>
                <a:gd name="T88" fmla="*/ 75 w 127"/>
                <a:gd name="T89" fmla="*/ 1 h 410"/>
                <a:gd name="T90" fmla="*/ 75 w 127"/>
                <a:gd name="T91" fmla="*/ 0 h 410"/>
                <a:gd name="T92" fmla="*/ 74 w 127"/>
                <a:gd name="T93" fmla="*/ 0 h 410"/>
                <a:gd name="T94" fmla="*/ 72 w 127"/>
                <a:gd name="T95" fmla="*/ 0 h 410"/>
                <a:gd name="T96" fmla="*/ 71 w 127"/>
                <a:gd name="T97" fmla="*/ 0 h 410"/>
                <a:gd name="T98" fmla="*/ 71 w 127"/>
                <a:gd name="T99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7" h="410">
                  <a:moveTo>
                    <a:pt x="71" y="0"/>
                  </a:moveTo>
                  <a:lnTo>
                    <a:pt x="52" y="11"/>
                  </a:lnTo>
                  <a:lnTo>
                    <a:pt x="36" y="25"/>
                  </a:lnTo>
                  <a:lnTo>
                    <a:pt x="23" y="40"/>
                  </a:lnTo>
                  <a:lnTo>
                    <a:pt x="13" y="58"/>
                  </a:lnTo>
                  <a:lnTo>
                    <a:pt x="6" y="77"/>
                  </a:lnTo>
                  <a:lnTo>
                    <a:pt x="1" y="98"/>
                  </a:lnTo>
                  <a:lnTo>
                    <a:pt x="0" y="119"/>
                  </a:lnTo>
                  <a:lnTo>
                    <a:pt x="1" y="141"/>
                  </a:lnTo>
                  <a:lnTo>
                    <a:pt x="5" y="154"/>
                  </a:lnTo>
                  <a:lnTo>
                    <a:pt x="11" y="169"/>
                  </a:lnTo>
                  <a:lnTo>
                    <a:pt x="18" y="184"/>
                  </a:lnTo>
                  <a:lnTo>
                    <a:pt x="27" y="198"/>
                  </a:lnTo>
                  <a:lnTo>
                    <a:pt x="36" y="213"/>
                  </a:lnTo>
                  <a:lnTo>
                    <a:pt x="45" y="227"/>
                  </a:lnTo>
                  <a:lnTo>
                    <a:pt x="54" y="240"/>
                  </a:lnTo>
                  <a:lnTo>
                    <a:pt x="63" y="252"/>
                  </a:lnTo>
                  <a:lnTo>
                    <a:pt x="73" y="271"/>
                  </a:lnTo>
                  <a:lnTo>
                    <a:pt x="82" y="289"/>
                  </a:lnTo>
                  <a:lnTo>
                    <a:pt x="89" y="309"/>
                  </a:lnTo>
                  <a:lnTo>
                    <a:pt x="96" y="328"/>
                  </a:lnTo>
                  <a:lnTo>
                    <a:pt x="102" y="349"/>
                  </a:lnTo>
                  <a:lnTo>
                    <a:pt x="109" y="370"/>
                  </a:lnTo>
                  <a:lnTo>
                    <a:pt x="114" y="389"/>
                  </a:lnTo>
                  <a:lnTo>
                    <a:pt x="120" y="409"/>
                  </a:lnTo>
                  <a:lnTo>
                    <a:pt x="121" y="410"/>
                  </a:lnTo>
                  <a:lnTo>
                    <a:pt x="124" y="410"/>
                  </a:lnTo>
                  <a:lnTo>
                    <a:pt x="126" y="410"/>
                  </a:lnTo>
                  <a:lnTo>
                    <a:pt x="127" y="409"/>
                  </a:lnTo>
                  <a:lnTo>
                    <a:pt x="119" y="383"/>
                  </a:lnTo>
                  <a:lnTo>
                    <a:pt x="111" y="356"/>
                  </a:lnTo>
                  <a:lnTo>
                    <a:pt x="102" y="329"/>
                  </a:lnTo>
                  <a:lnTo>
                    <a:pt x="93" y="304"/>
                  </a:lnTo>
                  <a:lnTo>
                    <a:pt x="82" y="280"/>
                  </a:lnTo>
                  <a:lnTo>
                    <a:pt x="71" y="255"/>
                  </a:lnTo>
                  <a:lnTo>
                    <a:pt x="58" y="230"/>
                  </a:lnTo>
                  <a:lnTo>
                    <a:pt x="44" y="206"/>
                  </a:lnTo>
                  <a:lnTo>
                    <a:pt x="29" y="179"/>
                  </a:lnTo>
                  <a:lnTo>
                    <a:pt x="19" y="151"/>
                  </a:lnTo>
                  <a:lnTo>
                    <a:pt x="13" y="122"/>
                  </a:lnTo>
                  <a:lnTo>
                    <a:pt x="12" y="94"/>
                  </a:lnTo>
                  <a:lnTo>
                    <a:pt x="16" y="68"/>
                  </a:lnTo>
                  <a:lnTo>
                    <a:pt x="29" y="43"/>
                  </a:lnTo>
                  <a:lnTo>
                    <a:pt x="48" y="21"/>
                  </a:lnTo>
                  <a:lnTo>
                    <a:pt x="75" y="1"/>
                  </a:lnTo>
                  <a:lnTo>
                    <a:pt x="75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285"/>
            <p:cNvSpPr>
              <a:spLocks/>
            </p:cNvSpPr>
            <p:nvPr/>
          </p:nvSpPr>
          <p:spPr bwMode="auto">
            <a:xfrm>
              <a:off x="3806850" y="1344614"/>
              <a:ext cx="93663" cy="30163"/>
            </a:xfrm>
            <a:custGeom>
              <a:avLst/>
              <a:gdLst>
                <a:gd name="T0" fmla="*/ 116 w 118"/>
                <a:gd name="T1" fmla="*/ 6 h 38"/>
                <a:gd name="T2" fmla="*/ 103 w 118"/>
                <a:gd name="T3" fmla="*/ 2 h 38"/>
                <a:gd name="T4" fmla="*/ 88 w 118"/>
                <a:gd name="T5" fmla="*/ 0 h 38"/>
                <a:gd name="T6" fmla="*/ 73 w 118"/>
                <a:gd name="T7" fmla="*/ 0 h 38"/>
                <a:gd name="T8" fmla="*/ 58 w 118"/>
                <a:gd name="T9" fmla="*/ 1 h 38"/>
                <a:gd name="T10" fmla="*/ 43 w 118"/>
                <a:gd name="T11" fmla="*/ 3 h 38"/>
                <a:gd name="T12" fmla="*/ 29 w 118"/>
                <a:gd name="T13" fmla="*/ 8 h 38"/>
                <a:gd name="T14" fmla="*/ 15 w 118"/>
                <a:gd name="T15" fmla="*/ 14 h 38"/>
                <a:gd name="T16" fmla="*/ 2 w 118"/>
                <a:gd name="T17" fmla="*/ 22 h 38"/>
                <a:gd name="T18" fmla="*/ 0 w 118"/>
                <a:gd name="T19" fmla="*/ 25 h 38"/>
                <a:gd name="T20" fmla="*/ 0 w 118"/>
                <a:gd name="T21" fmla="*/ 31 h 38"/>
                <a:gd name="T22" fmla="*/ 1 w 118"/>
                <a:gd name="T23" fmla="*/ 37 h 38"/>
                <a:gd name="T24" fmla="*/ 5 w 118"/>
                <a:gd name="T25" fmla="*/ 38 h 38"/>
                <a:gd name="T26" fmla="*/ 10 w 118"/>
                <a:gd name="T27" fmla="*/ 36 h 38"/>
                <a:gd name="T28" fmla="*/ 16 w 118"/>
                <a:gd name="T29" fmla="*/ 32 h 38"/>
                <a:gd name="T30" fmla="*/ 22 w 118"/>
                <a:gd name="T31" fmla="*/ 30 h 38"/>
                <a:gd name="T32" fmla="*/ 28 w 118"/>
                <a:gd name="T33" fmla="*/ 26 h 38"/>
                <a:gd name="T34" fmla="*/ 33 w 118"/>
                <a:gd name="T35" fmla="*/ 23 h 38"/>
                <a:gd name="T36" fmla="*/ 39 w 118"/>
                <a:gd name="T37" fmla="*/ 21 h 38"/>
                <a:gd name="T38" fmla="*/ 46 w 118"/>
                <a:gd name="T39" fmla="*/ 17 h 38"/>
                <a:gd name="T40" fmla="*/ 52 w 118"/>
                <a:gd name="T41" fmla="*/ 15 h 38"/>
                <a:gd name="T42" fmla="*/ 60 w 118"/>
                <a:gd name="T43" fmla="*/ 13 h 38"/>
                <a:gd name="T44" fmla="*/ 67 w 118"/>
                <a:gd name="T45" fmla="*/ 10 h 38"/>
                <a:gd name="T46" fmla="*/ 75 w 118"/>
                <a:gd name="T47" fmla="*/ 9 h 38"/>
                <a:gd name="T48" fmla="*/ 83 w 118"/>
                <a:gd name="T49" fmla="*/ 9 h 38"/>
                <a:gd name="T50" fmla="*/ 91 w 118"/>
                <a:gd name="T51" fmla="*/ 9 h 38"/>
                <a:gd name="T52" fmla="*/ 100 w 118"/>
                <a:gd name="T53" fmla="*/ 9 h 38"/>
                <a:gd name="T54" fmla="*/ 108 w 118"/>
                <a:gd name="T55" fmla="*/ 10 h 38"/>
                <a:gd name="T56" fmla="*/ 116 w 118"/>
                <a:gd name="T57" fmla="*/ 12 h 38"/>
                <a:gd name="T58" fmla="*/ 118 w 118"/>
                <a:gd name="T59" fmla="*/ 10 h 38"/>
                <a:gd name="T60" fmla="*/ 118 w 118"/>
                <a:gd name="T61" fmla="*/ 8 h 38"/>
                <a:gd name="T62" fmla="*/ 118 w 118"/>
                <a:gd name="T63" fmla="*/ 7 h 38"/>
                <a:gd name="T64" fmla="*/ 116 w 118"/>
                <a:gd name="T65" fmla="*/ 6 h 38"/>
                <a:gd name="T66" fmla="*/ 116 w 118"/>
                <a:gd name="T67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38">
                  <a:moveTo>
                    <a:pt x="116" y="6"/>
                  </a:moveTo>
                  <a:lnTo>
                    <a:pt x="103" y="2"/>
                  </a:lnTo>
                  <a:lnTo>
                    <a:pt x="88" y="0"/>
                  </a:lnTo>
                  <a:lnTo>
                    <a:pt x="73" y="0"/>
                  </a:lnTo>
                  <a:lnTo>
                    <a:pt x="58" y="1"/>
                  </a:lnTo>
                  <a:lnTo>
                    <a:pt x="43" y="3"/>
                  </a:lnTo>
                  <a:lnTo>
                    <a:pt x="29" y="8"/>
                  </a:lnTo>
                  <a:lnTo>
                    <a:pt x="15" y="14"/>
                  </a:lnTo>
                  <a:lnTo>
                    <a:pt x="2" y="22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1" y="37"/>
                  </a:lnTo>
                  <a:lnTo>
                    <a:pt x="5" y="38"/>
                  </a:lnTo>
                  <a:lnTo>
                    <a:pt x="10" y="36"/>
                  </a:lnTo>
                  <a:lnTo>
                    <a:pt x="16" y="32"/>
                  </a:lnTo>
                  <a:lnTo>
                    <a:pt x="22" y="30"/>
                  </a:lnTo>
                  <a:lnTo>
                    <a:pt x="28" y="26"/>
                  </a:lnTo>
                  <a:lnTo>
                    <a:pt x="33" y="23"/>
                  </a:lnTo>
                  <a:lnTo>
                    <a:pt x="39" y="21"/>
                  </a:lnTo>
                  <a:lnTo>
                    <a:pt x="46" y="17"/>
                  </a:lnTo>
                  <a:lnTo>
                    <a:pt x="52" y="15"/>
                  </a:lnTo>
                  <a:lnTo>
                    <a:pt x="60" y="13"/>
                  </a:lnTo>
                  <a:lnTo>
                    <a:pt x="67" y="10"/>
                  </a:lnTo>
                  <a:lnTo>
                    <a:pt x="75" y="9"/>
                  </a:lnTo>
                  <a:lnTo>
                    <a:pt x="83" y="9"/>
                  </a:lnTo>
                  <a:lnTo>
                    <a:pt x="91" y="9"/>
                  </a:lnTo>
                  <a:lnTo>
                    <a:pt x="100" y="9"/>
                  </a:lnTo>
                  <a:lnTo>
                    <a:pt x="108" y="10"/>
                  </a:lnTo>
                  <a:lnTo>
                    <a:pt x="116" y="12"/>
                  </a:lnTo>
                  <a:lnTo>
                    <a:pt x="118" y="10"/>
                  </a:lnTo>
                  <a:lnTo>
                    <a:pt x="118" y="8"/>
                  </a:lnTo>
                  <a:lnTo>
                    <a:pt x="118" y="7"/>
                  </a:lnTo>
                  <a:lnTo>
                    <a:pt x="116" y="6"/>
                  </a:lnTo>
                  <a:lnTo>
                    <a:pt x="1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286"/>
            <p:cNvSpPr>
              <a:spLocks/>
            </p:cNvSpPr>
            <p:nvPr/>
          </p:nvSpPr>
          <p:spPr bwMode="auto">
            <a:xfrm>
              <a:off x="3681438" y="1209677"/>
              <a:ext cx="346075" cy="401638"/>
            </a:xfrm>
            <a:custGeom>
              <a:avLst/>
              <a:gdLst>
                <a:gd name="T0" fmla="*/ 2 w 436"/>
                <a:gd name="T1" fmla="*/ 17 h 505"/>
                <a:gd name="T2" fmla="*/ 5 w 436"/>
                <a:gd name="T3" fmla="*/ 48 h 505"/>
                <a:gd name="T4" fmla="*/ 25 w 436"/>
                <a:gd name="T5" fmla="*/ 76 h 505"/>
                <a:gd name="T6" fmla="*/ 54 w 436"/>
                <a:gd name="T7" fmla="*/ 98 h 505"/>
                <a:gd name="T8" fmla="*/ 89 w 436"/>
                <a:gd name="T9" fmla="*/ 116 h 505"/>
                <a:gd name="T10" fmla="*/ 129 w 436"/>
                <a:gd name="T11" fmla="*/ 131 h 505"/>
                <a:gd name="T12" fmla="*/ 171 w 436"/>
                <a:gd name="T13" fmla="*/ 142 h 505"/>
                <a:gd name="T14" fmla="*/ 211 w 436"/>
                <a:gd name="T15" fmla="*/ 157 h 505"/>
                <a:gd name="T16" fmla="*/ 255 w 436"/>
                <a:gd name="T17" fmla="*/ 181 h 505"/>
                <a:gd name="T18" fmla="*/ 300 w 436"/>
                <a:gd name="T19" fmla="*/ 212 h 505"/>
                <a:gd name="T20" fmla="*/ 340 w 436"/>
                <a:gd name="T21" fmla="*/ 246 h 505"/>
                <a:gd name="T22" fmla="*/ 374 w 436"/>
                <a:gd name="T23" fmla="*/ 284 h 505"/>
                <a:gd name="T24" fmla="*/ 401 w 436"/>
                <a:gd name="T25" fmla="*/ 327 h 505"/>
                <a:gd name="T26" fmla="*/ 421 w 436"/>
                <a:gd name="T27" fmla="*/ 373 h 505"/>
                <a:gd name="T28" fmla="*/ 431 w 436"/>
                <a:gd name="T29" fmla="*/ 422 h 505"/>
                <a:gd name="T30" fmla="*/ 432 w 436"/>
                <a:gd name="T31" fmla="*/ 476 h 505"/>
                <a:gd name="T32" fmla="*/ 429 w 436"/>
                <a:gd name="T33" fmla="*/ 504 h 505"/>
                <a:gd name="T34" fmla="*/ 430 w 436"/>
                <a:gd name="T35" fmla="*/ 505 h 505"/>
                <a:gd name="T36" fmla="*/ 435 w 436"/>
                <a:gd name="T37" fmla="*/ 469 h 505"/>
                <a:gd name="T38" fmla="*/ 432 w 436"/>
                <a:gd name="T39" fmla="*/ 398 h 505"/>
                <a:gd name="T40" fmla="*/ 413 w 436"/>
                <a:gd name="T41" fmla="*/ 333 h 505"/>
                <a:gd name="T42" fmla="*/ 375 w 436"/>
                <a:gd name="T43" fmla="*/ 273 h 505"/>
                <a:gd name="T44" fmla="*/ 335 w 436"/>
                <a:gd name="T45" fmla="*/ 234 h 505"/>
                <a:gd name="T46" fmla="*/ 308 w 436"/>
                <a:gd name="T47" fmla="*/ 210 h 505"/>
                <a:gd name="T48" fmla="*/ 280 w 436"/>
                <a:gd name="T49" fmla="*/ 190 h 505"/>
                <a:gd name="T50" fmla="*/ 250 w 436"/>
                <a:gd name="T51" fmla="*/ 170 h 505"/>
                <a:gd name="T52" fmla="*/ 223 w 436"/>
                <a:gd name="T53" fmla="*/ 154 h 505"/>
                <a:gd name="T54" fmla="*/ 190 w 436"/>
                <a:gd name="T55" fmla="*/ 141 h 505"/>
                <a:gd name="T56" fmla="*/ 150 w 436"/>
                <a:gd name="T57" fmla="*/ 129 h 505"/>
                <a:gd name="T58" fmla="*/ 107 w 436"/>
                <a:gd name="T59" fmla="*/ 113 h 505"/>
                <a:gd name="T60" fmla="*/ 67 w 436"/>
                <a:gd name="T61" fmla="*/ 95 h 505"/>
                <a:gd name="T62" fmla="*/ 33 w 436"/>
                <a:gd name="T63" fmla="*/ 74 h 505"/>
                <a:gd name="T64" fmla="*/ 12 w 436"/>
                <a:gd name="T65" fmla="*/ 49 h 505"/>
                <a:gd name="T66" fmla="*/ 7 w 436"/>
                <a:gd name="T67" fmla="*/ 18 h 505"/>
                <a:gd name="T68" fmla="*/ 12 w 436"/>
                <a:gd name="T69" fmla="*/ 1 h 505"/>
                <a:gd name="T70" fmla="*/ 10 w 436"/>
                <a:gd name="T71" fmla="*/ 0 h 505"/>
                <a:gd name="T72" fmla="*/ 10 w 436"/>
                <a:gd name="T73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505">
                  <a:moveTo>
                    <a:pt x="10" y="0"/>
                  </a:moveTo>
                  <a:lnTo>
                    <a:pt x="2" y="17"/>
                  </a:lnTo>
                  <a:lnTo>
                    <a:pt x="0" y="33"/>
                  </a:lnTo>
                  <a:lnTo>
                    <a:pt x="5" y="48"/>
                  </a:lnTo>
                  <a:lnTo>
                    <a:pt x="13" y="62"/>
                  </a:lnTo>
                  <a:lnTo>
                    <a:pt x="25" y="76"/>
                  </a:lnTo>
                  <a:lnTo>
                    <a:pt x="39" y="87"/>
                  </a:lnTo>
                  <a:lnTo>
                    <a:pt x="54" y="98"/>
                  </a:lnTo>
                  <a:lnTo>
                    <a:pt x="69" y="107"/>
                  </a:lnTo>
                  <a:lnTo>
                    <a:pt x="89" y="116"/>
                  </a:lnTo>
                  <a:lnTo>
                    <a:pt x="108" y="124"/>
                  </a:lnTo>
                  <a:lnTo>
                    <a:pt x="129" y="131"/>
                  </a:lnTo>
                  <a:lnTo>
                    <a:pt x="150" y="137"/>
                  </a:lnTo>
                  <a:lnTo>
                    <a:pt x="171" y="142"/>
                  </a:lnTo>
                  <a:lnTo>
                    <a:pt x="191" y="149"/>
                  </a:lnTo>
                  <a:lnTo>
                    <a:pt x="211" y="157"/>
                  </a:lnTo>
                  <a:lnTo>
                    <a:pt x="231" y="167"/>
                  </a:lnTo>
                  <a:lnTo>
                    <a:pt x="255" y="181"/>
                  </a:lnTo>
                  <a:lnTo>
                    <a:pt x="278" y="195"/>
                  </a:lnTo>
                  <a:lnTo>
                    <a:pt x="300" y="212"/>
                  </a:lnTo>
                  <a:lnTo>
                    <a:pt x="321" y="228"/>
                  </a:lnTo>
                  <a:lnTo>
                    <a:pt x="340" y="246"/>
                  </a:lnTo>
                  <a:lnTo>
                    <a:pt x="357" y="265"/>
                  </a:lnTo>
                  <a:lnTo>
                    <a:pt x="374" y="284"/>
                  </a:lnTo>
                  <a:lnTo>
                    <a:pt x="389" y="305"/>
                  </a:lnTo>
                  <a:lnTo>
                    <a:pt x="401" y="327"/>
                  </a:lnTo>
                  <a:lnTo>
                    <a:pt x="412" y="349"/>
                  </a:lnTo>
                  <a:lnTo>
                    <a:pt x="421" y="373"/>
                  </a:lnTo>
                  <a:lnTo>
                    <a:pt x="428" y="397"/>
                  </a:lnTo>
                  <a:lnTo>
                    <a:pt x="431" y="422"/>
                  </a:lnTo>
                  <a:lnTo>
                    <a:pt x="433" y="449"/>
                  </a:lnTo>
                  <a:lnTo>
                    <a:pt x="432" y="476"/>
                  </a:lnTo>
                  <a:lnTo>
                    <a:pt x="429" y="504"/>
                  </a:lnTo>
                  <a:lnTo>
                    <a:pt x="429" y="504"/>
                  </a:lnTo>
                  <a:lnTo>
                    <a:pt x="430" y="504"/>
                  </a:lnTo>
                  <a:lnTo>
                    <a:pt x="430" y="505"/>
                  </a:lnTo>
                  <a:lnTo>
                    <a:pt x="430" y="505"/>
                  </a:lnTo>
                  <a:lnTo>
                    <a:pt x="435" y="469"/>
                  </a:lnTo>
                  <a:lnTo>
                    <a:pt x="436" y="433"/>
                  </a:lnTo>
                  <a:lnTo>
                    <a:pt x="432" y="398"/>
                  </a:lnTo>
                  <a:lnTo>
                    <a:pt x="424" y="365"/>
                  </a:lnTo>
                  <a:lnTo>
                    <a:pt x="413" y="333"/>
                  </a:lnTo>
                  <a:lnTo>
                    <a:pt x="397" y="302"/>
                  </a:lnTo>
                  <a:lnTo>
                    <a:pt x="375" y="273"/>
                  </a:lnTo>
                  <a:lnTo>
                    <a:pt x="349" y="246"/>
                  </a:lnTo>
                  <a:lnTo>
                    <a:pt x="335" y="234"/>
                  </a:lnTo>
                  <a:lnTo>
                    <a:pt x="322" y="222"/>
                  </a:lnTo>
                  <a:lnTo>
                    <a:pt x="308" y="210"/>
                  </a:lnTo>
                  <a:lnTo>
                    <a:pt x="294" y="200"/>
                  </a:lnTo>
                  <a:lnTo>
                    <a:pt x="280" y="190"/>
                  </a:lnTo>
                  <a:lnTo>
                    <a:pt x="265" y="179"/>
                  </a:lnTo>
                  <a:lnTo>
                    <a:pt x="250" y="170"/>
                  </a:lnTo>
                  <a:lnTo>
                    <a:pt x="234" y="160"/>
                  </a:lnTo>
                  <a:lnTo>
                    <a:pt x="223" y="154"/>
                  </a:lnTo>
                  <a:lnTo>
                    <a:pt x="208" y="147"/>
                  </a:lnTo>
                  <a:lnTo>
                    <a:pt x="190" y="141"/>
                  </a:lnTo>
                  <a:lnTo>
                    <a:pt x="171" y="134"/>
                  </a:lnTo>
                  <a:lnTo>
                    <a:pt x="150" y="129"/>
                  </a:lnTo>
                  <a:lnTo>
                    <a:pt x="129" y="121"/>
                  </a:lnTo>
                  <a:lnTo>
                    <a:pt x="107" y="113"/>
                  </a:lnTo>
                  <a:lnTo>
                    <a:pt x="86" y="104"/>
                  </a:lnTo>
                  <a:lnTo>
                    <a:pt x="67" y="95"/>
                  </a:lnTo>
                  <a:lnTo>
                    <a:pt x="50" y="85"/>
                  </a:lnTo>
                  <a:lnTo>
                    <a:pt x="33" y="74"/>
                  </a:lnTo>
                  <a:lnTo>
                    <a:pt x="21" y="62"/>
                  </a:lnTo>
                  <a:lnTo>
                    <a:pt x="12" y="49"/>
                  </a:lnTo>
                  <a:lnTo>
                    <a:pt x="7" y="34"/>
                  </a:lnTo>
                  <a:lnTo>
                    <a:pt x="7" y="18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Freeform 287"/>
            <p:cNvSpPr>
              <a:spLocks/>
            </p:cNvSpPr>
            <p:nvPr/>
          </p:nvSpPr>
          <p:spPr bwMode="auto">
            <a:xfrm>
              <a:off x="3587775" y="1276352"/>
              <a:ext cx="139700" cy="360363"/>
            </a:xfrm>
            <a:custGeom>
              <a:avLst/>
              <a:gdLst>
                <a:gd name="T0" fmla="*/ 105 w 177"/>
                <a:gd name="T1" fmla="*/ 443 h 454"/>
                <a:gd name="T2" fmla="*/ 133 w 177"/>
                <a:gd name="T3" fmla="*/ 454 h 454"/>
                <a:gd name="T4" fmla="*/ 157 w 177"/>
                <a:gd name="T5" fmla="*/ 443 h 454"/>
                <a:gd name="T6" fmla="*/ 173 w 177"/>
                <a:gd name="T7" fmla="*/ 417 h 454"/>
                <a:gd name="T8" fmla="*/ 175 w 177"/>
                <a:gd name="T9" fmla="*/ 385 h 454"/>
                <a:gd name="T10" fmla="*/ 161 w 177"/>
                <a:gd name="T11" fmla="*/ 357 h 454"/>
                <a:gd name="T12" fmla="*/ 137 w 177"/>
                <a:gd name="T13" fmla="*/ 333 h 454"/>
                <a:gd name="T14" fmla="*/ 113 w 177"/>
                <a:gd name="T15" fmla="*/ 312 h 454"/>
                <a:gd name="T16" fmla="*/ 96 w 177"/>
                <a:gd name="T17" fmla="*/ 296 h 454"/>
                <a:gd name="T18" fmla="*/ 80 w 177"/>
                <a:gd name="T19" fmla="*/ 281 h 454"/>
                <a:gd name="T20" fmla="*/ 65 w 177"/>
                <a:gd name="T21" fmla="*/ 265 h 454"/>
                <a:gd name="T22" fmla="*/ 51 w 177"/>
                <a:gd name="T23" fmla="*/ 247 h 454"/>
                <a:gd name="T24" fmla="*/ 24 w 177"/>
                <a:gd name="T25" fmla="*/ 207 h 454"/>
                <a:gd name="T26" fmla="*/ 9 w 177"/>
                <a:gd name="T27" fmla="*/ 137 h 454"/>
                <a:gd name="T28" fmla="*/ 28 w 177"/>
                <a:gd name="T29" fmla="*/ 68 h 454"/>
                <a:gd name="T30" fmla="*/ 82 w 177"/>
                <a:gd name="T31" fmla="*/ 18 h 454"/>
                <a:gd name="T32" fmla="*/ 125 w 177"/>
                <a:gd name="T33" fmla="*/ 3 h 454"/>
                <a:gd name="T34" fmla="*/ 127 w 177"/>
                <a:gd name="T35" fmla="*/ 1 h 454"/>
                <a:gd name="T36" fmla="*/ 105 w 177"/>
                <a:gd name="T37" fmla="*/ 4 h 454"/>
                <a:gd name="T38" fmla="*/ 63 w 177"/>
                <a:gd name="T39" fmla="*/ 23 h 454"/>
                <a:gd name="T40" fmla="*/ 27 w 177"/>
                <a:gd name="T41" fmla="*/ 53 h 454"/>
                <a:gd name="T42" fmla="*/ 4 w 177"/>
                <a:gd name="T43" fmla="*/ 92 h 454"/>
                <a:gd name="T44" fmla="*/ 1 w 177"/>
                <a:gd name="T45" fmla="*/ 137 h 454"/>
                <a:gd name="T46" fmla="*/ 8 w 177"/>
                <a:gd name="T47" fmla="*/ 176 h 454"/>
                <a:gd name="T48" fmla="*/ 23 w 177"/>
                <a:gd name="T49" fmla="*/ 212 h 454"/>
                <a:gd name="T50" fmla="*/ 44 w 177"/>
                <a:gd name="T51" fmla="*/ 246 h 454"/>
                <a:gd name="T52" fmla="*/ 64 w 177"/>
                <a:gd name="T53" fmla="*/ 272 h 454"/>
                <a:gd name="T54" fmla="*/ 77 w 177"/>
                <a:gd name="T55" fmla="*/ 287 h 454"/>
                <a:gd name="T56" fmla="*/ 92 w 177"/>
                <a:gd name="T57" fmla="*/ 302 h 454"/>
                <a:gd name="T58" fmla="*/ 107 w 177"/>
                <a:gd name="T59" fmla="*/ 317 h 454"/>
                <a:gd name="T60" fmla="*/ 122 w 177"/>
                <a:gd name="T61" fmla="*/ 330 h 454"/>
                <a:gd name="T62" fmla="*/ 137 w 177"/>
                <a:gd name="T63" fmla="*/ 347 h 454"/>
                <a:gd name="T64" fmla="*/ 158 w 177"/>
                <a:gd name="T65" fmla="*/ 373 h 454"/>
                <a:gd name="T66" fmla="*/ 165 w 177"/>
                <a:gd name="T67" fmla="*/ 411 h 454"/>
                <a:gd name="T68" fmla="*/ 148 w 177"/>
                <a:gd name="T69" fmla="*/ 440 h 454"/>
                <a:gd name="T70" fmla="*/ 114 w 177"/>
                <a:gd name="T71" fmla="*/ 440 h 454"/>
                <a:gd name="T72" fmla="*/ 92 w 177"/>
                <a:gd name="T73" fmla="*/ 425 h 454"/>
                <a:gd name="T74" fmla="*/ 91 w 177"/>
                <a:gd name="T75" fmla="*/ 426 h 454"/>
                <a:gd name="T76" fmla="*/ 91 w 177"/>
                <a:gd name="T77" fmla="*/ 427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7" h="454">
                  <a:moveTo>
                    <a:pt x="91" y="427"/>
                  </a:moveTo>
                  <a:lnTo>
                    <a:pt x="105" y="443"/>
                  </a:lnTo>
                  <a:lnTo>
                    <a:pt x="119" y="451"/>
                  </a:lnTo>
                  <a:lnTo>
                    <a:pt x="133" y="454"/>
                  </a:lnTo>
                  <a:lnTo>
                    <a:pt x="146" y="451"/>
                  </a:lnTo>
                  <a:lnTo>
                    <a:pt x="157" y="443"/>
                  </a:lnTo>
                  <a:lnTo>
                    <a:pt x="166" y="432"/>
                  </a:lnTo>
                  <a:lnTo>
                    <a:pt x="173" y="417"/>
                  </a:lnTo>
                  <a:lnTo>
                    <a:pt x="177" y="398"/>
                  </a:lnTo>
                  <a:lnTo>
                    <a:pt x="175" y="385"/>
                  </a:lnTo>
                  <a:lnTo>
                    <a:pt x="170" y="371"/>
                  </a:lnTo>
                  <a:lnTo>
                    <a:pt x="161" y="357"/>
                  </a:lnTo>
                  <a:lnTo>
                    <a:pt x="150" y="344"/>
                  </a:lnTo>
                  <a:lnTo>
                    <a:pt x="137" y="333"/>
                  </a:lnTo>
                  <a:lnTo>
                    <a:pt x="125" y="321"/>
                  </a:lnTo>
                  <a:lnTo>
                    <a:pt x="113" y="312"/>
                  </a:lnTo>
                  <a:lnTo>
                    <a:pt x="104" y="304"/>
                  </a:lnTo>
                  <a:lnTo>
                    <a:pt x="96" y="296"/>
                  </a:lnTo>
                  <a:lnTo>
                    <a:pt x="88" y="288"/>
                  </a:lnTo>
                  <a:lnTo>
                    <a:pt x="80" y="281"/>
                  </a:lnTo>
                  <a:lnTo>
                    <a:pt x="72" y="273"/>
                  </a:lnTo>
                  <a:lnTo>
                    <a:pt x="65" y="265"/>
                  </a:lnTo>
                  <a:lnTo>
                    <a:pt x="58" y="256"/>
                  </a:lnTo>
                  <a:lnTo>
                    <a:pt x="51" y="247"/>
                  </a:lnTo>
                  <a:lnTo>
                    <a:pt x="44" y="238"/>
                  </a:lnTo>
                  <a:lnTo>
                    <a:pt x="24" y="207"/>
                  </a:lnTo>
                  <a:lnTo>
                    <a:pt x="13" y="173"/>
                  </a:lnTo>
                  <a:lnTo>
                    <a:pt x="9" y="137"/>
                  </a:lnTo>
                  <a:lnTo>
                    <a:pt x="15" y="101"/>
                  </a:lnTo>
                  <a:lnTo>
                    <a:pt x="28" y="68"/>
                  </a:lnTo>
                  <a:lnTo>
                    <a:pt x="51" y="40"/>
                  </a:lnTo>
                  <a:lnTo>
                    <a:pt x="82" y="18"/>
                  </a:lnTo>
                  <a:lnTo>
                    <a:pt x="124" y="4"/>
                  </a:lnTo>
                  <a:lnTo>
                    <a:pt x="125" y="3"/>
                  </a:lnTo>
                  <a:lnTo>
                    <a:pt x="126" y="2"/>
                  </a:lnTo>
                  <a:lnTo>
                    <a:pt x="127" y="1"/>
                  </a:lnTo>
                  <a:lnTo>
                    <a:pt x="126" y="0"/>
                  </a:lnTo>
                  <a:lnTo>
                    <a:pt x="105" y="4"/>
                  </a:lnTo>
                  <a:lnTo>
                    <a:pt x="83" y="12"/>
                  </a:lnTo>
                  <a:lnTo>
                    <a:pt x="63" y="23"/>
                  </a:lnTo>
                  <a:lnTo>
                    <a:pt x="43" y="37"/>
                  </a:lnTo>
                  <a:lnTo>
                    <a:pt x="27" y="53"/>
                  </a:lnTo>
                  <a:lnTo>
                    <a:pt x="13" y="71"/>
                  </a:lnTo>
                  <a:lnTo>
                    <a:pt x="4" y="92"/>
                  </a:lnTo>
                  <a:lnTo>
                    <a:pt x="0" y="115"/>
                  </a:lnTo>
                  <a:lnTo>
                    <a:pt x="1" y="137"/>
                  </a:lnTo>
                  <a:lnTo>
                    <a:pt x="4" y="156"/>
                  </a:lnTo>
                  <a:lnTo>
                    <a:pt x="8" y="176"/>
                  </a:lnTo>
                  <a:lnTo>
                    <a:pt x="15" y="194"/>
                  </a:lnTo>
                  <a:lnTo>
                    <a:pt x="23" y="212"/>
                  </a:lnTo>
                  <a:lnTo>
                    <a:pt x="34" y="230"/>
                  </a:lnTo>
                  <a:lnTo>
                    <a:pt x="44" y="246"/>
                  </a:lnTo>
                  <a:lnTo>
                    <a:pt x="57" y="264"/>
                  </a:lnTo>
                  <a:lnTo>
                    <a:pt x="64" y="272"/>
                  </a:lnTo>
                  <a:lnTo>
                    <a:pt x="71" y="280"/>
                  </a:lnTo>
                  <a:lnTo>
                    <a:pt x="77" y="287"/>
                  </a:lnTo>
                  <a:lnTo>
                    <a:pt x="84" y="295"/>
                  </a:lnTo>
                  <a:lnTo>
                    <a:pt x="92" y="302"/>
                  </a:lnTo>
                  <a:lnTo>
                    <a:pt x="101" y="309"/>
                  </a:lnTo>
                  <a:lnTo>
                    <a:pt x="107" y="317"/>
                  </a:lnTo>
                  <a:lnTo>
                    <a:pt x="116" y="324"/>
                  </a:lnTo>
                  <a:lnTo>
                    <a:pt x="122" y="330"/>
                  </a:lnTo>
                  <a:lnTo>
                    <a:pt x="131" y="338"/>
                  </a:lnTo>
                  <a:lnTo>
                    <a:pt x="137" y="347"/>
                  </a:lnTo>
                  <a:lnTo>
                    <a:pt x="144" y="355"/>
                  </a:lnTo>
                  <a:lnTo>
                    <a:pt x="158" y="373"/>
                  </a:lnTo>
                  <a:lnTo>
                    <a:pt x="165" y="393"/>
                  </a:lnTo>
                  <a:lnTo>
                    <a:pt x="165" y="411"/>
                  </a:lnTo>
                  <a:lnTo>
                    <a:pt x="159" y="427"/>
                  </a:lnTo>
                  <a:lnTo>
                    <a:pt x="148" y="440"/>
                  </a:lnTo>
                  <a:lnTo>
                    <a:pt x="133" y="445"/>
                  </a:lnTo>
                  <a:lnTo>
                    <a:pt x="114" y="440"/>
                  </a:lnTo>
                  <a:lnTo>
                    <a:pt x="94" y="425"/>
                  </a:lnTo>
                  <a:lnTo>
                    <a:pt x="92" y="425"/>
                  </a:lnTo>
                  <a:lnTo>
                    <a:pt x="92" y="425"/>
                  </a:lnTo>
                  <a:lnTo>
                    <a:pt x="91" y="426"/>
                  </a:lnTo>
                  <a:lnTo>
                    <a:pt x="91" y="427"/>
                  </a:lnTo>
                  <a:lnTo>
                    <a:pt x="91" y="4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Freeform 288"/>
            <p:cNvSpPr>
              <a:spLocks/>
            </p:cNvSpPr>
            <p:nvPr/>
          </p:nvSpPr>
          <p:spPr bwMode="auto">
            <a:xfrm>
              <a:off x="3965600" y="1338264"/>
              <a:ext cx="88900" cy="282575"/>
            </a:xfrm>
            <a:custGeom>
              <a:avLst/>
              <a:gdLst>
                <a:gd name="T0" fmla="*/ 17 w 110"/>
                <a:gd name="T1" fmla="*/ 0 h 356"/>
                <a:gd name="T2" fmla="*/ 32 w 110"/>
                <a:gd name="T3" fmla="*/ 25 h 356"/>
                <a:gd name="T4" fmla="*/ 47 w 110"/>
                <a:gd name="T5" fmla="*/ 51 h 356"/>
                <a:gd name="T6" fmla="*/ 62 w 110"/>
                <a:gd name="T7" fmla="*/ 76 h 356"/>
                <a:gd name="T8" fmla="*/ 74 w 110"/>
                <a:gd name="T9" fmla="*/ 101 h 356"/>
                <a:gd name="T10" fmla="*/ 86 w 110"/>
                <a:gd name="T11" fmla="*/ 127 h 356"/>
                <a:gd name="T12" fmla="*/ 94 w 110"/>
                <a:gd name="T13" fmla="*/ 154 h 356"/>
                <a:gd name="T14" fmla="*/ 100 w 110"/>
                <a:gd name="T15" fmla="*/ 183 h 356"/>
                <a:gd name="T16" fmla="*/ 102 w 110"/>
                <a:gd name="T17" fmla="*/ 213 h 356"/>
                <a:gd name="T18" fmla="*/ 101 w 110"/>
                <a:gd name="T19" fmla="*/ 234 h 356"/>
                <a:gd name="T20" fmla="*/ 98 w 110"/>
                <a:gd name="T21" fmla="*/ 259 h 356"/>
                <a:gd name="T22" fmla="*/ 91 w 110"/>
                <a:gd name="T23" fmla="*/ 285 h 356"/>
                <a:gd name="T24" fmla="*/ 81 w 110"/>
                <a:gd name="T25" fmla="*/ 310 h 356"/>
                <a:gd name="T26" fmla="*/ 68 w 110"/>
                <a:gd name="T27" fmla="*/ 332 h 356"/>
                <a:gd name="T28" fmla="*/ 50 w 110"/>
                <a:gd name="T29" fmla="*/ 347 h 356"/>
                <a:gd name="T30" fmla="*/ 30 w 110"/>
                <a:gd name="T31" fmla="*/ 354 h 356"/>
                <a:gd name="T32" fmla="*/ 3 w 110"/>
                <a:gd name="T33" fmla="*/ 348 h 356"/>
                <a:gd name="T34" fmla="*/ 2 w 110"/>
                <a:gd name="T35" fmla="*/ 348 h 356"/>
                <a:gd name="T36" fmla="*/ 1 w 110"/>
                <a:gd name="T37" fmla="*/ 348 h 356"/>
                <a:gd name="T38" fmla="*/ 0 w 110"/>
                <a:gd name="T39" fmla="*/ 349 h 356"/>
                <a:gd name="T40" fmla="*/ 0 w 110"/>
                <a:gd name="T41" fmla="*/ 349 h 356"/>
                <a:gd name="T42" fmla="*/ 16 w 110"/>
                <a:gd name="T43" fmla="*/ 355 h 356"/>
                <a:gd name="T44" fmla="*/ 31 w 110"/>
                <a:gd name="T45" fmla="*/ 356 h 356"/>
                <a:gd name="T46" fmla="*/ 45 w 110"/>
                <a:gd name="T47" fmla="*/ 354 h 356"/>
                <a:gd name="T48" fmla="*/ 56 w 110"/>
                <a:gd name="T49" fmla="*/ 347 h 356"/>
                <a:gd name="T50" fmla="*/ 66 w 110"/>
                <a:gd name="T51" fmla="*/ 338 h 356"/>
                <a:gd name="T52" fmla="*/ 77 w 110"/>
                <a:gd name="T53" fmla="*/ 326 h 356"/>
                <a:gd name="T54" fmla="*/ 85 w 110"/>
                <a:gd name="T55" fmla="*/ 312 h 356"/>
                <a:gd name="T56" fmla="*/ 93 w 110"/>
                <a:gd name="T57" fmla="*/ 297 h 356"/>
                <a:gd name="T58" fmla="*/ 107 w 110"/>
                <a:gd name="T59" fmla="*/ 257 h 356"/>
                <a:gd name="T60" fmla="*/ 110 w 110"/>
                <a:gd name="T61" fmla="*/ 217 h 356"/>
                <a:gd name="T62" fmla="*/ 107 w 110"/>
                <a:gd name="T63" fmla="*/ 179 h 356"/>
                <a:gd name="T64" fmla="*/ 95 w 110"/>
                <a:gd name="T65" fmla="*/ 141 h 356"/>
                <a:gd name="T66" fmla="*/ 80 w 110"/>
                <a:gd name="T67" fmla="*/ 105 h 356"/>
                <a:gd name="T68" fmla="*/ 61 w 110"/>
                <a:gd name="T69" fmla="*/ 69 h 356"/>
                <a:gd name="T70" fmla="*/ 40 w 110"/>
                <a:gd name="T71" fmla="*/ 34 h 356"/>
                <a:gd name="T72" fmla="*/ 18 w 110"/>
                <a:gd name="T73" fmla="*/ 0 h 356"/>
                <a:gd name="T74" fmla="*/ 18 w 110"/>
                <a:gd name="T75" fmla="*/ 0 h 356"/>
                <a:gd name="T76" fmla="*/ 18 w 110"/>
                <a:gd name="T77" fmla="*/ 0 h 356"/>
                <a:gd name="T78" fmla="*/ 17 w 110"/>
                <a:gd name="T79" fmla="*/ 0 h 356"/>
                <a:gd name="T80" fmla="*/ 17 w 110"/>
                <a:gd name="T81" fmla="*/ 0 h 356"/>
                <a:gd name="T82" fmla="*/ 17 w 110"/>
                <a:gd name="T83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356">
                  <a:moveTo>
                    <a:pt x="17" y="0"/>
                  </a:moveTo>
                  <a:lnTo>
                    <a:pt x="32" y="25"/>
                  </a:lnTo>
                  <a:lnTo>
                    <a:pt x="47" y="51"/>
                  </a:lnTo>
                  <a:lnTo>
                    <a:pt x="62" y="76"/>
                  </a:lnTo>
                  <a:lnTo>
                    <a:pt x="74" y="101"/>
                  </a:lnTo>
                  <a:lnTo>
                    <a:pt x="86" y="127"/>
                  </a:lnTo>
                  <a:lnTo>
                    <a:pt x="94" y="154"/>
                  </a:lnTo>
                  <a:lnTo>
                    <a:pt x="100" y="183"/>
                  </a:lnTo>
                  <a:lnTo>
                    <a:pt x="102" y="213"/>
                  </a:lnTo>
                  <a:lnTo>
                    <a:pt x="101" y="234"/>
                  </a:lnTo>
                  <a:lnTo>
                    <a:pt x="98" y="259"/>
                  </a:lnTo>
                  <a:lnTo>
                    <a:pt x="91" y="285"/>
                  </a:lnTo>
                  <a:lnTo>
                    <a:pt x="81" y="310"/>
                  </a:lnTo>
                  <a:lnTo>
                    <a:pt x="68" y="332"/>
                  </a:lnTo>
                  <a:lnTo>
                    <a:pt x="50" y="347"/>
                  </a:lnTo>
                  <a:lnTo>
                    <a:pt x="30" y="354"/>
                  </a:lnTo>
                  <a:lnTo>
                    <a:pt x="3" y="348"/>
                  </a:lnTo>
                  <a:lnTo>
                    <a:pt x="2" y="348"/>
                  </a:lnTo>
                  <a:lnTo>
                    <a:pt x="1" y="348"/>
                  </a:lnTo>
                  <a:lnTo>
                    <a:pt x="0" y="349"/>
                  </a:lnTo>
                  <a:lnTo>
                    <a:pt x="0" y="349"/>
                  </a:lnTo>
                  <a:lnTo>
                    <a:pt x="16" y="355"/>
                  </a:lnTo>
                  <a:lnTo>
                    <a:pt x="31" y="356"/>
                  </a:lnTo>
                  <a:lnTo>
                    <a:pt x="45" y="354"/>
                  </a:lnTo>
                  <a:lnTo>
                    <a:pt x="56" y="347"/>
                  </a:lnTo>
                  <a:lnTo>
                    <a:pt x="66" y="338"/>
                  </a:lnTo>
                  <a:lnTo>
                    <a:pt x="77" y="326"/>
                  </a:lnTo>
                  <a:lnTo>
                    <a:pt x="85" y="312"/>
                  </a:lnTo>
                  <a:lnTo>
                    <a:pt x="93" y="297"/>
                  </a:lnTo>
                  <a:lnTo>
                    <a:pt x="107" y="257"/>
                  </a:lnTo>
                  <a:lnTo>
                    <a:pt x="110" y="217"/>
                  </a:lnTo>
                  <a:lnTo>
                    <a:pt x="107" y="179"/>
                  </a:lnTo>
                  <a:lnTo>
                    <a:pt x="95" y="141"/>
                  </a:lnTo>
                  <a:lnTo>
                    <a:pt x="80" y="105"/>
                  </a:lnTo>
                  <a:lnTo>
                    <a:pt x="61" y="69"/>
                  </a:lnTo>
                  <a:lnTo>
                    <a:pt x="40" y="3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289"/>
            <p:cNvSpPr>
              <a:spLocks/>
            </p:cNvSpPr>
            <p:nvPr/>
          </p:nvSpPr>
          <p:spPr bwMode="auto">
            <a:xfrm>
              <a:off x="3614763" y="1087439"/>
              <a:ext cx="541338" cy="492125"/>
            </a:xfrm>
            <a:custGeom>
              <a:avLst/>
              <a:gdLst>
                <a:gd name="T0" fmla="*/ 10 w 681"/>
                <a:gd name="T1" fmla="*/ 286 h 621"/>
                <a:gd name="T2" fmla="*/ 9 w 681"/>
                <a:gd name="T3" fmla="*/ 267 h 621"/>
                <a:gd name="T4" fmla="*/ 13 w 681"/>
                <a:gd name="T5" fmla="*/ 235 h 621"/>
                <a:gd name="T6" fmla="*/ 25 w 681"/>
                <a:gd name="T7" fmla="*/ 199 h 621"/>
                <a:gd name="T8" fmla="*/ 45 w 681"/>
                <a:gd name="T9" fmla="*/ 169 h 621"/>
                <a:gd name="T10" fmla="*/ 63 w 681"/>
                <a:gd name="T11" fmla="*/ 148 h 621"/>
                <a:gd name="T12" fmla="*/ 84 w 681"/>
                <a:gd name="T13" fmla="*/ 126 h 621"/>
                <a:gd name="T14" fmla="*/ 106 w 681"/>
                <a:gd name="T15" fmla="*/ 106 h 621"/>
                <a:gd name="T16" fmla="*/ 130 w 681"/>
                <a:gd name="T17" fmla="*/ 85 h 621"/>
                <a:gd name="T18" fmla="*/ 160 w 681"/>
                <a:gd name="T19" fmla="*/ 65 h 621"/>
                <a:gd name="T20" fmla="*/ 193 w 681"/>
                <a:gd name="T21" fmla="*/ 46 h 621"/>
                <a:gd name="T22" fmla="*/ 226 w 681"/>
                <a:gd name="T23" fmla="*/ 32 h 621"/>
                <a:gd name="T24" fmla="*/ 261 w 681"/>
                <a:gd name="T25" fmla="*/ 22 h 621"/>
                <a:gd name="T26" fmla="*/ 296 w 681"/>
                <a:gd name="T27" fmla="*/ 14 h 621"/>
                <a:gd name="T28" fmla="*/ 333 w 681"/>
                <a:gd name="T29" fmla="*/ 8 h 621"/>
                <a:gd name="T30" fmla="*/ 369 w 681"/>
                <a:gd name="T31" fmla="*/ 6 h 621"/>
                <a:gd name="T32" fmla="*/ 423 w 681"/>
                <a:gd name="T33" fmla="*/ 8 h 621"/>
                <a:gd name="T34" fmla="*/ 487 w 681"/>
                <a:gd name="T35" fmla="*/ 27 h 621"/>
                <a:gd name="T36" fmla="*/ 537 w 681"/>
                <a:gd name="T37" fmla="*/ 60 h 621"/>
                <a:gd name="T38" fmla="*/ 578 w 681"/>
                <a:gd name="T39" fmla="*/ 104 h 621"/>
                <a:gd name="T40" fmla="*/ 610 w 681"/>
                <a:gd name="T41" fmla="*/ 157 h 621"/>
                <a:gd name="T42" fmla="*/ 634 w 681"/>
                <a:gd name="T43" fmla="*/ 216 h 621"/>
                <a:gd name="T44" fmla="*/ 653 w 681"/>
                <a:gd name="T45" fmla="*/ 277 h 621"/>
                <a:gd name="T46" fmla="*/ 666 w 681"/>
                <a:gd name="T47" fmla="*/ 338 h 621"/>
                <a:gd name="T48" fmla="*/ 677 w 681"/>
                <a:gd name="T49" fmla="*/ 409 h 621"/>
                <a:gd name="T50" fmla="*/ 666 w 681"/>
                <a:gd name="T51" fmla="*/ 483 h 621"/>
                <a:gd name="T52" fmla="*/ 632 w 681"/>
                <a:gd name="T53" fmla="*/ 544 h 621"/>
                <a:gd name="T54" fmla="*/ 576 w 681"/>
                <a:gd name="T55" fmla="*/ 593 h 621"/>
                <a:gd name="T56" fmla="*/ 542 w 681"/>
                <a:gd name="T57" fmla="*/ 615 h 621"/>
                <a:gd name="T58" fmla="*/ 546 w 681"/>
                <a:gd name="T59" fmla="*/ 621 h 621"/>
                <a:gd name="T60" fmla="*/ 587 w 681"/>
                <a:gd name="T61" fmla="*/ 600 h 621"/>
                <a:gd name="T62" fmla="*/ 642 w 681"/>
                <a:gd name="T63" fmla="*/ 544 h 621"/>
                <a:gd name="T64" fmla="*/ 672 w 681"/>
                <a:gd name="T65" fmla="*/ 472 h 621"/>
                <a:gd name="T66" fmla="*/ 681 w 681"/>
                <a:gd name="T67" fmla="*/ 392 h 621"/>
                <a:gd name="T68" fmla="*/ 671 w 681"/>
                <a:gd name="T69" fmla="*/ 308 h 621"/>
                <a:gd name="T70" fmla="*/ 646 w 681"/>
                <a:gd name="T71" fmla="*/ 225 h 621"/>
                <a:gd name="T72" fmla="*/ 608 w 681"/>
                <a:gd name="T73" fmla="*/ 148 h 621"/>
                <a:gd name="T74" fmla="*/ 560 w 681"/>
                <a:gd name="T75" fmla="*/ 82 h 621"/>
                <a:gd name="T76" fmla="*/ 502 w 681"/>
                <a:gd name="T77" fmla="*/ 31 h 621"/>
                <a:gd name="T78" fmla="*/ 422 w 681"/>
                <a:gd name="T79" fmla="*/ 3 h 621"/>
                <a:gd name="T80" fmla="*/ 331 w 681"/>
                <a:gd name="T81" fmla="*/ 1 h 621"/>
                <a:gd name="T82" fmla="*/ 237 w 681"/>
                <a:gd name="T83" fmla="*/ 21 h 621"/>
                <a:gd name="T84" fmla="*/ 149 w 681"/>
                <a:gd name="T85" fmla="*/ 59 h 621"/>
                <a:gd name="T86" fmla="*/ 75 w 681"/>
                <a:gd name="T87" fmla="*/ 114 h 621"/>
                <a:gd name="T88" fmla="*/ 22 w 681"/>
                <a:gd name="T89" fmla="*/ 183 h 621"/>
                <a:gd name="T90" fmla="*/ 0 w 681"/>
                <a:gd name="T91" fmla="*/ 263 h 621"/>
                <a:gd name="T92" fmla="*/ 3 w 681"/>
                <a:gd name="T93" fmla="*/ 307 h 621"/>
                <a:gd name="T94" fmla="*/ 5 w 681"/>
                <a:gd name="T95" fmla="*/ 308 h 621"/>
                <a:gd name="T96" fmla="*/ 9 w 681"/>
                <a:gd name="T97" fmla="*/ 305 h 621"/>
                <a:gd name="T98" fmla="*/ 12 w 681"/>
                <a:gd name="T99" fmla="*/ 302 h 621"/>
                <a:gd name="T100" fmla="*/ 14 w 681"/>
                <a:gd name="T101" fmla="*/ 296 h 621"/>
                <a:gd name="T102" fmla="*/ 14 w 681"/>
                <a:gd name="T103" fmla="*/ 295 h 621"/>
                <a:gd name="T104" fmla="*/ 13 w 681"/>
                <a:gd name="T105" fmla="*/ 295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1" h="621">
                  <a:moveTo>
                    <a:pt x="13" y="295"/>
                  </a:moveTo>
                  <a:lnTo>
                    <a:pt x="10" y="286"/>
                  </a:lnTo>
                  <a:lnTo>
                    <a:pt x="9" y="277"/>
                  </a:lnTo>
                  <a:lnTo>
                    <a:pt x="9" y="267"/>
                  </a:lnTo>
                  <a:lnTo>
                    <a:pt x="9" y="255"/>
                  </a:lnTo>
                  <a:lnTo>
                    <a:pt x="13" y="235"/>
                  </a:lnTo>
                  <a:lnTo>
                    <a:pt x="18" y="217"/>
                  </a:lnTo>
                  <a:lnTo>
                    <a:pt x="25" y="199"/>
                  </a:lnTo>
                  <a:lnTo>
                    <a:pt x="37" y="182"/>
                  </a:lnTo>
                  <a:lnTo>
                    <a:pt x="45" y="169"/>
                  </a:lnTo>
                  <a:lnTo>
                    <a:pt x="54" y="158"/>
                  </a:lnTo>
                  <a:lnTo>
                    <a:pt x="63" y="148"/>
                  </a:lnTo>
                  <a:lnTo>
                    <a:pt x="74" y="136"/>
                  </a:lnTo>
                  <a:lnTo>
                    <a:pt x="84" y="126"/>
                  </a:lnTo>
                  <a:lnTo>
                    <a:pt x="95" y="116"/>
                  </a:lnTo>
                  <a:lnTo>
                    <a:pt x="106" y="106"/>
                  </a:lnTo>
                  <a:lnTo>
                    <a:pt x="116" y="97"/>
                  </a:lnTo>
                  <a:lnTo>
                    <a:pt x="130" y="85"/>
                  </a:lnTo>
                  <a:lnTo>
                    <a:pt x="145" y="74"/>
                  </a:lnTo>
                  <a:lnTo>
                    <a:pt x="160" y="65"/>
                  </a:lnTo>
                  <a:lnTo>
                    <a:pt x="176" y="55"/>
                  </a:lnTo>
                  <a:lnTo>
                    <a:pt x="193" y="46"/>
                  </a:lnTo>
                  <a:lnTo>
                    <a:pt x="209" y="39"/>
                  </a:lnTo>
                  <a:lnTo>
                    <a:pt x="226" y="32"/>
                  </a:lnTo>
                  <a:lnTo>
                    <a:pt x="243" y="27"/>
                  </a:lnTo>
                  <a:lnTo>
                    <a:pt x="261" y="22"/>
                  </a:lnTo>
                  <a:lnTo>
                    <a:pt x="279" y="17"/>
                  </a:lnTo>
                  <a:lnTo>
                    <a:pt x="296" y="14"/>
                  </a:lnTo>
                  <a:lnTo>
                    <a:pt x="315" y="10"/>
                  </a:lnTo>
                  <a:lnTo>
                    <a:pt x="333" y="8"/>
                  </a:lnTo>
                  <a:lnTo>
                    <a:pt x="350" y="7"/>
                  </a:lnTo>
                  <a:lnTo>
                    <a:pt x="369" y="6"/>
                  </a:lnTo>
                  <a:lnTo>
                    <a:pt x="387" y="6"/>
                  </a:lnTo>
                  <a:lnTo>
                    <a:pt x="423" y="8"/>
                  </a:lnTo>
                  <a:lnTo>
                    <a:pt x="457" y="16"/>
                  </a:lnTo>
                  <a:lnTo>
                    <a:pt x="487" y="27"/>
                  </a:lnTo>
                  <a:lnTo>
                    <a:pt x="513" y="42"/>
                  </a:lnTo>
                  <a:lnTo>
                    <a:pt x="537" y="60"/>
                  </a:lnTo>
                  <a:lnTo>
                    <a:pt x="558" y="81"/>
                  </a:lnTo>
                  <a:lnTo>
                    <a:pt x="578" y="104"/>
                  </a:lnTo>
                  <a:lnTo>
                    <a:pt x="595" y="129"/>
                  </a:lnTo>
                  <a:lnTo>
                    <a:pt x="610" y="157"/>
                  </a:lnTo>
                  <a:lnTo>
                    <a:pt x="623" y="186"/>
                  </a:lnTo>
                  <a:lnTo>
                    <a:pt x="634" y="216"/>
                  </a:lnTo>
                  <a:lnTo>
                    <a:pt x="643" y="247"/>
                  </a:lnTo>
                  <a:lnTo>
                    <a:pt x="653" y="277"/>
                  </a:lnTo>
                  <a:lnTo>
                    <a:pt x="659" y="308"/>
                  </a:lnTo>
                  <a:lnTo>
                    <a:pt x="666" y="338"/>
                  </a:lnTo>
                  <a:lnTo>
                    <a:pt x="672" y="368"/>
                  </a:lnTo>
                  <a:lnTo>
                    <a:pt x="677" y="409"/>
                  </a:lnTo>
                  <a:lnTo>
                    <a:pt x="674" y="447"/>
                  </a:lnTo>
                  <a:lnTo>
                    <a:pt x="666" y="483"/>
                  </a:lnTo>
                  <a:lnTo>
                    <a:pt x="651" y="515"/>
                  </a:lnTo>
                  <a:lnTo>
                    <a:pt x="632" y="544"/>
                  </a:lnTo>
                  <a:lnTo>
                    <a:pt x="606" y="570"/>
                  </a:lnTo>
                  <a:lnTo>
                    <a:pt x="576" y="593"/>
                  </a:lnTo>
                  <a:lnTo>
                    <a:pt x="542" y="614"/>
                  </a:lnTo>
                  <a:lnTo>
                    <a:pt x="542" y="615"/>
                  </a:lnTo>
                  <a:lnTo>
                    <a:pt x="543" y="619"/>
                  </a:lnTo>
                  <a:lnTo>
                    <a:pt x="546" y="621"/>
                  </a:lnTo>
                  <a:lnTo>
                    <a:pt x="549" y="621"/>
                  </a:lnTo>
                  <a:lnTo>
                    <a:pt x="587" y="600"/>
                  </a:lnTo>
                  <a:lnTo>
                    <a:pt x="618" y="574"/>
                  </a:lnTo>
                  <a:lnTo>
                    <a:pt x="642" y="544"/>
                  </a:lnTo>
                  <a:lnTo>
                    <a:pt x="661" y="509"/>
                  </a:lnTo>
                  <a:lnTo>
                    <a:pt x="672" y="472"/>
                  </a:lnTo>
                  <a:lnTo>
                    <a:pt x="679" y="433"/>
                  </a:lnTo>
                  <a:lnTo>
                    <a:pt x="681" y="392"/>
                  </a:lnTo>
                  <a:lnTo>
                    <a:pt x="678" y="350"/>
                  </a:lnTo>
                  <a:lnTo>
                    <a:pt x="671" y="308"/>
                  </a:lnTo>
                  <a:lnTo>
                    <a:pt x="661" y="266"/>
                  </a:lnTo>
                  <a:lnTo>
                    <a:pt x="646" y="225"/>
                  </a:lnTo>
                  <a:lnTo>
                    <a:pt x="628" y="184"/>
                  </a:lnTo>
                  <a:lnTo>
                    <a:pt x="608" y="148"/>
                  </a:lnTo>
                  <a:lnTo>
                    <a:pt x="585" y="113"/>
                  </a:lnTo>
                  <a:lnTo>
                    <a:pt x="560" y="82"/>
                  </a:lnTo>
                  <a:lnTo>
                    <a:pt x="534" y="55"/>
                  </a:lnTo>
                  <a:lnTo>
                    <a:pt x="502" y="31"/>
                  </a:lnTo>
                  <a:lnTo>
                    <a:pt x="463" y="15"/>
                  </a:lnTo>
                  <a:lnTo>
                    <a:pt x="422" y="3"/>
                  </a:lnTo>
                  <a:lnTo>
                    <a:pt x="377" y="0"/>
                  </a:lnTo>
                  <a:lnTo>
                    <a:pt x="331" y="1"/>
                  </a:lnTo>
                  <a:lnTo>
                    <a:pt x="284" y="8"/>
                  </a:lnTo>
                  <a:lnTo>
                    <a:pt x="237" y="21"/>
                  </a:lnTo>
                  <a:lnTo>
                    <a:pt x="193" y="38"/>
                  </a:lnTo>
                  <a:lnTo>
                    <a:pt x="149" y="59"/>
                  </a:lnTo>
                  <a:lnTo>
                    <a:pt x="110" y="85"/>
                  </a:lnTo>
                  <a:lnTo>
                    <a:pt x="75" y="114"/>
                  </a:lnTo>
                  <a:lnTo>
                    <a:pt x="45" y="148"/>
                  </a:lnTo>
                  <a:lnTo>
                    <a:pt x="22" y="183"/>
                  </a:lnTo>
                  <a:lnTo>
                    <a:pt x="7" y="221"/>
                  </a:lnTo>
                  <a:lnTo>
                    <a:pt x="0" y="263"/>
                  </a:lnTo>
                  <a:lnTo>
                    <a:pt x="3" y="305"/>
                  </a:lnTo>
                  <a:lnTo>
                    <a:pt x="3" y="307"/>
                  </a:lnTo>
                  <a:lnTo>
                    <a:pt x="5" y="307"/>
                  </a:lnTo>
                  <a:lnTo>
                    <a:pt x="5" y="308"/>
                  </a:lnTo>
                  <a:lnTo>
                    <a:pt x="5" y="308"/>
                  </a:lnTo>
                  <a:lnTo>
                    <a:pt x="9" y="305"/>
                  </a:lnTo>
                  <a:lnTo>
                    <a:pt x="12" y="304"/>
                  </a:lnTo>
                  <a:lnTo>
                    <a:pt x="12" y="302"/>
                  </a:lnTo>
                  <a:lnTo>
                    <a:pt x="14" y="296"/>
                  </a:lnTo>
                  <a:lnTo>
                    <a:pt x="14" y="296"/>
                  </a:lnTo>
                  <a:lnTo>
                    <a:pt x="14" y="295"/>
                  </a:lnTo>
                  <a:lnTo>
                    <a:pt x="14" y="295"/>
                  </a:lnTo>
                  <a:lnTo>
                    <a:pt x="13" y="295"/>
                  </a:lnTo>
                  <a:lnTo>
                    <a:pt x="13" y="2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290"/>
            <p:cNvSpPr>
              <a:spLocks/>
            </p:cNvSpPr>
            <p:nvPr/>
          </p:nvSpPr>
          <p:spPr bwMode="auto">
            <a:xfrm>
              <a:off x="3956075" y="1616077"/>
              <a:ext cx="166688" cy="182563"/>
            </a:xfrm>
            <a:custGeom>
              <a:avLst/>
              <a:gdLst>
                <a:gd name="T0" fmla="*/ 209 w 211"/>
                <a:gd name="T1" fmla="*/ 0 h 231"/>
                <a:gd name="T2" fmla="*/ 206 w 211"/>
                <a:gd name="T3" fmla="*/ 23 h 231"/>
                <a:gd name="T4" fmla="*/ 200 w 211"/>
                <a:gd name="T5" fmla="*/ 44 h 231"/>
                <a:gd name="T6" fmla="*/ 194 w 211"/>
                <a:gd name="T7" fmla="*/ 63 h 231"/>
                <a:gd name="T8" fmla="*/ 185 w 211"/>
                <a:gd name="T9" fmla="*/ 81 h 231"/>
                <a:gd name="T10" fmla="*/ 175 w 211"/>
                <a:gd name="T11" fmla="*/ 98 h 231"/>
                <a:gd name="T12" fmla="*/ 162 w 211"/>
                <a:gd name="T13" fmla="*/ 114 h 231"/>
                <a:gd name="T14" fmla="*/ 150 w 211"/>
                <a:gd name="T15" fmla="*/ 129 h 231"/>
                <a:gd name="T16" fmla="*/ 135 w 211"/>
                <a:gd name="T17" fmla="*/ 142 h 231"/>
                <a:gd name="T18" fmla="*/ 120 w 211"/>
                <a:gd name="T19" fmla="*/ 156 h 231"/>
                <a:gd name="T20" fmla="*/ 104 w 211"/>
                <a:gd name="T21" fmla="*/ 167 h 231"/>
                <a:gd name="T22" fmla="*/ 86 w 211"/>
                <a:gd name="T23" fmla="*/ 179 h 231"/>
                <a:gd name="T24" fmla="*/ 70 w 211"/>
                <a:gd name="T25" fmla="*/ 190 h 231"/>
                <a:gd name="T26" fmla="*/ 53 w 211"/>
                <a:gd name="T27" fmla="*/ 201 h 231"/>
                <a:gd name="T28" fmla="*/ 36 w 211"/>
                <a:gd name="T29" fmla="*/ 210 h 231"/>
                <a:gd name="T30" fmla="*/ 18 w 211"/>
                <a:gd name="T31" fmla="*/ 220 h 231"/>
                <a:gd name="T32" fmla="*/ 1 w 211"/>
                <a:gd name="T33" fmla="*/ 229 h 231"/>
                <a:gd name="T34" fmla="*/ 0 w 211"/>
                <a:gd name="T35" fmla="*/ 231 h 231"/>
                <a:gd name="T36" fmla="*/ 1 w 211"/>
                <a:gd name="T37" fmla="*/ 231 h 231"/>
                <a:gd name="T38" fmla="*/ 3 w 211"/>
                <a:gd name="T39" fmla="*/ 231 h 231"/>
                <a:gd name="T40" fmla="*/ 4 w 211"/>
                <a:gd name="T41" fmla="*/ 231 h 231"/>
                <a:gd name="T42" fmla="*/ 23 w 211"/>
                <a:gd name="T43" fmla="*/ 221 h 231"/>
                <a:gd name="T44" fmla="*/ 41 w 211"/>
                <a:gd name="T45" fmla="*/ 212 h 231"/>
                <a:gd name="T46" fmla="*/ 60 w 211"/>
                <a:gd name="T47" fmla="*/ 202 h 231"/>
                <a:gd name="T48" fmla="*/ 77 w 211"/>
                <a:gd name="T49" fmla="*/ 191 h 231"/>
                <a:gd name="T50" fmla="*/ 94 w 211"/>
                <a:gd name="T51" fmla="*/ 181 h 231"/>
                <a:gd name="T52" fmla="*/ 112 w 211"/>
                <a:gd name="T53" fmla="*/ 168 h 231"/>
                <a:gd name="T54" fmla="*/ 128 w 211"/>
                <a:gd name="T55" fmla="*/ 157 h 231"/>
                <a:gd name="T56" fmla="*/ 144 w 211"/>
                <a:gd name="T57" fmla="*/ 143 h 231"/>
                <a:gd name="T58" fmla="*/ 160 w 211"/>
                <a:gd name="T59" fmla="*/ 128 h 231"/>
                <a:gd name="T60" fmla="*/ 173 w 211"/>
                <a:gd name="T61" fmla="*/ 113 h 231"/>
                <a:gd name="T62" fmla="*/ 183 w 211"/>
                <a:gd name="T63" fmla="*/ 97 h 231"/>
                <a:gd name="T64" fmla="*/ 192 w 211"/>
                <a:gd name="T65" fmla="*/ 80 h 231"/>
                <a:gd name="T66" fmla="*/ 199 w 211"/>
                <a:gd name="T67" fmla="*/ 61 h 231"/>
                <a:gd name="T68" fmla="*/ 205 w 211"/>
                <a:gd name="T69" fmla="*/ 43 h 231"/>
                <a:gd name="T70" fmla="*/ 209 w 211"/>
                <a:gd name="T71" fmla="*/ 22 h 231"/>
                <a:gd name="T72" fmla="*/ 211 w 211"/>
                <a:gd name="T73" fmla="*/ 1 h 231"/>
                <a:gd name="T74" fmla="*/ 211 w 211"/>
                <a:gd name="T75" fmla="*/ 0 h 231"/>
                <a:gd name="T76" fmla="*/ 210 w 211"/>
                <a:gd name="T77" fmla="*/ 0 h 231"/>
                <a:gd name="T78" fmla="*/ 209 w 211"/>
                <a:gd name="T79" fmla="*/ 0 h 231"/>
                <a:gd name="T80" fmla="*/ 209 w 211"/>
                <a:gd name="T81" fmla="*/ 0 h 231"/>
                <a:gd name="T82" fmla="*/ 209 w 211"/>
                <a:gd name="T83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1" h="231">
                  <a:moveTo>
                    <a:pt x="209" y="0"/>
                  </a:moveTo>
                  <a:lnTo>
                    <a:pt x="206" y="23"/>
                  </a:lnTo>
                  <a:lnTo>
                    <a:pt x="200" y="44"/>
                  </a:lnTo>
                  <a:lnTo>
                    <a:pt x="194" y="63"/>
                  </a:lnTo>
                  <a:lnTo>
                    <a:pt x="185" y="81"/>
                  </a:lnTo>
                  <a:lnTo>
                    <a:pt x="175" y="98"/>
                  </a:lnTo>
                  <a:lnTo>
                    <a:pt x="162" y="114"/>
                  </a:lnTo>
                  <a:lnTo>
                    <a:pt x="150" y="129"/>
                  </a:lnTo>
                  <a:lnTo>
                    <a:pt x="135" y="142"/>
                  </a:lnTo>
                  <a:lnTo>
                    <a:pt x="120" y="156"/>
                  </a:lnTo>
                  <a:lnTo>
                    <a:pt x="104" y="167"/>
                  </a:lnTo>
                  <a:lnTo>
                    <a:pt x="86" y="179"/>
                  </a:lnTo>
                  <a:lnTo>
                    <a:pt x="70" y="190"/>
                  </a:lnTo>
                  <a:lnTo>
                    <a:pt x="53" y="201"/>
                  </a:lnTo>
                  <a:lnTo>
                    <a:pt x="36" y="210"/>
                  </a:lnTo>
                  <a:lnTo>
                    <a:pt x="18" y="220"/>
                  </a:lnTo>
                  <a:lnTo>
                    <a:pt x="1" y="229"/>
                  </a:lnTo>
                  <a:lnTo>
                    <a:pt x="0" y="231"/>
                  </a:lnTo>
                  <a:lnTo>
                    <a:pt x="1" y="231"/>
                  </a:lnTo>
                  <a:lnTo>
                    <a:pt x="3" y="231"/>
                  </a:lnTo>
                  <a:lnTo>
                    <a:pt x="4" y="231"/>
                  </a:lnTo>
                  <a:lnTo>
                    <a:pt x="23" y="221"/>
                  </a:lnTo>
                  <a:lnTo>
                    <a:pt x="41" y="212"/>
                  </a:lnTo>
                  <a:lnTo>
                    <a:pt x="60" y="202"/>
                  </a:lnTo>
                  <a:lnTo>
                    <a:pt x="77" y="191"/>
                  </a:lnTo>
                  <a:lnTo>
                    <a:pt x="94" y="181"/>
                  </a:lnTo>
                  <a:lnTo>
                    <a:pt x="112" y="168"/>
                  </a:lnTo>
                  <a:lnTo>
                    <a:pt x="128" y="157"/>
                  </a:lnTo>
                  <a:lnTo>
                    <a:pt x="144" y="143"/>
                  </a:lnTo>
                  <a:lnTo>
                    <a:pt x="160" y="128"/>
                  </a:lnTo>
                  <a:lnTo>
                    <a:pt x="173" y="113"/>
                  </a:lnTo>
                  <a:lnTo>
                    <a:pt x="183" y="97"/>
                  </a:lnTo>
                  <a:lnTo>
                    <a:pt x="192" y="80"/>
                  </a:lnTo>
                  <a:lnTo>
                    <a:pt x="199" y="61"/>
                  </a:lnTo>
                  <a:lnTo>
                    <a:pt x="205" y="43"/>
                  </a:lnTo>
                  <a:lnTo>
                    <a:pt x="209" y="22"/>
                  </a:lnTo>
                  <a:lnTo>
                    <a:pt x="211" y="1"/>
                  </a:lnTo>
                  <a:lnTo>
                    <a:pt x="211" y="0"/>
                  </a:lnTo>
                  <a:lnTo>
                    <a:pt x="210" y="0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291"/>
            <p:cNvSpPr>
              <a:spLocks/>
            </p:cNvSpPr>
            <p:nvPr/>
          </p:nvSpPr>
          <p:spPr bwMode="auto">
            <a:xfrm>
              <a:off x="3975125" y="1774827"/>
              <a:ext cx="50800" cy="152400"/>
            </a:xfrm>
            <a:custGeom>
              <a:avLst/>
              <a:gdLst>
                <a:gd name="T0" fmla="*/ 0 w 65"/>
                <a:gd name="T1" fmla="*/ 0 h 191"/>
                <a:gd name="T2" fmla="*/ 2 w 65"/>
                <a:gd name="T3" fmla="*/ 26 h 191"/>
                <a:gd name="T4" fmla="*/ 8 w 65"/>
                <a:gd name="T5" fmla="*/ 52 h 191"/>
                <a:gd name="T6" fmla="*/ 15 w 65"/>
                <a:gd name="T7" fmla="*/ 76 h 191"/>
                <a:gd name="T8" fmla="*/ 23 w 65"/>
                <a:gd name="T9" fmla="*/ 100 h 191"/>
                <a:gd name="T10" fmla="*/ 28 w 65"/>
                <a:gd name="T11" fmla="*/ 112 h 191"/>
                <a:gd name="T12" fmla="*/ 32 w 65"/>
                <a:gd name="T13" fmla="*/ 123 h 191"/>
                <a:gd name="T14" fmla="*/ 38 w 65"/>
                <a:gd name="T15" fmla="*/ 133 h 191"/>
                <a:gd name="T16" fmla="*/ 44 w 65"/>
                <a:gd name="T17" fmla="*/ 145 h 191"/>
                <a:gd name="T18" fmla="*/ 49 w 65"/>
                <a:gd name="T19" fmla="*/ 155 h 191"/>
                <a:gd name="T20" fmla="*/ 53 w 65"/>
                <a:gd name="T21" fmla="*/ 167 h 191"/>
                <a:gd name="T22" fmla="*/ 58 w 65"/>
                <a:gd name="T23" fmla="*/ 178 h 191"/>
                <a:gd name="T24" fmla="*/ 60 w 65"/>
                <a:gd name="T25" fmla="*/ 190 h 191"/>
                <a:gd name="T26" fmla="*/ 61 w 65"/>
                <a:gd name="T27" fmla="*/ 191 h 191"/>
                <a:gd name="T28" fmla="*/ 62 w 65"/>
                <a:gd name="T29" fmla="*/ 191 h 191"/>
                <a:gd name="T30" fmla="*/ 65 w 65"/>
                <a:gd name="T31" fmla="*/ 191 h 191"/>
                <a:gd name="T32" fmla="*/ 65 w 65"/>
                <a:gd name="T33" fmla="*/ 191 h 191"/>
                <a:gd name="T34" fmla="*/ 61 w 65"/>
                <a:gd name="T35" fmla="*/ 170 h 191"/>
                <a:gd name="T36" fmla="*/ 53 w 65"/>
                <a:gd name="T37" fmla="*/ 150 h 191"/>
                <a:gd name="T38" fmla="*/ 43 w 65"/>
                <a:gd name="T39" fmla="*/ 131 h 191"/>
                <a:gd name="T40" fmla="*/ 31 w 65"/>
                <a:gd name="T41" fmla="*/ 113 h 191"/>
                <a:gd name="T42" fmla="*/ 20 w 65"/>
                <a:gd name="T43" fmla="*/ 86 h 191"/>
                <a:gd name="T44" fmla="*/ 12 w 65"/>
                <a:gd name="T45" fmla="*/ 57 h 191"/>
                <a:gd name="T46" fmla="*/ 5 w 65"/>
                <a:gd name="T47" fmla="*/ 29 h 191"/>
                <a:gd name="T48" fmla="*/ 1 w 65"/>
                <a:gd name="T49" fmla="*/ 0 h 191"/>
                <a:gd name="T50" fmla="*/ 1 w 65"/>
                <a:gd name="T51" fmla="*/ 0 h 191"/>
                <a:gd name="T52" fmla="*/ 1 w 65"/>
                <a:gd name="T53" fmla="*/ 0 h 191"/>
                <a:gd name="T54" fmla="*/ 0 w 65"/>
                <a:gd name="T55" fmla="*/ 0 h 191"/>
                <a:gd name="T56" fmla="*/ 0 w 65"/>
                <a:gd name="T57" fmla="*/ 0 h 191"/>
                <a:gd name="T58" fmla="*/ 0 w 65"/>
                <a:gd name="T5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5" h="191">
                  <a:moveTo>
                    <a:pt x="0" y="0"/>
                  </a:moveTo>
                  <a:lnTo>
                    <a:pt x="2" y="26"/>
                  </a:lnTo>
                  <a:lnTo>
                    <a:pt x="8" y="52"/>
                  </a:lnTo>
                  <a:lnTo>
                    <a:pt x="15" y="76"/>
                  </a:lnTo>
                  <a:lnTo>
                    <a:pt x="23" y="100"/>
                  </a:lnTo>
                  <a:lnTo>
                    <a:pt x="28" y="112"/>
                  </a:lnTo>
                  <a:lnTo>
                    <a:pt x="32" y="123"/>
                  </a:lnTo>
                  <a:lnTo>
                    <a:pt x="38" y="133"/>
                  </a:lnTo>
                  <a:lnTo>
                    <a:pt x="44" y="145"/>
                  </a:lnTo>
                  <a:lnTo>
                    <a:pt x="49" y="155"/>
                  </a:lnTo>
                  <a:lnTo>
                    <a:pt x="53" y="167"/>
                  </a:lnTo>
                  <a:lnTo>
                    <a:pt x="58" y="178"/>
                  </a:lnTo>
                  <a:lnTo>
                    <a:pt x="60" y="190"/>
                  </a:lnTo>
                  <a:lnTo>
                    <a:pt x="61" y="191"/>
                  </a:lnTo>
                  <a:lnTo>
                    <a:pt x="62" y="191"/>
                  </a:lnTo>
                  <a:lnTo>
                    <a:pt x="65" y="191"/>
                  </a:lnTo>
                  <a:lnTo>
                    <a:pt x="65" y="191"/>
                  </a:lnTo>
                  <a:lnTo>
                    <a:pt x="61" y="170"/>
                  </a:lnTo>
                  <a:lnTo>
                    <a:pt x="53" y="150"/>
                  </a:lnTo>
                  <a:lnTo>
                    <a:pt x="43" y="131"/>
                  </a:lnTo>
                  <a:lnTo>
                    <a:pt x="31" y="113"/>
                  </a:lnTo>
                  <a:lnTo>
                    <a:pt x="20" y="86"/>
                  </a:lnTo>
                  <a:lnTo>
                    <a:pt x="12" y="57"/>
                  </a:lnTo>
                  <a:lnTo>
                    <a:pt x="5" y="29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292"/>
            <p:cNvSpPr>
              <a:spLocks/>
            </p:cNvSpPr>
            <p:nvPr/>
          </p:nvSpPr>
          <p:spPr bwMode="auto">
            <a:xfrm>
              <a:off x="3864000" y="1782764"/>
              <a:ext cx="106363" cy="139700"/>
            </a:xfrm>
            <a:custGeom>
              <a:avLst/>
              <a:gdLst>
                <a:gd name="T0" fmla="*/ 5 w 132"/>
                <a:gd name="T1" fmla="*/ 170 h 176"/>
                <a:gd name="T2" fmla="*/ 12 w 132"/>
                <a:gd name="T3" fmla="*/ 159 h 176"/>
                <a:gd name="T4" fmla="*/ 19 w 132"/>
                <a:gd name="T5" fmla="*/ 147 h 176"/>
                <a:gd name="T6" fmla="*/ 25 w 132"/>
                <a:gd name="T7" fmla="*/ 136 h 176"/>
                <a:gd name="T8" fmla="*/ 32 w 132"/>
                <a:gd name="T9" fmla="*/ 124 h 176"/>
                <a:gd name="T10" fmla="*/ 39 w 132"/>
                <a:gd name="T11" fmla="*/ 114 h 176"/>
                <a:gd name="T12" fmla="*/ 46 w 132"/>
                <a:gd name="T13" fmla="*/ 103 h 176"/>
                <a:gd name="T14" fmla="*/ 54 w 132"/>
                <a:gd name="T15" fmla="*/ 91 h 176"/>
                <a:gd name="T16" fmla="*/ 62 w 132"/>
                <a:gd name="T17" fmla="*/ 81 h 176"/>
                <a:gd name="T18" fmla="*/ 70 w 132"/>
                <a:gd name="T19" fmla="*/ 71 h 176"/>
                <a:gd name="T20" fmla="*/ 79 w 132"/>
                <a:gd name="T21" fmla="*/ 61 h 176"/>
                <a:gd name="T22" fmla="*/ 87 w 132"/>
                <a:gd name="T23" fmla="*/ 52 h 176"/>
                <a:gd name="T24" fmla="*/ 96 w 132"/>
                <a:gd name="T25" fmla="*/ 43 h 176"/>
                <a:gd name="T26" fmla="*/ 106 w 132"/>
                <a:gd name="T27" fmla="*/ 33 h 176"/>
                <a:gd name="T28" fmla="*/ 115 w 132"/>
                <a:gd name="T29" fmla="*/ 24 h 176"/>
                <a:gd name="T30" fmla="*/ 123 w 132"/>
                <a:gd name="T31" fmla="*/ 15 h 176"/>
                <a:gd name="T32" fmla="*/ 132 w 132"/>
                <a:gd name="T33" fmla="*/ 6 h 176"/>
                <a:gd name="T34" fmla="*/ 132 w 132"/>
                <a:gd name="T35" fmla="*/ 3 h 176"/>
                <a:gd name="T36" fmla="*/ 130 w 132"/>
                <a:gd name="T37" fmla="*/ 1 h 176"/>
                <a:gd name="T38" fmla="*/ 128 w 132"/>
                <a:gd name="T39" fmla="*/ 0 h 176"/>
                <a:gd name="T40" fmla="*/ 126 w 132"/>
                <a:gd name="T41" fmla="*/ 0 h 176"/>
                <a:gd name="T42" fmla="*/ 107 w 132"/>
                <a:gd name="T43" fmla="*/ 17 h 176"/>
                <a:gd name="T44" fmla="*/ 87 w 132"/>
                <a:gd name="T45" fmla="*/ 37 h 176"/>
                <a:gd name="T46" fmla="*/ 69 w 132"/>
                <a:gd name="T47" fmla="*/ 58 h 176"/>
                <a:gd name="T48" fmla="*/ 51 w 132"/>
                <a:gd name="T49" fmla="*/ 79 h 176"/>
                <a:gd name="T50" fmla="*/ 36 w 132"/>
                <a:gd name="T51" fmla="*/ 103 h 176"/>
                <a:gd name="T52" fmla="*/ 21 w 132"/>
                <a:gd name="T53" fmla="*/ 127 h 176"/>
                <a:gd name="T54" fmla="*/ 10 w 132"/>
                <a:gd name="T55" fmla="*/ 151 h 176"/>
                <a:gd name="T56" fmla="*/ 0 w 132"/>
                <a:gd name="T57" fmla="*/ 175 h 176"/>
                <a:gd name="T58" fmla="*/ 0 w 132"/>
                <a:gd name="T59" fmla="*/ 176 h 176"/>
                <a:gd name="T60" fmla="*/ 0 w 132"/>
                <a:gd name="T61" fmla="*/ 176 h 176"/>
                <a:gd name="T62" fmla="*/ 0 w 132"/>
                <a:gd name="T63" fmla="*/ 176 h 176"/>
                <a:gd name="T64" fmla="*/ 1 w 132"/>
                <a:gd name="T65" fmla="*/ 176 h 176"/>
                <a:gd name="T66" fmla="*/ 2 w 132"/>
                <a:gd name="T67" fmla="*/ 176 h 176"/>
                <a:gd name="T68" fmla="*/ 4 w 132"/>
                <a:gd name="T69" fmla="*/ 175 h 176"/>
                <a:gd name="T70" fmla="*/ 5 w 132"/>
                <a:gd name="T71" fmla="*/ 173 h 176"/>
                <a:gd name="T72" fmla="*/ 5 w 132"/>
                <a:gd name="T73" fmla="*/ 170 h 176"/>
                <a:gd name="T74" fmla="*/ 5 w 132"/>
                <a:gd name="T75" fmla="*/ 170 h 176"/>
                <a:gd name="T76" fmla="*/ 5 w 132"/>
                <a:gd name="T77" fmla="*/ 170 h 176"/>
                <a:gd name="T78" fmla="*/ 5 w 132"/>
                <a:gd name="T79" fmla="*/ 170 h 176"/>
                <a:gd name="T80" fmla="*/ 5 w 132"/>
                <a:gd name="T81" fmla="*/ 170 h 176"/>
                <a:gd name="T82" fmla="*/ 5 w 132"/>
                <a:gd name="T83" fmla="*/ 17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76">
                  <a:moveTo>
                    <a:pt x="5" y="170"/>
                  </a:moveTo>
                  <a:lnTo>
                    <a:pt x="12" y="159"/>
                  </a:lnTo>
                  <a:lnTo>
                    <a:pt x="19" y="147"/>
                  </a:lnTo>
                  <a:lnTo>
                    <a:pt x="25" y="136"/>
                  </a:lnTo>
                  <a:lnTo>
                    <a:pt x="32" y="124"/>
                  </a:lnTo>
                  <a:lnTo>
                    <a:pt x="39" y="114"/>
                  </a:lnTo>
                  <a:lnTo>
                    <a:pt x="46" y="103"/>
                  </a:lnTo>
                  <a:lnTo>
                    <a:pt x="54" y="91"/>
                  </a:lnTo>
                  <a:lnTo>
                    <a:pt x="62" y="81"/>
                  </a:lnTo>
                  <a:lnTo>
                    <a:pt x="70" y="71"/>
                  </a:lnTo>
                  <a:lnTo>
                    <a:pt x="79" y="61"/>
                  </a:lnTo>
                  <a:lnTo>
                    <a:pt x="87" y="52"/>
                  </a:lnTo>
                  <a:lnTo>
                    <a:pt x="96" y="43"/>
                  </a:lnTo>
                  <a:lnTo>
                    <a:pt x="106" y="33"/>
                  </a:lnTo>
                  <a:lnTo>
                    <a:pt x="115" y="24"/>
                  </a:lnTo>
                  <a:lnTo>
                    <a:pt x="123" y="15"/>
                  </a:lnTo>
                  <a:lnTo>
                    <a:pt x="132" y="6"/>
                  </a:lnTo>
                  <a:lnTo>
                    <a:pt x="132" y="3"/>
                  </a:lnTo>
                  <a:lnTo>
                    <a:pt x="130" y="1"/>
                  </a:lnTo>
                  <a:lnTo>
                    <a:pt x="128" y="0"/>
                  </a:lnTo>
                  <a:lnTo>
                    <a:pt x="126" y="0"/>
                  </a:lnTo>
                  <a:lnTo>
                    <a:pt x="107" y="17"/>
                  </a:lnTo>
                  <a:lnTo>
                    <a:pt x="87" y="37"/>
                  </a:lnTo>
                  <a:lnTo>
                    <a:pt x="69" y="58"/>
                  </a:lnTo>
                  <a:lnTo>
                    <a:pt x="51" y="79"/>
                  </a:lnTo>
                  <a:lnTo>
                    <a:pt x="36" y="103"/>
                  </a:lnTo>
                  <a:lnTo>
                    <a:pt x="21" y="127"/>
                  </a:lnTo>
                  <a:lnTo>
                    <a:pt x="10" y="151"/>
                  </a:lnTo>
                  <a:lnTo>
                    <a:pt x="0" y="175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1" y="176"/>
                  </a:lnTo>
                  <a:lnTo>
                    <a:pt x="2" y="176"/>
                  </a:lnTo>
                  <a:lnTo>
                    <a:pt x="4" y="175"/>
                  </a:lnTo>
                  <a:lnTo>
                    <a:pt x="5" y="173"/>
                  </a:lnTo>
                  <a:lnTo>
                    <a:pt x="5" y="170"/>
                  </a:lnTo>
                  <a:lnTo>
                    <a:pt x="5" y="170"/>
                  </a:lnTo>
                  <a:lnTo>
                    <a:pt x="5" y="170"/>
                  </a:lnTo>
                  <a:lnTo>
                    <a:pt x="5" y="170"/>
                  </a:lnTo>
                  <a:lnTo>
                    <a:pt x="5" y="170"/>
                  </a:lnTo>
                  <a:lnTo>
                    <a:pt x="5" y="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Freeform 293"/>
            <p:cNvSpPr>
              <a:spLocks/>
            </p:cNvSpPr>
            <p:nvPr/>
          </p:nvSpPr>
          <p:spPr bwMode="auto">
            <a:xfrm>
              <a:off x="3916388" y="1865314"/>
              <a:ext cx="55563" cy="53975"/>
            </a:xfrm>
            <a:custGeom>
              <a:avLst/>
              <a:gdLst>
                <a:gd name="T0" fmla="*/ 63 w 69"/>
                <a:gd name="T1" fmla="*/ 5 h 69"/>
                <a:gd name="T2" fmla="*/ 48 w 69"/>
                <a:gd name="T3" fmla="*/ 0 h 69"/>
                <a:gd name="T4" fmla="*/ 31 w 69"/>
                <a:gd name="T5" fmla="*/ 2 h 69"/>
                <a:gd name="T6" fmla="*/ 18 w 69"/>
                <a:gd name="T7" fmla="*/ 10 h 69"/>
                <a:gd name="T8" fmla="*/ 4 w 69"/>
                <a:gd name="T9" fmla="*/ 26 h 69"/>
                <a:gd name="T10" fmla="*/ 3 w 69"/>
                <a:gd name="T11" fmla="*/ 52 h 69"/>
                <a:gd name="T12" fmla="*/ 16 w 69"/>
                <a:gd name="T13" fmla="*/ 66 h 69"/>
                <a:gd name="T14" fmla="*/ 31 w 69"/>
                <a:gd name="T15" fmla="*/ 69 h 69"/>
                <a:gd name="T16" fmla="*/ 46 w 69"/>
                <a:gd name="T17" fmla="*/ 63 h 69"/>
                <a:gd name="T18" fmla="*/ 58 w 69"/>
                <a:gd name="T19" fmla="*/ 54 h 69"/>
                <a:gd name="T20" fmla="*/ 60 w 69"/>
                <a:gd name="T21" fmla="*/ 39 h 69"/>
                <a:gd name="T22" fmla="*/ 53 w 69"/>
                <a:gd name="T23" fmla="*/ 27 h 69"/>
                <a:gd name="T24" fmla="*/ 41 w 69"/>
                <a:gd name="T25" fmla="*/ 20 h 69"/>
                <a:gd name="T26" fmla="*/ 28 w 69"/>
                <a:gd name="T27" fmla="*/ 24 h 69"/>
                <a:gd name="T28" fmla="*/ 23 w 69"/>
                <a:gd name="T29" fmla="*/ 31 h 69"/>
                <a:gd name="T30" fmla="*/ 25 w 69"/>
                <a:gd name="T31" fmla="*/ 35 h 69"/>
                <a:gd name="T32" fmla="*/ 30 w 69"/>
                <a:gd name="T33" fmla="*/ 32 h 69"/>
                <a:gd name="T34" fmla="*/ 39 w 69"/>
                <a:gd name="T35" fmla="*/ 30 h 69"/>
                <a:gd name="T36" fmla="*/ 53 w 69"/>
                <a:gd name="T37" fmla="*/ 34 h 69"/>
                <a:gd name="T38" fmla="*/ 52 w 69"/>
                <a:gd name="T39" fmla="*/ 46 h 69"/>
                <a:gd name="T40" fmla="*/ 42 w 69"/>
                <a:gd name="T41" fmla="*/ 54 h 69"/>
                <a:gd name="T42" fmla="*/ 31 w 69"/>
                <a:gd name="T43" fmla="*/ 57 h 69"/>
                <a:gd name="T44" fmla="*/ 21 w 69"/>
                <a:gd name="T45" fmla="*/ 58 h 69"/>
                <a:gd name="T46" fmla="*/ 11 w 69"/>
                <a:gd name="T47" fmla="*/ 55 h 69"/>
                <a:gd name="T48" fmla="*/ 5 w 69"/>
                <a:gd name="T49" fmla="*/ 41 h 69"/>
                <a:gd name="T50" fmla="*/ 19 w 69"/>
                <a:gd name="T51" fmla="*/ 22 h 69"/>
                <a:gd name="T52" fmla="*/ 31 w 69"/>
                <a:gd name="T53" fmla="*/ 11 h 69"/>
                <a:gd name="T54" fmla="*/ 42 w 69"/>
                <a:gd name="T55" fmla="*/ 7 h 69"/>
                <a:gd name="T56" fmla="*/ 53 w 69"/>
                <a:gd name="T57" fmla="*/ 5 h 69"/>
                <a:gd name="T58" fmla="*/ 64 w 69"/>
                <a:gd name="T59" fmla="*/ 9 h 69"/>
                <a:gd name="T60" fmla="*/ 69 w 69"/>
                <a:gd name="T61" fmla="*/ 11 h 69"/>
                <a:gd name="T62" fmla="*/ 69 w 69"/>
                <a:gd name="T63" fmla="*/ 10 h 69"/>
                <a:gd name="T64" fmla="*/ 69 w 69"/>
                <a:gd name="T65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69">
                  <a:moveTo>
                    <a:pt x="69" y="10"/>
                  </a:moveTo>
                  <a:lnTo>
                    <a:pt x="63" y="5"/>
                  </a:lnTo>
                  <a:lnTo>
                    <a:pt x="54" y="2"/>
                  </a:lnTo>
                  <a:lnTo>
                    <a:pt x="48" y="0"/>
                  </a:lnTo>
                  <a:lnTo>
                    <a:pt x="39" y="1"/>
                  </a:lnTo>
                  <a:lnTo>
                    <a:pt x="31" y="2"/>
                  </a:lnTo>
                  <a:lnTo>
                    <a:pt x="25" y="5"/>
                  </a:lnTo>
                  <a:lnTo>
                    <a:pt x="18" y="10"/>
                  </a:lnTo>
                  <a:lnTo>
                    <a:pt x="11" y="16"/>
                  </a:lnTo>
                  <a:lnTo>
                    <a:pt x="4" y="26"/>
                  </a:lnTo>
                  <a:lnTo>
                    <a:pt x="0" y="39"/>
                  </a:lnTo>
                  <a:lnTo>
                    <a:pt x="3" y="52"/>
                  </a:lnTo>
                  <a:lnTo>
                    <a:pt x="11" y="63"/>
                  </a:lnTo>
                  <a:lnTo>
                    <a:pt x="16" y="66"/>
                  </a:lnTo>
                  <a:lnTo>
                    <a:pt x="25" y="69"/>
                  </a:lnTo>
                  <a:lnTo>
                    <a:pt x="31" y="69"/>
                  </a:lnTo>
                  <a:lnTo>
                    <a:pt x="39" y="66"/>
                  </a:lnTo>
                  <a:lnTo>
                    <a:pt x="46" y="63"/>
                  </a:lnTo>
                  <a:lnTo>
                    <a:pt x="52" y="58"/>
                  </a:lnTo>
                  <a:lnTo>
                    <a:pt x="58" y="54"/>
                  </a:lnTo>
                  <a:lnTo>
                    <a:pt x="60" y="47"/>
                  </a:lnTo>
                  <a:lnTo>
                    <a:pt x="60" y="39"/>
                  </a:lnTo>
                  <a:lnTo>
                    <a:pt x="58" y="33"/>
                  </a:lnTo>
                  <a:lnTo>
                    <a:pt x="53" y="27"/>
                  </a:lnTo>
                  <a:lnTo>
                    <a:pt x="48" y="23"/>
                  </a:lnTo>
                  <a:lnTo>
                    <a:pt x="41" y="20"/>
                  </a:lnTo>
                  <a:lnTo>
                    <a:pt x="35" y="20"/>
                  </a:lnTo>
                  <a:lnTo>
                    <a:pt x="28" y="24"/>
                  </a:lnTo>
                  <a:lnTo>
                    <a:pt x="23" y="30"/>
                  </a:lnTo>
                  <a:lnTo>
                    <a:pt x="23" y="31"/>
                  </a:lnTo>
                  <a:lnTo>
                    <a:pt x="23" y="34"/>
                  </a:lnTo>
                  <a:lnTo>
                    <a:pt x="25" y="35"/>
                  </a:lnTo>
                  <a:lnTo>
                    <a:pt x="26" y="35"/>
                  </a:lnTo>
                  <a:lnTo>
                    <a:pt x="30" y="32"/>
                  </a:lnTo>
                  <a:lnTo>
                    <a:pt x="35" y="30"/>
                  </a:lnTo>
                  <a:lnTo>
                    <a:pt x="39" y="30"/>
                  </a:lnTo>
                  <a:lnTo>
                    <a:pt x="45" y="30"/>
                  </a:lnTo>
                  <a:lnTo>
                    <a:pt x="53" y="34"/>
                  </a:lnTo>
                  <a:lnTo>
                    <a:pt x="54" y="40"/>
                  </a:lnTo>
                  <a:lnTo>
                    <a:pt x="52" y="46"/>
                  </a:lnTo>
                  <a:lnTo>
                    <a:pt x="46" y="52"/>
                  </a:lnTo>
                  <a:lnTo>
                    <a:pt x="42" y="54"/>
                  </a:lnTo>
                  <a:lnTo>
                    <a:pt x="37" y="56"/>
                  </a:lnTo>
                  <a:lnTo>
                    <a:pt x="31" y="57"/>
                  </a:lnTo>
                  <a:lnTo>
                    <a:pt x="27" y="58"/>
                  </a:lnTo>
                  <a:lnTo>
                    <a:pt x="21" y="58"/>
                  </a:lnTo>
                  <a:lnTo>
                    <a:pt x="15" y="57"/>
                  </a:lnTo>
                  <a:lnTo>
                    <a:pt x="11" y="55"/>
                  </a:lnTo>
                  <a:lnTo>
                    <a:pt x="7" y="52"/>
                  </a:lnTo>
                  <a:lnTo>
                    <a:pt x="5" y="41"/>
                  </a:lnTo>
                  <a:lnTo>
                    <a:pt x="11" y="31"/>
                  </a:lnTo>
                  <a:lnTo>
                    <a:pt x="19" y="22"/>
                  </a:lnTo>
                  <a:lnTo>
                    <a:pt x="27" y="15"/>
                  </a:lnTo>
                  <a:lnTo>
                    <a:pt x="31" y="11"/>
                  </a:lnTo>
                  <a:lnTo>
                    <a:pt x="37" y="9"/>
                  </a:lnTo>
                  <a:lnTo>
                    <a:pt x="42" y="7"/>
                  </a:lnTo>
                  <a:lnTo>
                    <a:pt x="48" y="5"/>
                  </a:lnTo>
                  <a:lnTo>
                    <a:pt x="53" y="5"/>
                  </a:lnTo>
                  <a:lnTo>
                    <a:pt x="59" y="7"/>
                  </a:lnTo>
                  <a:lnTo>
                    <a:pt x="64" y="9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69" y="10"/>
                  </a:lnTo>
                  <a:lnTo>
                    <a:pt x="69" y="10"/>
                  </a:lnTo>
                  <a:lnTo>
                    <a:pt x="69" y="10"/>
                  </a:lnTo>
                  <a:lnTo>
                    <a:pt x="6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Freeform 294"/>
            <p:cNvSpPr>
              <a:spLocks/>
            </p:cNvSpPr>
            <p:nvPr/>
          </p:nvSpPr>
          <p:spPr bwMode="auto">
            <a:xfrm>
              <a:off x="4359300" y="2617789"/>
              <a:ext cx="230188" cy="42863"/>
            </a:xfrm>
            <a:custGeom>
              <a:avLst/>
              <a:gdLst>
                <a:gd name="T0" fmla="*/ 291 w 291"/>
                <a:gd name="T1" fmla="*/ 52 h 53"/>
                <a:gd name="T2" fmla="*/ 272 w 291"/>
                <a:gd name="T3" fmla="*/ 51 h 53"/>
                <a:gd name="T4" fmla="*/ 255 w 291"/>
                <a:gd name="T5" fmla="*/ 50 h 53"/>
                <a:gd name="T6" fmla="*/ 237 w 291"/>
                <a:gd name="T7" fmla="*/ 47 h 53"/>
                <a:gd name="T8" fmla="*/ 219 w 291"/>
                <a:gd name="T9" fmla="*/ 45 h 53"/>
                <a:gd name="T10" fmla="*/ 202 w 291"/>
                <a:gd name="T11" fmla="*/ 41 h 53"/>
                <a:gd name="T12" fmla="*/ 184 w 291"/>
                <a:gd name="T13" fmla="*/ 37 h 53"/>
                <a:gd name="T14" fmla="*/ 166 w 291"/>
                <a:gd name="T15" fmla="*/ 33 h 53"/>
                <a:gd name="T16" fmla="*/ 149 w 291"/>
                <a:gd name="T17" fmla="*/ 29 h 53"/>
                <a:gd name="T18" fmla="*/ 132 w 291"/>
                <a:gd name="T19" fmla="*/ 24 h 53"/>
                <a:gd name="T20" fmla="*/ 114 w 291"/>
                <a:gd name="T21" fmla="*/ 20 h 53"/>
                <a:gd name="T22" fmla="*/ 96 w 291"/>
                <a:gd name="T23" fmla="*/ 15 h 53"/>
                <a:gd name="T24" fmla="*/ 79 w 291"/>
                <a:gd name="T25" fmla="*/ 12 h 53"/>
                <a:gd name="T26" fmla="*/ 61 w 291"/>
                <a:gd name="T27" fmla="*/ 8 h 53"/>
                <a:gd name="T28" fmla="*/ 43 w 291"/>
                <a:gd name="T29" fmla="*/ 5 h 53"/>
                <a:gd name="T30" fmla="*/ 26 w 291"/>
                <a:gd name="T31" fmla="*/ 2 h 53"/>
                <a:gd name="T32" fmla="*/ 7 w 291"/>
                <a:gd name="T33" fmla="*/ 0 h 53"/>
                <a:gd name="T34" fmla="*/ 5 w 291"/>
                <a:gd name="T35" fmla="*/ 0 h 53"/>
                <a:gd name="T36" fmla="*/ 3 w 291"/>
                <a:gd name="T37" fmla="*/ 2 h 53"/>
                <a:gd name="T38" fmla="*/ 0 w 291"/>
                <a:gd name="T39" fmla="*/ 3 h 53"/>
                <a:gd name="T40" fmla="*/ 0 w 291"/>
                <a:gd name="T41" fmla="*/ 5 h 53"/>
                <a:gd name="T42" fmla="*/ 19 w 291"/>
                <a:gd name="T43" fmla="*/ 8 h 53"/>
                <a:gd name="T44" fmla="*/ 36 w 291"/>
                <a:gd name="T45" fmla="*/ 12 h 53"/>
                <a:gd name="T46" fmla="*/ 54 w 291"/>
                <a:gd name="T47" fmla="*/ 16 h 53"/>
                <a:gd name="T48" fmla="*/ 72 w 291"/>
                <a:gd name="T49" fmla="*/ 20 h 53"/>
                <a:gd name="T50" fmla="*/ 90 w 291"/>
                <a:gd name="T51" fmla="*/ 23 h 53"/>
                <a:gd name="T52" fmla="*/ 108 w 291"/>
                <a:gd name="T53" fmla="*/ 28 h 53"/>
                <a:gd name="T54" fmla="*/ 126 w 291"/>
                <a:gd name="T55" fmla="*/ 31 h 53"/>
                <a:gd name="T56" fmla="*/ 144 w 291"/>
                <a:gd name="T57" fmla="*/ 35 h 53"/>
                <a:gd name="T58" fmla="*/ 162 w 291"/>
                <a:gd name="T59" fmla="*/ 38 h 53"/>
                <a:gd name="T60" fmla="*/ 180 w 291"/>
                <a:gd name="T61" fmla="*/ 41 h 53"/>
                <a:gd name="T62" fmla="*/ 199 w 291"/>
                <a:gd name="T63" fmla="*/ 44 h 53"/>
                <a:gd name="T64" fmla="*/ 217 w 291"/>
                <a:gd name="T65" fmla="*/ 46 h 53"/>
                <a:gd name="T66" fmla="*/ 234 w 291"/>
                <a:gd name="T67" fmla="*/ 48 h 53"/>
                <a:gd name="T68" fmla="*/ 253 w 291"/>
                <a:gd name="T69" fmla="*/ 51 h 53"/>
                <a:gd name="T70" fmla="*/ 271 w 291"/>
                <a:gd name="T71" fmla="*/ 52 h 53"/>
                <a:gd name="T72" fmla="*/ 290 w 291"/>
                <a:gd name="T73" fmla="*/ 53 h 53"/>
                <a:gd name="T74" fmla="*/ 291 w 291"/>
                <a:gd name="T75" fmla="*/ 53 h 53"/>
                <a:gd name="T76" fmla="*/ 291 w 291"/>
                <a:gd name="T77" fmla="*/ 52 h 53"/>
                <a:gd name="T78" fmla="*/ 291 w 291"/>
                <a:gd name="T79" fmla="*/ 52 h 53"/>
                <a:gd name="T80" fmla="*/ 291 w 291"/>
                <a:gd name="T81" fmla="*/ 52 h 53"/>
                <a:gd name="T82" fmla="*/ 291 w 291"/>
                <a:gd name="T83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1" h="53">
                  <a:moveTo>
                    <a:pt x="291" y="52"/>
                  </a:moveTo>
                  <a:lnTo>
                    <a:pt x="272" y="51"/>
                  </a:lnTo>
                  <a:lnTo>
                    <a:pt x="255" y="50"/>
                  </a:lnTo>
                  <a:lnTo>
                    <a:pt x="237" y="47"/>
                  </a:lnTo>
                  <a:lnTo>
                    <a:pt x="219" y="45"/>
                  </a:lnTo>
                  <a:lnTo>
                    <a:pt x="202" y="41"/>
                  </a:lnTo>
                  <a:lnTo>
                    <a:pt x="184" y="37"/>
                  </a:lnTo>
                  <a:lnTo>
                    <a:pt x="166" y="33"/>
                  </a:lnTo>
                  <a:lnTo>
                    <a:pt x="149" y="29"/>
                  </a:lnTo>
                  <a:lnTo>
                    <a:pt x="132" y="24"/>
                  </a:lnTo>
                  <a:lnTo>
                    <a:pt x="114" y="20"/>
                  </a:lnTo>
                  <a:lnTo>
                    <a:pt x="96" y="15"/>
                  </a:lnTo>
                  <a:lnTo>
                    <a:pt x="79" y="12"/>
                  </a:lnTo>
                  <a:lnTo>
                    <a:pt x="61" y="8"/>
                  </a:lnTo>
                  <a:lnTo>
                    <a:pt x="43" y="5"/>
                  </a:lnTo>
                  <a:lnTo>
                    <a:pt x="26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9" y="8"/>
                  </a:lnTo>
                  <a:lnTo>
                    <a:pt x="36" y="12"/>
                  </a:lnTo>
                  <a:lnTo>
                    <a:pt x="54" y="16"/>
                  </a:lnTo>
                  <a:lnTo>
                    <a:pt x="72" y="20"/>
                  </a:lnTo>
                  <a:lnTo>
                    <a:pt x="90" y="23"/>
                  </a:lnTo>
                  <a:lnTo>
                    <a:pt x="108" y="28"/>
                  </a:lnTo>
                  <a:lnTo>
                    <a:pt x="126" y="31"/>
                  </a:lnTo>
                  <a:lnTo>
                    <a:pt x="144" y="35"/>
                  </a:lnTo>
                  <a:lnTo>
                    <a:pt x="162" y="38"/>
                  </a:lnTo>
                  <a:lnTo>
                    <a:pt x="180" y="41"/>
                  </a:lnTo>
                  <a:lnTo>
                    <a:pt x="199" y="44"/>
                  </a:lnTo>
                  <a:lnTo>
                    <a:pt x="217" y="46"/>
                  </a:lnTo>
                  <a:lnTo>
                    <a:pt x="234" y="48"/>
                  </a:lnTo>
                  <a:lnTo>
                    <a:pt x="253" y="51"/>
                  </a:lnTo>
                  <a:lnTo>
                    <a:pt x="271" y="52"/>
                  </a:lnTo>
                  <a:lnTo>
                    <a:pt x="290" y="53"/>
                  </a:lnTo>
                  <a:lnTo>
                    <a:pt x="291" y="53"/>
                  </a:lnTo>
                  <a:lnTo>
                    <a:pt x="291" y="52"/>
                  </a:lnTo>
                  <a:lnTo>
                    <a:pt x="291" y="52"/>
                  </a:lnTo>
                  <a:lnTo>
                    <a:pt x="291" y="52"/>
                  </a:lnTo>
                  <a:lnTo>
                    <a:pt x="291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Freeform 295"/>
            <p:cNvSpPr>
              <a:spLocks/>
            </p:cNvSpPr>
            <p:nvPr/>
          </p:nvSpPr>
          <p:spPr bwMode="auto">
            <a:xfrm>
              <a:off x="3762400" y="2740027"/>
              <a:ext cx="157163" cy="65088"/>
            </a:xfrm>
            <a:custGeom>
              <a:avLst/>
              <a:gdLst>
                <a:gd name="T0" fmla="*/ 10 w 198"/>
                <a:gd name="T1" fmla="*/ 45 h 83"/>
                <a:gd name="T2" fmla="*/ 4 w 198"/>
                <a:gd name="T3" fmla="*/ 38 h 83"/>
                <a:gd name="T4" fmla="*/ 5 w 198"/>
                <a:gd name="T5" fmla="*/ 31 h 83"/>
                <a:gd name="T6" fmla="*/ 11 w 198"/>
                <a:gd name="T7" fmla="*/ 26 h 83"/>
                <a:gd name="T8" fmla="*/ 22 w 198"/>
                <a:gd name="T9" fmla="*/ 20 h 83"/>
                <a:gd name="T10" fmla="*/ 33 w 198"/>
                <a:gd name="T11" fmla="*/ 16 h 83"/>
                <a:gd name="T12" fmla="*/ 43 w 198"/>
                <a:gd name="T13" fmla="*/ 13 h 83"/>
                <a:gd name="T14" fmla="*/ 53 w 198"/>
                <a:gd name="T15" fmla="*/ 11 h 83"/>
                <a:gd name="T16" fmla="*/ 58 w 198"/>
                <a:gd name="T17" fmla="*/ 9 h 83"/>
                <a:gd name="T18" fmla="*/ 78 w 198"/>
                <a:gd name="T19" fmla="*/ 11 h 83"/>
                <a:gd name="T20" fmla="*/ 98 w 198"/>
                <a:gd name="T21" fmla="*/ 15 h 83"/>
                <a:gd name="T22" fmla="*/ 115 w 198"/>
                <a:gd name="T23" fmla="*/ 22 h 83"/>
                <a:gd name="T24" fmla="*/ 133 w 198"/>
                <a:gd name="T25" fmla="*/ 33 h 83"/>
                <a:gd name="T26" fmla="*/ 149 w 198"/>
                <a:gd name="T27" fmla="*/ 44 h 83"/>
                <a:gd name="T28" fmla="*/ 166 w 198"/>
                <a:gd name="T29" fmla="*/ 57 h 83"/>
                <a:gd name="T30" fmla="*/ 182 w 198"/>
                <a:gd name="T31" fmla="*/ 69 h 83"/>
                <a:gd name="T32" fmla="*/ 196 w 198"/>
                <a:gd name="T33" fmla="*/ 82 h 83"/>
                <a:gd name="T34" fmla="*/ 198 w 198"/>
                <a:gd name="T35" fmla="*/ 83 h 83"/>
                <a:gd name="T36" fmla="*/ 198 w 198"/>
                <a:gd name="T37" fmla="*/ 81 h 83"/>
                <a:gd name="T38" fmla="*/ 197 w 198"/>
                <a:gd name="T39" fmla="*/ 79 h 83"/>
                <a:gd name="T40" fmla="*/ 196 w 198"/>
                <a:gd name="T41" fmla="*/ 76 h 83"/>
                <a:gd name="T42" fmla="*/ 182 w 198"/>
                <a:gd name="T43" fmla="*/ 62 h 83"/>
                <a:gd name="T44" fmla="*/ 164 w 198"/>
                <a:gd name="T45" fmla="*/ 49 h 83"/>
                <a:gd name="T46" fmla="*/ 145 w 198"/>
                <a:gd name="T47" fmla="*/ 34 h 83"/>
                <a:gd name="T48" fmla="*/ 124 w 198"/>
                <a:gd name="T49" fmla="*/ 20 h 83"/>
                <a:gd name="T50" fmla="*/ 102 w 198"/>
                <a:gd name="T51" fmla="*/ 8 h 83"/>
                <a:gd name="T52" fmla="*/ 79 w 198"/>
                <a:gd name="T53" fmla="*/ 1 h 83"/>
                <a:gd name="T54" fmla="*/ 57 w 198"/>
                <a:gd name="T55" fmla="*/ 0 h 83"/>
                <a:gd name="T56" fmla="*/ 38 w 198"/>
                <a:gd name="T57" fmla="*/ 5 h 83"/>
                <a:gd name="T58" fmla="*/ 31 w 198"/>
                <a:gd name="T59" fmla="*/ 8 h 83"/>
                <a:gd name="T60" fmla="*/ 22 w 198"/>
                <a:gd name="T61" fmla="*/ 12 h 83"/>
                <a:gd name="T62" fmla="*/ 13 w 198"/>
                <a:gd name="T63" fmla="*/ 16 h 83"/>
                <a:gd name="T64" fmla="*/ 7 w 198"/>
                <a:gd name="T65" fmla="*/ 21 h 83"/>
                <a:gd name="T66" fmla="*/ 1 w 198"/>
                <a:gd name="T67" fmla="*/ 27 h 83"/>
                <a:gd name="T68" fmla="*/ 0 w 198"/>
                <a:gd name="T69" fmla="*/ 33 h 83"/>
                <a:gd name="T70" fmla="*/ 2 w 198"/>
                <a:gd name="T71" fmla="*/ 39 h 83"/>
                <a:gd name="T72" fmla="*/ 10 w 198"/>
                <a:gd name="T73" fmla="*/ 45 h 83"/>
                <a:gd name="T74" fmla="*/ 10 w 198"/>
                <a:gd name="T75" fmla="*/ 45 h 83"/>
                <a:gd name="T76" fmla="*/ 10 w 198"/>
                <a:gd name="T77" fmla="*/ 45 h 83"/>
                <a:gd name="T78" fmla="*/ 10 w 198"/>
                <a:gd name="T79" fmla="*/ 45 h 83"/>
                <a:gd name="T80" fmla="*/ 10 w 198"/>
                <a:gd name="T81" fmla="*/ 45 h 83"/>
                <a:gd name="T82" fmla="*/ 10 w 198"/>
                <a:gd name="T83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83">
                  <a:moveTo>
                    <a:pt x="10" y="45"/>
                  </a:moveTo>
                  <a:lnTo>
                    <a:pt x="4" y="38"/>
                  </a:lnTo>
                  <a:lnTo>
                    <a:pt x="5" y="31"/>
                  </a:lnTo>
                  <a:lnTo>
                    <a:pt x="11" y="26"/>
                  </a:lnTo>
                  <a:lnTo>
                    <a:pt x="22" y="20"/>
                  </a:lnTo>
                  <a:lnTo>
                    <a:pt x="33" y="16"/>
                  </a:lnTo>
                  <a:lnTo>
                    <a:pt x="43" y="13"/>
                  </a:lnTo>
                  <a:lnTo>
                    <a:pt x="53" y="11"/>
                  </a:lnTo>
                  <a:lnTo>
                    <a:pt x="58" y="9"/>
                  </a:lnTo>
                  <a:lnTo>
                    <a:pt x="78" y="11"/>
                  </a:lnTo>
                  <a:lnTo>
                    <a:pt x="98" y="15"/>
                  </a:lnTo>
                  <a:lnTo>
                    <a:pt x="115" y="22"/>
                  </a:lnTo>
                  <a:lnTo>
                    <a:pt x="133" y="33"/>
                  </a:lnTo>
                  <a:lnTo>
                    <a:pt x="149" y="44"/>
                  </a:lnTo>
                  <a:lnTo>
                    <a:pt x="166" y="57"/>
                  </a:lnTo>
                  <a:lnTo>
                    <a:pt x="182" y="69"/>
                  </a:lnTo>
                  <a:lnTo>
                    <a:pt x="196" y="82"/>
                  </a:lnTo>
                  <a:lnTo>
                    <a:pt x="198" y="83"/>
                  </a:lnTo>
                  <a:lnTo>
                    <a:pt x="198" y="81"/>
                  </a:lnTo>
                  <a:lnTo>
                    <a:pt x="197" y="79"/>
                  </a:lnTo>
                  <a:lnTo>
                    <a:pt x="196" y="76"/>
                  </a:lnTo>
                  <a:lnTo>
                    <a:pt x="182" y="62"/>
                  </a:lnTo>
                  <a:lnTo>
                    <a:pt x="164" y="49"/>
                  </a:lnTo>
                  <a:lnTo>
                    <a:pt x="145" y="34"/>
                  </a:lnTo>
                  <a:lnTo>
                    <a:pt x="124" y="20"/>
                  </a:lnTo>
                  <a:lnTo>
                    <a:pt x="102" y="8"/>
                  </a:lnTo>
                  <a:lnTo>
                    <a:pt x="79" y="1"/>
                  </a:lnTo>
                  <a:lnTo>
                    <a:pt x="57" y="0"/>
                  </a:lnTo>
                  <a:lnTo>
                    <a:pt x="38" y="5"/>
                  </a:lnTo>
                  <a:lnTo>
                    <a:pt x="31" y="8"/>
                  </a:lnTo>
                  <a:lnTo>
                    <a:pt x="22" y="12"/>
                  </a:lnTo>
                  <a:lnTo>
                    <a:pt x="13" y="16"/>
                  </a:lnTo>
                  <a:lnTo>
                    <a:pt x="7" y="21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2" y="39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Freeform 296"/>
            <p:cNvSpPr>
              <a:spLocks/>
            </p:cNvSpPr>
            <p:nvPr/>
          </p:nvSpPr>
          <p:spPr bwMode="auto">
            <a:xfrm>
              <a:off x="3759225" y="2735264"/>
              <a:ext cx="144463" cy="125413"/>
            </a:xfrm>
            <a:custGeom>
              <a:avLst/>
              <a:gdLst>
                <a:gd name="T0" fmla="*/ 21 w 182"/>
                <a:gd name="T1" fmla="*/ 0 h 157"/>
                <a:gd name="T2" fmla="*/ 6 w 182"/>
                <a:gd name="T3" fmla="*/ 3 h 157"/>
                <a:gd name="T4" fmla="*/ 0 w 182"/>
                <a:gd name="T5" fmla="*/ 14 h 157"/>
                <a:gd name="T6" fmla="*/ 1 w 182"/>
                <a:gd name="T7" fmla="*/ 32 h 157"/>
                <a:gd name="T8" fmla="*/ 7 w 182"/>
                <a:gd name="T9" fmla="*/ 54 h 157"/>
                <a:gd name="T10" fmla="*/ 15 w 182"/>
                <a:gd name="T11" fmla="*/ 76 h 157"/>
                <a:gd name="T12" fmla="*/ 24 w 182"/>
                <a:gd name="T13" fmla="*/ 96 h 157"/>
                <a:gd name="T14" fmla="*/ 33 w 182"/>
                <a:gd name="T15" fmla="*/ 114 h 157"/>
                <a:gd name="T16" fmla="*/ 39 w 182"/>
                <a:gd name="T17" fmla="*/ 124 h 157"/>
                <a:gd name="T18" fmla="*/ 56 w 182"/>
                <a:gd name="T19" fmla="*/ 145 h 157"/>
                <a:gd name="T20" fmla="*/ 77 w 182"/>
                <a:gd name="T21" fmla="*/ 155 h 157"/>
                <a:gd name="T22" fmla="*/ 99 w 182"/>
                <a:gd name="T23" fmla="*/ 157 h 157"/>
                <a:gd name="T24" fmla="*/ 120 w 182"/>
                <a:gd name="T25" fmla="*/ 153 h 157"/>
                <a:gd name="T26" fmla="*/ 141 w 182"/>
                <a:gd name="T27" fmla="*/ 141 h 157"/>
                <a:gd name="T28" fmla="*/ 159 w 182"/>
                <a:gd name="T29" fmla="*/ 124 h 157"/>
                <a:gd name="T30" fmla="*/ 173 w 182"/>
                <a:gd name="T31" fmla="*/ 103 h 157"/>
                <a:gd name="T32" fmla="*/ 182 w 182"/>
                <a:gd name="T33" fmla="*/ 80 h 157"/>
                <a:gd name="T34" fmla="*/ 181 w 182"/>
                <a:gd name="T35" fmla="*/ 78 h 157"/>
                <a:gd name="T36" fmla="*/ 179 w 182"/>
                <a:gd name="T37" fmla="*/ 77 h 157"/>
                <a:gd name="T38" fmla="*/ 175 w 182"/>
                <a:gd name="T39" fmla="*/ 76 h 157"/>
                <a:gd name="T40" fmla="*/ 173 w 182"/>
                <a:gd name="T41" fmla="*/ 77 h 157"/>
                <a:gd name="T42" fmla="*/ 167 w 182"/>
                <a:gd name="T43" fmla="*/ 88 h 157"/>
                <a:gd name="T44" fmla="*/ 161 w 182"/>
                <a:gd name="T45" fmla="*/ 100 h 157"/>
                <a:gd name="T46" fmla="*/ 154 w 182"/>
                <a:gd name="T47" fmla="*/ 111 h 157"/>
                <a:gd name="T48" fmla="*/ 146 w 182"/>
                <a:gd name="T49" fmla="*/ 122 h 157"/>
                <a:gd name="T50" fmla="*/ 138 w 182"/>
                <a:gd name="T51" fmla="*/ 131 h 157"/>
                <a:gd name="T52" fmla="*/ 128 w 182"/>
                <a:gd name="T53" fmla="*/ 139 h 157"/>
                <a:gd name="T54" fmla="*/ 118 w 182"/>
                <a:gd name="T55" fmla="*/ 146 h 157"/>
                <a:gd name="T56" fmla="*/ 105 w 182"/>
                <a:gd name="T57" fmla="*/ 152 h 157"/>
                <a:gd name="T58" fmla="*/ 92 w 182"/>
                <a:gd name="T59" fmla="*/ 154 h 157"/>
                <a:gd name="T60" fmla="*/ 82 w 182"/>
                <a:gd name="T61" fmla="*/ 154 h 157"/>
                <a:gd name="T62" fmla="*/ 73 w 182"/>
                <a:gd name="T63" fmla="*/ 150 h 157"/>
                <a:gd name="T64" fmla="*/ 65 w 182"/>
                <a:gd name="T65" fmla="*/ 145 h 157"/>
                <a:gd name="T66" fmla="*/ 56 w 182"/>
                <a:gd name="T67" fmla="*/ 137 h 157"/>
                <a:gd name="T68" fmla="*/ 51 w 182"/>
                <a:gd name="T69" fmla="*/ 129 h 157"/>
                <a:gd name="T70" fmla="*/ 45 w 182"/>
                <a:gd name="T71" fmla="*/ 119 h 157"/>
                <a:gd name="T72" fmla="*/ 39 w 182"/>
                <a:gd name="T73" fmla="*/ 110 h 157"/>
                <a:gd name="T74" fmla="*/ 35 w 182"/>
                <a:gd name="T75" fmla="*/ 101 h 157"/>
                <a:gd name="T76" fmla="*/ 27 w 182"/>
                <a:gd name="T77" fmla="*/ 87 h 157"/>
                <a:gd name="T78" fmla="*/ 18 w 182"/>
                <a:gd name="T79" fmla="*/ 70 h 157"/>
                <a:gd name="T80" fmla="*/ 12 w 182"/>
                <a:gd name="T81" fmla="*/ 50 h 157"/>
                <a:gd name="T82" fmla="*/ 6 w 182"/>
                <a:gd name="T83" fmla="*/ 32 h 157"/>
                <a:gd name="T84" fmla="*/ 5 w 182"/>
                <a:gd name="T85" fmla="*/ 16 h 157"/>
                <a:gd name="T86" fmla="*/ 9 w 182"/>
                <a:gd name="T87" fmla="*/ 4 h 157"/>
                <a:gd name="T88" fmla="*/ 21 w 182"/>
                <a:gd name="T89" fmla="*/ 0 h 157"/>
                <a:gd name="T90" fmla="*/ 21 w 182"/>
                <a:gd name="T91" fmla="*/ 0 h 157"/>
                <a:gd name="T92" fmla="*/ 21 w 182"/>
                <a:gd name="T93" fmla="*/ 0 h 157"/>
                <a:gd name="T94" fmla="*/ 21 w 182"/>
                <a:gd name="T95" fmla="*/ 0 h 157"/>
                <a:gd name="T96" fmla="*/ 21 w 182"/>
                <a:gd name="T97" fmla="*/ 0 h 157"/>
                <a:gd name="T98" fmla="*/ 21 w 182"/>
                <a:gd name="T9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2" h="157">
                  <a:moveTo>
                    <a:pt x="21" y="0"/>
                  </a:moveTo>
                  <a:lnTo>
                    <a:pt x="6" y="3"/>
                  </a:lnTo>
                  <a:lnTo>
                    <a:pt x="0" y="14"/>
                  </a:lnTo>
                  <a:lnTo>
                    <a:pt x="1" y="32"/>
                  </a:lnTo>
                  <a:lnTo>
                    <a:pt x="7" y="54"/>
                  </a:lnTo>
                  <a:lnTo>
                    <a:pt x="15" y="76"/>
                  </a:lnTo>
                  <a:lnTo>
                    <a:pt x="24" y="96"/>
                  </a:lnTo>
                  <a:lnTo>
                    <a:pt x="33" y="114"/>
                  </a:lnTo>
                  <a:lnTo>
                    <a:pt x="39" y="124"/>
                  </a:lnTo>
                  <a:lnTo>
                    <a:pt x="56" y="145"/>
                  </a:lnTo>
                  <a:lnTo>
                    <a:pt x="77" y="155"/>
                  </a:lnTo>
                  <a:lnTo>
                    <a:pt x="99" y="157"/>
                  </a:lnTo>
                  <a:lnTo>
                    <a:pt x="120" y="153"/>
                  </a:lnTo>
                  <a:lnTo>
                    <a:pt x="141" y="141"/>
                  </a:lnTo>
                  <a:lnTo>
                    <a:pt x="159" y="124"/>
                  </a:lnTo>
                  <a:lnTo>
                    <a:pt x="173" y="103"/>
                  </a:lnTo>
                  <a:lnTo>
                    <a:pt x="182" y="80"/>
                  </a:lnTo>
                  <a:lnTo>
                    <a:pt x="181" y="78"/>
                  </a:lnTo>
                  <a:lnTo>
                    <a:pt x="179" y="77"/>
                  </a:lnTo>
                  <a:lnTo>
                    <a:pt x="175" y="76"/>
                  </a:lnTo>
                  <a:lnTo>
                    <a:pt x="173" y="77"/>
                  </a:lnTo>
                  <a:lnTo>
                    <a:pt x="167" y="88"/>
                  </a:lnTo>
                  <a:lnTo>
                    <a:pt x="161" y="100"/>
                  </a:lnTo>
                  <a:lnTo>
                    <a:pt x="154" y="111"/>
                  </a:lnTo>
                  <a:lnTo>
                    <a:pt x="146" y="122"/>
                  </a:lnTo>
                  <a:lnTo>
                    <a:pt x="138" y="131"/>
                  </a:lnTo>
                  <a:lnTo>
                    <a:pt x="128" y="139"/>
                  </a:lnTo>
                  <a:lnTo>
                    <a:pt x="118" y="146"/>
                  </a:lnTo>
                  <a:lnTo>
                    <a:pt x="105" y="152"/>
                  </a:lnTo>
                  <a:lnTo>
                    <a:pt x="92" y="154"/>
                  </a:lnTo>
                  <a:lnTo>
                    <a:pt x="82" y="154"/>
                  </a:lnTo>
                  <a:lnTo>
                    <a:pt x="73" y="150"/>
                  </a:lnTo>
                  <a:lnTo>
                    <a:pt x="65" y="145"/>
                  </a:lnTo>
                  <a:lnTo>
                    <a:pt x="56" y="137"/>
                  </a:lnTo>
                  <a:lnTo>
                    <a:pt x="51" y="129"/>
                  </a:lnTo>
                  <a:lnTo>
                    <a:pt x="45" y="119"/>
                  </a:lnTo>
                  <a:lnTo>
                    <a:pt x="39" y="110"/>
                  </a:lnTo>
                  <a:lnTo>
                    <a:pt x="35" y="101"/>
                  </a:lnTo>
                  <a:lnTo>
                    <a:pt x="27" y="87"/>
                  </a:lnTo>
                  <a:lnTo>
                    <a:pt x="18" y="70"/>
                  </a:lnTo>
                  <a:lnTo>
                    <a:pt x="12" y="50"/>
                  </a:lnTo>
                  <a:lnTo>
                    <a:pt x="6" y="32"/>
                  </a:lnTo>
                  <a:lnTo>
                    <a:pt x="5" y="16"/>
                  </a:lnTo>
                  <a:lnTo>
                    <a:pt x="9" y="4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Freeform 297"/>
            <p:cNvSpPr>
              <a:spLocks/>
            </p:cNvSpPr>
            <p:nvPr/>
          </p:nvSpPr>
          <p:spPr bwMode="auto">
            <a:xfrm>
              <a:off x="3864000" y="2786064"/>
              <a:ext cx="100013" cy="66675"/>
            </a:xfrm>
            <a:custGeom>
              <a:avLst/>
              <a:gdLst>
                <a:gd name="T0" fmla="*/ 29 w 126"/>
                <a:gd name="T1" fmla="*/ 29 h 83"/>
                <a:gd name="T2" fmla="*/ 25 w 126"/>
                <a:gd name="T3" fmla="*/ 50 h 83"/>
                <a:gd name="T4" fmla="*/ 6 w 126"/>
                <a:gd name="T5" fmla="*/ 54 h 83"/>
                <a:gd name="T6" fmla="*/ 6 w 126"/>
                <a:gd name="T7" fmla="*/ 37 h 83"/>
                <a:gd name="T8" fmla="*/ 13 w 126"/>
                <a:gd name="T9" fmla="*/ 27 h 83"/>
                <a:gd name="T10" fmla="*/ 21 w 126"/>
                <a:gd name="T11" fmla="*/ 20 h 83"/>
                <a:gd name="T12" fmla="*/ 32 w 126"/>
                <a:gd name="T13" fmla="*/ 15 h 83"/>
                <a:gd name="T14" fmla="*/ 42 w 126"/>
                <a:gd name="T15" fmla="*/ 10 h 83"/>
                <a:gd name="T16" fmla="*/ 52 w 126"/>
                <a:gd name="T17" fmla="*/ 7 h 83"/>
                <a:gd name="T18" fmla="*/ 64 w 126"/>
                <a:gd name="T19" fmla="*/ 7 h 83"/>
                <a:gd name="T20" fmla="*/ 74 w 126"/>
                <a:gd name="T21" fmla="*/ 8 h 83"/>
                <a:gd name="T22" fmla="*/ 85 w 126"/>
                <a:gd name="T23" fmla="*/ 13 h 83"/>
                <a:gd name="T24" fmla="*/ 103 w 126"/>
                <a:gd name="T25" fmla="*/ 23 h 83"/>
                <a:gd name="T26" fmla="*/ 119 w 126"/>
                <a:gd name="T27" fmla="*/ 47 h 83"/>
                <a:gd name="T28" fmla="*/ 113 w 126"/>
                <a:gd name="T29" fmla="*/ 73 h 83"/>
                <a:gd name="T30" fmla="*/ 95 w 126"/>
                <a:gd name="T31" fmla="*/ 77 h 83"/>
                <a:gd name="T32" fmla="*/ 87 w 126"/>
                <a:gd name="T33" fmla="*/ 65 h 83"/>
                <a:gd name="T34" fmla="*/ 85 w 126"/>
                <a:gd name="T35" fmla="*/ 63 h 83"/>
                <a:gd name="T36" fmla="*/ 89 w 126"/>
                <a:gd name="T37" fmla="*/ 74 h 83"/>
                <a:gd name="T38" fmla="*/ 102 w 126"/>
                <a:gd name="T39" fmla="*/ 83 h 83"/>
                <a:gd name="T40" fmla="*/ 115 w 126"/>
                <a:gd name="T41" fmla="*/ 80 h 83"/>
                <a:gd name="T42" fmla="*/ 124 w 126"/>
                <a:gd name="T43" fmla="*/ 66 h 83"/>
                <a:gd name="T44" fmla="*/ 125 w 126"/>
                <a:gd name="T45" fmla="*/ 45 h 83"/>
                <a:gd name="T46" fmla="*/ 112 w 126"/>
                <a:gd name="T47" fmla="*/ 27 h 83"/>
                <a:gd name="T48" fmla="*/ 93 w 126"/>
                <a:gd name="T49" fmla="*/ 13 h 83"/>
                <a:gd name="T50" fmla="*/ 72 w 126"/>
                <a:gd name="T51" fmla="*/ 2 h 83"/>
                <a:gd name="T52" fmla="*/ 58 w 126"/>
                <a:gd name="T53" fmla="*/ 0 h 83"/>
                <a:gd name="T54" fmla="*/ 48 w 126"/>
                <a:gd name="T55" fmla="*/ 1 h 83"/>
                <a:gd name="T56" fmla="*/ 37 w 126"/>
                <a:gd name="T57" fmla="*/ 6 h 83"/>
                <a:gd name="T58" fmla="*/ 28 w 126"/>
                <a:gd name="T59" fmla="*/ 9 h 83"/>
                <a:gd name="T60" fmla="*/ 14 w 126"/>
                <a:gd name="T61" fmla="*/ 17 h 83"/>
                <a:gd name="T62" fmla="*/ 2 w 126"/>
                <a:gd name="T63" fmla="*/ 35 h 83"/>
                <a:gd name="T64" fmla="*/ 2 w 126"/>
                <a:gd name="T65" fmla="*/ 51 h 83"/>
                <a:gd name="T66" fmla="*/ 6 w 126"/>
                <a:gd name="T67" fmla="*/ 57 h 83"/>
                <a:gd name="T68" fmla="*/ 22 w 126"/>
                <a:gd name="T69" fmla="*/ 58 h 83"/>
                <a:gd name="T70" fmla="*/ 30 w 126"/>
                <a:gd name="T71" fmla="*/ 33 h 83"/>
                <a:gd name="T72" fmla="*/ 30 w 126"/>
                <a:gd name="T73" fmla="*/ 20 h 83"/>
                <a:gd name="T74" fmla="*/ 29 w 126"/>
                <a:gd name="T75" fmla="*/ 20 h 83"/>
                <a:gd name="T76" fmla="*/ 29 w 126"/>
                <a:gd name="T77" fmla="*/ 2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6" h="83">
                  <a:moveTo>
                    <a:pt x="29" y="20"/>
                  </a:moveTo>
                  <a:lnTo>
                    <a:pt x="29" y="29"/>
                  </a:lnTo>
                  <a:lnTo>
                    <a:pt x="28" y="39"/>
                  </a:lnTo>
                  <a:lnTo>
                    <a:pt x="25" y="50"/>
                  </a:lnTo>
                  <a:lnTo>
                    <a:pt x="17" y="55"/>
                  </a:lnTo>
                  <a:lnTo>
                    <a:pt x="6" y="54"/>
                  </a:lnTo>
                  <a:lnTo>
                    <a:pt x="4" y="47"/>
                  </a:lnTo>
                  <a:lnTo>
                    <a:pt x="6" y="37"/>
                  </a:lnTo>
                  <a:lnTo>
                    <a:pt x="10" y="30"/>
                  </a:lnTo>
                  <a:lnTo>
                    <a:pt x="13" y="27"/>
                  </a:lnTo>
                  <a:lnTo>
                    <a:pt x="17" y="23"/>
                  </a:lnTo>
                  <a:lnTo>
                    <a:pt x="21" y="20"/>
                  </a:lnTo>
                  <a:lnTo>
                    <a:pt x="27" y="17"/>
                  </a:lnTo>
                  <a:lnTo>
                    <a:pt x="32" y="15"/>
                  </a:lnTo>
                  <a:lnTo>
                    <a:pt x="36" y="13"/>
                  </a:lnTo>
                  <a:lnTo>
                    <a:pt x="42" y="10"/>
                  </a:lnTo>
                  <a:lnTo>
                    <a:pt x="47" y="9"/>
                  </a:lnTo>
                  <a:lnTo>
                    <a:pt x="52" y="7"/>
                  </a:lnTo>
                  <a:lnTo>
                    <a:pt x="58" y="7"/>
                  </a:lnTo>
                  <a:lnTo>
                    <a:pt x="64" y="7"/>
                  </a:lnTo>
                  <a:lnTo>
                    <a:pt x="68" y="7"/>
                  </a:lnTo>
                  <a:lnTo>
                    <a:pt x="74" y="8"/>
                  </a:lnTo>
                  <a:lnTo>
                    <a:pt x="80" y="10"/>
                  </a:lnTo>
                  <a:lnTo>
                    <a:pt x="85" y="13"/>
                  </a:lnTo>
                  <a:lnTo>
                    <a:pt x="90" y="15"/>
                  </a:lnTo>
                  <a:lnTo>
                    <a:pt x="103" y="23"/>
                  </a:lnTo>
                  <a:lnTo>
                    <a:pt x="113" y="33"/>
                  </a:lnTo>
                  <a:lnTo>
                    <a:pt x="119" y="47"/>
                  </a:lnTo>
                  <a:lnTo>
                    <a:pt x="119" y="62"/>
                  </a:lnTo>
                  <a:lnTo>
                    <a:pt x="113" y="73"/>
                  </a:lnTo>
                  <a:lnTo>
                    <a:pt x="105" y="78"/>
                  </a:lnTo>
                  <a:lnTo>
                    <a:pt x="95" y="77"/>
                  </a:lnTo>
                  <a:lnTo>
                    <a:pt x="87" y="66"/>
                  </a:lnTo>
                  <a:lnTo>
                    <a:pt x="87" y="65"/>
                  </a:lnTo>
                  <a:lnTo>
                    <a:pt x="86" y="63"/>
                  </a:lnTo>
                  <a:lnTo>
                    <a:pt x="85" y="63"/>
                  </a:lnTo>
                  <a:lnTo>
                    <a:pt x="85" y="65"/>
                  </a:lnTo>
                  <a:lnTo>
                    <a:pt x="89" y="74"/>
                  </a:lnTo>
                  <a:lnTo>
                    <a:pt x="95" y="80"/>
                  </a:lnTo>
                  <a:lnTo>
                    <a:pt x="102" y="83"/>
                  </a:lnTo>
                  <a:lnTo>
                    <a:pt x="109" y="82"/>
                  </a:lnTo>
                  <a:lnTo>
                    <a:pt x="115" y="80"/>
                  </a:lnTo>
                  <a:lnTo>
                    <a:pt x="120" y="74"/>
                  </a:lnTo>
                  <a:lnTo>
                    <a:pt x="124" y="66"/>
                  </a:lnTo>
                  <a:lnTo>
                    <a:pt x="126" y="55"/>
                  </a:lnTo>
                  <a:lnTo>
                    <a:pt x="125" y="45"/>
                  </a:lnTo>
                  <a:lnTo>
                    <a:pt x="120" y="36"/>
                  </a:lnTo>
                  <a:lnTo>
                    <a:pt x="112" y="27"/>
                  </a:lnTo>
                  <a:lnTo>
                    <a:pt x="103" y="18"/>
                  </a:lnTo>
                  <a:lnTo>
                    <a:pt x="93" y="13"/>
                  </a:lnTo>
                  <a:lnTo>
                    <a:pt x="82" y="7"/>
                  </a:lnTo>
                  <a:lnTo>
                    <a:pt x="72" y="2"/>
                  </a:lnTo>
                  <a:lnTo>
                    <a:pt x="63" y="0"/>
                  </a:lnTo>
                  <a:lnTo>
                    <a:pt x="58" y="0"/>
                  </a:lnTo>
                  <a:lnTo>
                    <a:pt x="53" y="0"/>
                  </a:lnTo>
                  <a:lnTo>
                    <a:pt x="48" y="1"/>
                  </a:lnTo>
                  <a:lnTo>
                    <a:pt x="43" y="3"/>
                  </a:lnTo>
                  <a:lnTo>
                    <a:pt x="37" y="6"/>
                  </a:lnTo>
                  <a:lnTo>
                    <a:pt x="33" y="7"/>
                  </a:lnTo>
                  <a:lnTo>
                    <a:pt x="28" y="9"/>
                  </a:lnTo>
                  <a:lnTo>
                    <a:pt x="25" y="12"/>
                  </a:lnTo>
                  <a:lnTo>
                    <a:pt x="14" y="17"/>
                  </a:lnTo>
                  <a:lnTo>
                    <a:pt x="6" y="25"/>
                  </a:lnTo>
                  <a:lnTo>
                    <a:pt x="2" y="35"/>
                  </a:lnTo>
                  <a:lnTo>
                    <a:pt x="0" y="46"/>
                  </a:lnTo>
                  <a:lnTo>
                    <a:pt x="2" y="51"/>
                  </a:lnTo>
                  <a:lnTo>
                    <a:pt x="3" y="54"/>
                  </a:lnTo>
                  <a:lnTo>
                    <a:pt x="6" y="57"/>
                  </a:lnTo>
                  <a:lnTo>
                    <a:pt x="10" y="59"/>
                  </a:lnTo>
                  <a:lnTo>
                    <a:pt x="22" y="58"/>
                  </a:lnTo>
                  <a:lnTo>
                    <a:pt x="29" y="47"/>
                  </a:lnTo>
                  <a:lnTo>
                    <a:pt x="30" y="33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29" y="20"/>
                  </a:lnTo>
                  <a:lnTo>
                    <a:pt x="29" y="20"/>
                  </a:lnTo>
                  <a:lnTo>
                    <a:pt x="29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Freeform 298"/>
            <p:cNvSpPr>
              <a:spLocks/>
            </p:cNvSpPr>
            <p:nvPr/>
          </p:nvSpPr>
          <p:spPr bwMode="auto">
            <a:xfrm>
              <a:off x="3930675" y="2811464"/>
              <a:ext cx="146050" cy="92075"/>
            </a:xfrm>
            <a:custGeom>
              <a:avLst/>
              <a:gdLst>
                <a:gd name="T0" fmla="*/ 0 w 183"/>
                <a:gd name="T1" fmla="*/ 0 h 118"/>
                <a:gd name="T2" fmla="*/ 3 w 183"/>
                <a:gd name="T3" fmla="*/ 16 h 118"/>
                <a:gd name="T4" fmla="*/ 8 w 183"/>
                <a:gd name="T5" fmla="*/ 32 h 118"/>
                <a:gd name="T6" fmla="*/ 14 w 183"/>
                <a:gd name="T7" fmla="*/ 47 h 118"/>
                <a:gd name="T8" fmla="*/ 20 w 183"/>
                <a:gd name="T9" fmla="*/ 62 h 118"/>
                <a:gd name="T10" fmla="*/ 30 w 183"/>
                <a:gd name="T11" fmla="*/ 76 h 118"/>
                <a:gd name="T12" fmla="*/ 40 w 183"/>
                <a:gd name="T13" fmla="*/ 89 h 118"/>
                <a:gd name="T14" fmla="*/ 53 w 183"/>
                <a:gd name="T15" fmla="*/ 100 h 118"/>
                <a:gd name="T16" fmla="*/ 67 w 183"/>
                <a:gd name="T17" fmla="*/ 110 h 118"/>
                <a:gd name="T18" fmla="*/ 86 w 183"/>
                <a:gd name="T19" fmla="*/ 117 h 118"/>
                <a:gd name="T20" fmla="*/ 105 w 183"/>
                <a:gd name="T21" fmla="*/ 118 h 118"/>
                <a:gd name="T22" fmla="*/ 122 w 183"/>
                <a:gd name="T23" fmla="*/ 112 h 118"/>
                <a:gd name="T24" fmla="*/ 139 w 183"/>
                <a:gd name="T25" fmla="*/ 102 h 118"/>
                <a:gd name="T26" fmla="*/ 154 w 183"/>
                <a:gd name="T27" fmla="*/ 88 h 118"/>
                <a:gd name="T28" fmla="*/ 167 w 183"/>
                <a:gd name="T29" fmla="*/ 72 h 118"/>
                <a:gd name="T30" fmla="*/ 176 w 183"/>
                <a:gd name="T31" fmla="*/ 54 h 118"/>
                <a:gd name="T32" fmla="*/ 183 w 183"/>
                <a:gd name="T33" fmla="*/ 37 h 118"/>
                <a:gd name="T34" fmla="*/ 183 w 183"/>
                <a:gd name="T35" fmla="*/ 35 h 118"/>
                <a:gd name="T36" fmla="*/ 181 w 183"/>
                <a:gd name="T37" fmla="*/ 31 h 118"/>
                <a:gd name="T38" fmla="*/ 178 w 183"/>
                <a:gd name="T39" fmla="*/ 30 h 118"/>
                <a:gd name="T40" fmla="*/ 176 w 183"/>
                <a:gd name="T41" fmla="*/ 30 h 118"/>
                <a:gd name="T42" fmla="*/ 170 w 183"/>
                <a:gd name="T43" fmla="*/ 43 h 118"/>
                <a:gd name="T44" fmla="*/ 165 w 183"/>
                <a:gd name="T45" fmla="*/ 54 h 118"/>
                <a:gd name="T46" fmla="*/ 157 w 183"/>
                <a:gd name="T47" fmla="*/ 66 h 118"/>
                <a:gd name="T48" fmla="*/ 150 w 183"/>
                <a:gd name="T49" fmla="*/ 76 h 118"/>
                <a:gd name="T50" fmla="*/ 140 w 183"/>
                <a:gd name="T51" fmla="*/ 85 h 118"/>
                <a:gd name="T52" fmla="*/ 131 w 183"/>
                <a:gd name="T53" fmla="*/ 93 h 118"/>
                <a:gd name="T54" fmla="*/ 120 w 183"/>
                <a:gd name="T55" fmla="*/ 100 h 118"/>
                <a:gd name="T56" fmla="*/ 107 w 183"/>
                <a:gd name="T57" fmla="*/ 106 h 118"/>
                <a:gd name="T58" fmla="*/ 85 w 183"/>
                <a:gd name="T59" fmla="*/ 110 h 118"/>
                <a:gd name="T60" fmla="*/ 67 w 183"/>
                <a:gd name="T61" fmla="*/ 105 h 118"/>
                <a:gd name="T62" fmla="*/ 49 w 183"/>
                <a:gd name="T63" fmla="*/ 95 h 118"/>
                <a:gd name="T64" fmla="*/ 34 w 183"/>
                <a:gd name="T65" fmla="*/ 79 h 118"/>
                <a:gd name="T66" fmla="*/ 23 w 183"/>
                <a:gd name="T67" fmla="*/ 60 h 118"/>
                <a:gd name="T68" fmla="*/ 12 w 183"/>
                <a:gd name="T69" fmla="*/ 39 h 118"/>
                <a:gd name="T70" fmla="*/ 6 w 183"/>
                <a:gd name="T71" fmla="*/ 19 h 118"/>
                <a:gd name="T72" fmla="*/ 0 w 183"/>
                <a:gd name="T73" fmla="*/ 0 h 118"/>
                <a:gd name="T74" fmla="*/ 0 w 183"/>
                <a:gd name="T75" fmla="*/ 0 h 118"/>
                <a:gd name="T76" fmla="*/ 0 w 183"/>
                <a:gd name="T77" fmla="*/ 0 h 118"/>
                <a:gd name="T78" fmla="*/ 0 w 183"/>
                <a:gd name="T79" fmla="*/ 0 h 118"/>
                <a:gd name="T80" fmla="*/ 0 w 183"/>
                <a:gd name="T81" fmla="*/ 0 h 118"/>
                <a:gd name="T82" fmla="*/ 0 w 183"/>
                <a:gd name="T8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3" h="118">
                  <a:moveTo>
                    <a:pt x="0" y="0"/>
                  </a:moveTo>
                  <a:lnTo>
                    <a:pt x="3" y="16"/>
                  </a:lnTo>
                  <a:lnTo>
                    <a:pt x="8" y="32"/>
                  </a:lnTo>
                  <a:lnTo>
                    <a:pt x="14" y="47"/>
                  </a:lnTo>
                  <a:lnTo>
                    <a:pt x="20" y="62"/>
                  </a:lnTo>
                  <a:lnTo>
                    <a:pt x="30" y="76"/>
                  </a:lnTo>
                  <a:lnTo>
                    <a:pt x="40" y="89"/>
                  </a:lnTo>
                  <a:lnTo>
                    <a:pt x="53" y="100"/>
                  </a:lnTo>
                  <a:lnTo>
                    <a:pt x="67" y="110"/>
                  </a:lnTo>
                  <a:lnTo>
                    <a:pt x="86" y="117"/>
                  </a:lnTo>
                  <a:lnTo>
                    <a:pt x="105" y="118"/>
                  </a:lnTo>
                  <a:lnTo>
                    <a:pt x="122" y="112"/>
                  </a:lnTo>
                  <a:lnTo>
                    <a:pt x="139" y="102"/>
                  </a:lnTo>
                  <a:lnTo>
                    <a:pt x="154" y="88"/>
                  </a:lnTo>
                  <a:lnTo>
                    <a:pt x="167" y="72"/>
                  </a:lnTo>
                  <a:lnTo>
                    <a:pt x="176" y="54"/>
                  </a:lnTo>
                  <a:lnTo>
                    <a:pt x="183" y="37"/>
                  </a:lnTo>
                  <a:lnTo>
                    <a:pt x="183" y="35"/>
                  </a:lnTo>
                  <a:lnTo>
                    <a:pt x="181" y="31"/>
                  </a:lnTo>
                  <a:lnTo>
                    <a:pt x="178" y="30"/>
                  </a:lnTo>
                  <a:lnTo>
                    <a:pt x="176" y="30"/>
                  </a:lnTo>
                  <a:lnTo>
                    <a:pt x="170" y="43"/>
                  </a:lnTo>
                  <a:lnTo>
                    <a:pt x="165" y="54"/>
                  </a:lnTo>
                  <a:lnTo>
                    <a:pt x="157" y="66"/>
                  </a:lnTo>
                  <a:lnTo>
                    <a:pt x="150" y="76"/>
                  </a:lnTo>
                  <a:lnTo>
                    <a:pt x="140" y="85"/>
                  </a:lnTo>
                  <a:lnTo>
                    <a:pt x="131" y="93"/>
                  </a:lnTo>
                  <a:lnTo>
                    <a:pt x="120" y="100"/>
                  </a:lnTo>
                  <a:lnTo>
                    <a:pt x="107" y="106"/>
                  </a:lnTo>
                  <a:lnTo>
                    <a:pt x="85" y="110"/>
                  </a:lnTo>
                  <a:lnTo>
                    <a:pt x="67" y="105"/>
                  </a:lnTo>
                  <a:lnTo>
                    <a:pt x="49" y="95"/>
                  </a:lnTo>
                  <a:lnTo>
                    <a:pt x="34" y="79"/>
                  </a:lnTo>
                  <a:lnTo>
                    <a:pt x="23" y="60"/>
                  </a:lnTo>
                  <a:lnTo>
                    <a:pt x="12" y="39"/>
                  </a:lnTo>
                  <a:lnTo>
                    <a:pt x="6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Freeform 299"/>
            <p:cNvSpPr>
              <a:spLocks/>
            </p:cNvSpPr>
            <p:nvPr/>
          </p:nvSpPr>
          <p:spPr bwMode="auto">
            <a:xfrm>
              <a:off x="3925913" y="2790827"/>
              <a:ext cx="160338" cy="52388"/>
            </a:xfrm>
            <a:custGeom>
              <a:avLst/>
              <a:gdLst>
                <a:gd name="T0" fmla="*/ 3 w 203"/>
                <a:gd name="T1" fmla="*/ 25 h 66"/>
                <a:gd name="T2" fmla="*/ 15 w 203"/>
                <a:gd name="T3" fmla="*/ 16 h 66"/>
                <a:gd name="T4" fmla="*/ 27 w 203"/>
                <a:gd name="T5" fmla="*/ 10 h 66"/>
                <a:gd name="T6" fmla="*/ 39 w 203"/>
                <a:gd name="T7" fmla="*/ 7 h 66"/>
                <a:gd name="T8" fmla="*/ 52 w 203"/>
                <a:gd name="T9" fmla="*/ 5 h 66"/>
                <a:gd name="T10" fmla="*/ 64 w 203"/>
                <a:gd name="T11" fmla="*/ 5 h 66"/>
                <a:gd name="T12" fmla="*/ 77 w 203"/>
                <a:gd name="T13" fmla="*/ 6 h 66"/>
                <a:gd name="T14" fmla="*/ 89 w 203"/>
                <a:gd name="T15" fmla="*/ 8 h 66"/>
                <a:gd name="T16" fmla="*/ 101 w 203"/>
                <a:gd name="T17" fmla="*/ 13 h 66"/>
                <a:gd name="T18" fmla="*/ 114 w 203"/>
                <a:gd name="T19" fmla="*/ 17 h 66"/>
                <a:gd name="T20" fmla="*/ 127 w 203"/>
                <a:gd name="T21" fmla="*/ 23 h 66"/>
                <a:gd name="T22" fmla="*/ 138 w 203"/>
                <a:gd name="T23" fmla="*/ 30 h 66"/>
                <a:gd name="T24" fmla="*/ 150 w 203"/>
                <a:gd name="T25" fmla="*/ 37 h 66"/>
                <a:gd name="T26" fmla="*/ 161 w 203"/>
                <a:gd name="T27" fmla="*/ 44 h 66"/>
                <a:gd name="T28" fmla="*/ 173 w 203"/>
                <a:gd name="T29" fmla="*/ 51 h 66"/>
                <a:gd name="T30" fmla="*/ 184 w 203"/>
                <a:gd name="T31" fmla="*/ 58 h 66"/>
                <a:gd name="T32" fmla="*/ 195 w 203"/>
                <a:gd name="T33" fmla="*/ 64 h 66"/>
                <a:gd name="T34" fmla="*/ 197 w 203"/>
                <a:gd name="T35" fmla="*/ 66 h 66"/>
                <a:gd name="T36" fmla="*/ 200 w 203"/>
                <a:gd name="T37" fmla="*/ 66 h 66"/>
                <a:gd name="T38" fmla="*/ 203 w 203"/>
                <a:gd name="T39" fmla="*/ 64 h 66"/>
                <a:gd name="T40" fmla="*/ 202 w 203"/>
                <a:gd name="T41" fmla="*/ 63 h 66"/>
                <a:gd name="T42" fmla="*/ 191 w 203"/>
                <a:gd name="T43" fmla="*/ 55 h 66"/>
                <a:gd name="T44" fmla="*/ 180 w 203"/>
                <a:gd name="T45" fmla="*/ 48 h 66"/>
                <a:gd name="T46" fmla="*/ 168 w 203"/>
                <a:gd name="T47" fmla="*/ 40 h 66"/>
                <a:gd name="T48" fmla="*/ 157 w 203"/>
                <a:gd name="T49" fmla="*/ 32 h 66"/>
                <a:gd name="T50" fmla="*/ 144 w 203"/>
                <a:gd name="T51" fmla="*/ 25 h 66"/>
                <a:gd name="T52" fmla="*/ 130 w 203"/>
                <a:gd name="T53" fmla="*/ 18 h 66"/>
                <a:gd name="T54" fmla="*/ 117 w 203"/>
                <a:gd name="T55" fmla="*/ 13 h 66"/>
                <a:gd name="T56" fmla="*/ 104 w 203"/>
                <a:gd name="T57" fmla="*/ 8 h 66"/>
                <a:gd name="T58" fmla="*/ 90 w 203"/>
                <a:gd name="T59" fmla="*/ 3 h 66"/>
                <a:gd name="T60" fmla="*/ 76 w 203"/>
                <a:gd name="T61" fmla="*/ 1 h 66"/>
                <a:gd name="T62" fmla="*/ 62 w 203"/>
                <a:gd name="T63" fmla="*/ 0 h 66"/>
                <a:gd name="T64" fmla="*/ 49 w 203"/>
                <a:gd name="T65" fmla="*/ 1 h 66"/>
                <a:gd name="T66" fmla="*/ 37 w 203"/>
                <a:gd name="T67" fmla="*/ 3 h 66"/>
                <a:gd name="T68" fmla="*/ 24 w 203"/>
                <a:gd name="T69" fmla="*/ 8 h 66"/>
                <a:gd name="T70" fmla="*/ 11 w 203"/>
                <a:gd name="T71" fmla="*/ 14 h 66"/>
                <a:gd name="T72" fmla="*/ 0 w 203"/>
                <a:gd name="T73" fmla="*/ 23 h 66"/>
                <a:gd name="T74" fmla="*/ 0 w 203"/>
                <a:gd name="T75" fmla="*/ 24 h 66"/>
                <a:gd name="T76" fmla="*/ 1 w 203"/>
                <a:gd name="T77" fmla="*/ 24 h 66"/>
                <a:gd name="T78" fmla="*/ 2 w 203"/>
                <a:gd name="T79" fmla="*/ 25 h 66"/>
                <a:gd name="T80" fmla="*/ 3 w 203"/>
                <a:gd name="T81" fmla="*/ 25 h 66"/>
                <a:gd name="T82" fmla="*/ 3 w 203"/>
                <a:gd name="T83" fmla="*/ 2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3" h="66">
                  <a:moveTo>
                    <a:pt x="3" y="25"/>
                  </a:moveTo>
                  <a:lnTo>
                    <a:pt x="15" y="16"/>
                  </a:lnTo>
                  <a:lnTo>
                    <a:pt x="27" y="10"/>
                  </a:lnTo>
                  <a:lnTo>
                    <a:pt x="39" y="7"/>
                  </a:lnTo>
                  <a:lnTo>
                    <a:pt x="52" y="5"/>
                  </a:lnTo>
                  <a:lnTo>
                    <a:pt x="64" y="5"/>
                  </a:lnTo>
                  <a:lnTo>
                    <a:pt x="77" y="6"/>
                  </a:lnTo>
                  <a:lnTo>
                    <a:pt x="89" y="8"/>
                  </a:lnTo>
                  <a:lnTo>
                    <a:pt x="101" y="13"/>
                  </a:lnTo>
                  <a:lnTo>
                    <a:pt x="114" y="17"/>
                  </a:lnTo>
                  <a:lnTo>
                    <a:pt x="127" y="23"/>
                  </a:lnTo>
                  <a:lnTo>
                    <a:pt x="138" y="30"/>
                  </a:lnTo>
                  <a:lnTo>
                    <a:pt x="150" y="37"/>
                  </a:lnTo>
                  <a:lnTo>
                    <a:pt x="161" y="44"/>
                  </a:lnTo>
                  <a:lnTo>
                    <a:pt x="173" y="51"/>
                  </a:lnTo>
                  <a:lnTo>
                    <a:pt x="184" y="58"/>
                  </a:lnTo>
                  <a:lnTo>
                    <a:pt x="195" y="64"/>
                  </a:lnTo>
                  <a:lnTo>
                    <a:pt x="197" y="66"/>
                  </a:lnTo>
                  <a:lnTo>
                    <a:pt x="200" y="66"/>
                  </a:lnTo>
                  <a:lnTo>
                    <a:pt x="203" y="64"/>
                  </a:lnTo>
                  <a:lnTo>
                    <a:pt x="202" y="63"/>
                  </a:lnTo>
                  <a:lnTo>
                    <a:pt x="191" y="55"/>
                  </a:lnTo>
                  <a:lnTo>
                    <a:pt x="180" y="48"/>
                  </a:lnTo>
                  <a:lnTo>
                    <a:pt x="168" y="40"/>
                  </a:lnTo>
                  <a:lnTo>
                    <a:pt x="157" y="32"/>
                  </a:lnTo>
                  <a:lnTo>
                    <a:pt x="144" y="25"/>
                  </a:lnTo>
                  <a:lnTo>
                    <a:pt x="130" y="18"/>
                  </a:lnTo>
                  <a:lnTo>
                    <a:pt x="117" y="13"/>
                  </a:lnTo>
                  <a:lnTo>
                    <a:pt x="104" y="8"/>
                  </a:lnTo>
                  <a:lnTo>
                    <a:pt x="90" y="3"/>
                  </a:lnTo>
                  <a:lnTo>
                    <a:pt x="76" y="1"/>
                  </a:lnTo>
                  <a:lnTo>
                    <a:pt x="62" y="0"/>
                  </a:lnTo>
                  <a:lnTo>
                    <a:pt x="49" y="1"/>
                  </a:lnTo>
                  <a:lnTo>
                    <a:pt x="37" y="3"/>
                  </a:lnTo>
                  <a:lnTo>
                    <a:pt x="24" y="8"/>
                  </a:lnTo>
                  <a:lnTo>
                    <a:pt x="11" y="14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1" y="24"/>
                  </a:lnTo>
                  <a:lnTo>
                    <a:pt x="2" y="25"/>
                  </a:lnTo>
                  <a:lnTo>
                    <a:pt x="3" y="25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Freeform 300"/>
            <p:cNvSpPr>
              <a:spLocks/>
            </p:cNvSpPr>
            <p:nvPr/>
          </p:nvSpPr>
          <p:spPr bwMode="auto">
            <a:xfrm>
              <a:off x="4051325" y="2741614"/>
              <a:ext cx="168275" cy="122238"/>
            </a:xfrm>
            <a:custGeom>
              <a:avLst/>
              <a:gdLst>
                <a:gd name="T0" fmla="*/ 1 w 212"/>
                <a:gd name="T1" fmla="*/ 154 h 154"/>
                <a:gd name="T2" fmla="*/ 11 w 212"/>
                <a:gd name="T3" fmla="*/ 145 h 154"/>
                <a:gd name="T4" fmla="*/ 22 w 212"/>
                <a:gd name="T5" fmla="*/ 136 h 154"/>
                <a:gd name="T6" fmla="*/ 31 w 212"/>
                <a:gd name="T7" fmla="*/ 126 h 154"/>
                <a:gd name="T8" fmla="*/ 40 w 212"/>
                <a:gd name="T9" fmla="*/ 116 h 154"/>
                <a:gd name="T10" fmla="*/ 49 w 212"/>
                <a:gd name="T11" fmla="*/ 107 h 154"/>
                <a:gd name="T12" fmla="*/ 60 w 212"/>
                <a:gd name="T13" fmla="*/ 96 h 154"/>
                <a:gd name="T14" fmla="*/ 69 w 212"/>
                <a:gd name="T15" fmla="*/ 87 h 154"/>
                <a:gd name="T16" fmla="*/ 78 w 212"/>
                <a:gd name="T17" fmla="*/ 77 h 154"/>
                <a:gd name="T18" fmla="*/ 85 w 212"/>
                <a:gd name="T19" fmla="*/ 70 h 154"/>
                <a:gd name="T20" fmla="*/ 91 w 212"/>
                <a:gd name="T21" fmla="*/ 64 h 154"/>
                <a:gd name="T22" fmla="*/ 98 w 212"/>
                <a:gd name="T23" fmla="*/ 58 h 154"/>
                <a:gd name="T24" fmla="*/ 105 w 212"/>
                <a:gd name="T25" fmla="*/ 51 h 154"/>
                <a:gd name="T26" fmla="*/ 113 w 212"/>
                <a:gd name="T27" fmla="*/ 46 h 154"/>
                <a:gd name="T28" fmla="*/ 120 w 212"/>
                <a:gd name="T29" fmla="*/ 40 h 154"/>
                <a:gd name="T30" fmla="*/ 127 w 212"/>
                <a:gd name="T31" fmla="*/ 35 h 154"/>
                <a:gd name="T32" fmla="*/ 135 w 212"/>
                <a:gd name="T33" fmla="*/ 30 h 154"/>
                <a:gd name="T34" fmla="*/ 142 w 212"/>
                <a:gd name="T35" fmla="*/ 25 h 154"/>
                <a:gd name="T36" fmla="*/ 150 w 212"/>
                <a:gd name="T37" fmla="*/ 20 h 154"/>
                <a:gd name="T38" fmla="*/ 157 w 212"/>
                <a:gd name="T39" fmla="*/ 17 h 154"/>
                <a:gd name="T40" fmla="*/ 165 w 212"/>
                <a:gd name="T41" fmla="*/ 13 h 154"/>
                <a:gd name="T42" fmla="*/ 173 w 212"/>
                <a:gd name="T43" fmla="*/ 11 h 154"/>
                <a:gd name="T44" fmla="*/ 181 w 212"/>
                <a:gd name="T45" fmla="*/ 10 h 154"/>
                <a:gd name="T46" fmla="*/ 187 w 212"/>
                <a:gd name="T47" fmla="*/ 11 h 154"/>
                <a:gd name="T48" fmla="*/ 192 w 212"/>
                <a:gd name="T49" fmla="*/ 13 h 154"/>
                <a:gd name="T50" fmla="*/ 196 w 212"/>
                <a:gd name="T51" fmla="*/ 18 h 154"/>
                <a:gd name="T52" fmla="*/ 198 w 212"/>
                <a:gd name="T53" fmla="*/ 23 h 154"/>
                <a:gd name="T54" fmla="*/ 199 w 212"/>
                <a:gd name="T55" fmla="*/ 27 h 154"/>
                <a:gd name="T56" fmla="*/ 198 w 212"/>
                <a:gd name="T57" fmla="*/ 32 h 154"/>
                <a:gd name="T58" fmla="*/ 197 w 212"/>
                <a:gd name="T59" fmla="*/ 35 h 154"/>
                <a:gd name="T60" fmla="*/ 196 w 212"/>
                <a:gd name="T61" fmla="*/ 39 h 154"/>
                <a:gd name="T62" fmla="*/ 193 w 212"/>
                <a:gd name="T63" fmla="*/ 42 h 154"/>
                <a:gd name="T64" fmla="*/ 192 w 212"/>
                <a:gd name="T65" fmla="*/ 46 h 154"/>
                <a:gd name="T66" fmla="*/ 193 w 212"/>
                <a:gd name="T67" fmla="*/ 48 h 154"/>
                <a:gd name="T68" fmla="*/ 196 w 212"/>
                <a:gd name="T69" fmla="*/ 49 h 154"/>
                <a:gd name="T70" fmla="*/ 198 w 212"/>
                <a:gd name="T71" fmla="*/ 50 h 154"/>
                <a:gd name="T72" fmla="*/ 200 w 212"/>
                <a:gd name="T73" fmla="*/ 50 h 154"/>
                <a:gd name="T74" fmla="*/ 208 w 212"/>
                <a:gd name="T75" fmla="*/ 40 h 154"/>
                <a:gd name="T76" fmla="*/ 212 w 212"/>
                <a:gd name="T77" fmla="*/ 28 h 154"/>
                <a:gd name="T78" fmla="*/ 212 w 212"/>
                <a:gd name="T79" fmla="*/ 19 h 154"/>
                <a:gd name="T80" fmla="*/ 207 w 212"/>
                <a:gd name="T81" fmla="*/ 11 h 154"/>
                <a:gd name="T82" fmla="*/ 199 w 212"/>
                <a:gd name="T83" fmla="*/ 4 h 154"/>
                <a:gd name="T84" fmla="*/ 189 w 212"/>
                <a:gd name="T85" fmla="*/ 1 h 154"/>
                <a:gd name="T86" fmla="*/ 177 w 212"/>
                <a:gd name="T87" fmla="*/ 0 h 154"/>
                <a:gd name="T88" fmla="*/ 165 w 212"/>
                <a:gd name="T89" fmla="*/ 3 h 154"/>
                <a:gd name="T90" fmla="*/ 139 w 212"/>
                <a:gd name="T91" fmla="*/ 16 h 154"/>
                <a:gd name="T92" fmla="*/ 116 w 212"/>
                <a:gd name="T93" fmla="*/ 32 h 154"/>
                <a:gd name="T94" fmla="*/ 95 w 212"/>
                <a:gd name="T95" fmla="*/ 50 h 154"/>
                <a:gd name="T96" fmla="*/ 76 w 212"/>
                <a:gd name="T97" fmla="*/ 71 h 154"/>
                <a:gd name="T98" fmla="*/ 56 w 212"/>
                <a:gd name="T99" fmla="*/ 92 h 154"/>
                <a:gd name="T100" fmla="*/ 38 w 212"/>
                <a:gd name="T101" fmla="*/ 114 h 154"/>
                <a:gd name="T102" fmla="*/ 19 w 212"/>
                <a:gd name="T103" fmla="*/ 134 h 154"/>
                <a:gd name="T104" fmla="*/ 0 w 212"/>
                <a:gd name="T105" fmla="*/ 154 h 154"/>
                <a:gd name="T106" fmla="*/ 0 w 212"/>
                <a:gd name="T107" fmla="*/ 154 h 154"/>
                <a:gd name="T108" fmla="*/ 1 w 212"/>
                <a:gd name="T109" fmla="*/ 154 h 154"/>
                <a:gd name="T110" fmla="*/ 1 w 212"/>
                <a:gd name="T111" fmla="*/ 154 h 154"/>
                <a:gd name="T112" fmla="*/ 1 w 212"/>
                <a:gd name="T113" fmla="*/ 154 h 154"/>
                <a:gd name="T114" fmla="*/ 1 w 212"/>
                <a:gd name="T115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2" h="154">
                  <a:moveTo>
                    <a:pt x="1" y="154"/>
                  </a:moveTo>
                  <a:lnTo>
                    <a:pt x="11" y="145"/>
                  </a:lnTo>
                  <a:lnTo>
                    <a:pt x="22" y="136"/>
                  </a:lnTo>
                  <a:lnTo>
                    <a:pt x="31" y="126"/>
                  </a:lnTo>
                  <a:lnTo>
                    <a:pt x="40" y="116"/>
                  </a:lnTo>
                  <a:lnTo>
                    <a:pt x="49" y="107"/>
                  </a:lnTo>
                  <a:lnTo>
                    <a:pt x="60" y="96"/>
                  </a:lnTo>
                  <a:lnTo>
                    <a:pt x="69" y="87"/>
                  </a:lnTo>
                  <a:lnTo>
                    <a:pt x="78" y="77"/>
                  </a:lnTo>
                  <a:lnTo>
                    <a:pt x="85" y="70"/>
                  </a:lnTo>
                  <a:lnTo>
                    <a:pt x="91" y="64"/>
                  </a:lnTo>
                  <a:lnTo>
                    <a:pt x="98" y="58"/>
                  </a:lnTo>
                  <a:lnTo>
                    <a:pt x="105" y="51"/>
                  </a:lnTo>
                  <a:lnTo>
                    <a:pt x="113" y="46"/>
                  </a:lnTo>
                  <a:lnTo>
                    <a:pt x="120" y="40"/>
                  </a:lnTo>
                  <a:lnTo>
                    <a:pt x="127" y="35"/>
                  </a:lnTo>
                  <a:lnTo>
                    <a:pt x="135" y="30"/>
                  </a:lnTo>
                  <a:lnTo>
                    <a:pt x="142" y="25"/>
                  </a:lnTo>
                  <a:lnTo>
                    <a:pt x="150" y="20"/>
                  </a:lnTo>
                  <a:lnTo>
                    <a:pt x="157" y="17"/>
                  </a:lnTo>
                  <a:lnTo>
                    <a:pt x="165" y="13"/>
                  </a:lnTo>
                  <a:lnTo>
                    <a:pt x="173" y="11"/>
                  </a:lnTo>
                  <a:lnTo>
                    <a:pt x="181" y="10"/>
                  </a:lnTo>
                  <a:lnTo>
                    <a:pt x="187" y="11"/>
                  </a:lnTo>
                  <a:lnTo>
                    <a:pt x="192" y="13"/>
                  </a:lnTo>
                  <a:lnTo>
                    <a:pt x="196" y="18"/>
                  </a:lnTo>
                  <a:lnTo>
                    <a:pt x="198" y="23"/>
                  </a:lnTo>
                  <a:lnTo>
                    <a:pt x="199" y="27"/>
                  </a:lnTo>
                  <a:lnTo>
                    <a:pt x="198" y="32"/>
                  </a:lnTo>
                  <a:lnTo>
                    <a:pt x="197" y="35"/>
                  </a:lnTo>
                  <a:lnTo>
                    <a:pt x="196" y="39"/>
                  </a:lnTo>
                  <a:lnTo>
                    <a:pt x="193" y="42"/>
                  </a:lnTo>
                  <a:lnTo>
                    <a:pt x="192" y="46"/>
                  </a:lnTo>
                  <a:lnTo>
                    <a:pt x="193" y="48"/>
                  </a:lnTo>
                  <a:lnTo>
                    <a:pt x="196" y="49"/>
                  </a:lnTo>
                  <a:lnTo>
                    <a:pt x="198" y="50"/>
                  </a:lnTo>
                  <a:lnTo>
                    <a:pt x="200" y="50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2" y="19"/>
                  </a:lnTo>
                  <a:lnTo>
                    <a:pt x="207" y="11"/>
                  </a:lnTo>
                  <a:lnTo>
                    <a:pt x="199" y="4"/>
                  </a:lnTo>
                  <a:lnTo>
                    <a:pt x="189" y="1"/>
                  </a:lnTo>
                  <a:lnTo>
                    <a:pt x="177" y="0"/>
                  </a:lnTo>
                  <a:lnTo>
                    <a:pt x="165" y="3"/>
                  </a:lnTo>
                  <a:lnTo>
                    <a:pt x="139" y="16"/>
                  </a:lnTo>
                  <a:lnTo>
                    <a:pt x="116" y="32"/>
                  </a:lnTo>
                  <a:lnTo>
                    <a:pt x="95" y="50"/>
                  </a:lnTo>
                  <a:lnTo>
                    <a:pt x="76" y="71"/>
                  </a:lnTo>
                  <a:lnTo>
                    <a:pt x="56" y="92"/>
                  </a:lnTo>
                  <a:lnTo>
                    <a:pt x="38" y="114"/>
                  </a:lnTo>
                  <a:lnTo>
                    <a:pt x="19" y="134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1" y="154"/>
                  </a:lnTo>
                  <a:lnTo>
                    <a:pt x="1" y="154"/>
                  </a:lnTo>
                  <a:lnTo>
                    <a:pt x="1" y="154"/>
                  </a:lnTo>
                  <a:lnTo>
                    <a:pt x="1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Freeform 301"/>
            <p:cNvSpPr>
              <a:spLocks/>
            </p:cNvSpPr>
            <p:nvPr/>
          </p:nvSpPr>
          <p:spPr bwMode="auto">
            <a:xfrm>
              <a:off x="3752875" y="2708277"/>
              <a:ext cx="273050" cy="58738"/>
            </a:xfrm>
            <a:custGeom>
              <a:avLst/>
              <a:gdLst>
                <a:gd name="T0" fmla="*/ 16 w 343"/>
                <a:gd name="T1" fmla="*/ 70 h 74"/>
                <a:gd name="T2" fmla="*/ 46 w 343"/>
                <a:gd name="T3" fmla="*/ 61 h 74"/>
                <a:gd name="T4" fmla="*/ 76 w 343"/>
                <a:gd name="T5" fmla="*/ 53 h 74"/>
                <a:gd name="T6" fmla="*/ 105 w 343"/>
                <a:gd name="T7" fmla="*/ 44 h 74"/>
                <a:gd name="T8" fmla="*/ 131 w 343"/>
                <a:gd name="T9" fmla="*/ 36 h 74"/>
                <a:gd name="T10" fmla="*/ 154 w 343"/>
                <a:gd name="T11" fmla="*/ 29 h 74"/>
                <a:gd name="T12" fmla="*/ 179 w 343"/>
                <a:gd name="T13" fmla="*/ 23 h 74"/>
                <a:gd name="T14" fmla="*/ 202 w 343"/>
                <a:gd name="T15" fmla="*/ 17 h 74"/>
                <a:gd name="T16" fmla="*/ 220 w 343"/>
                <a:gd name="T17" fmla="*/ 14 h 74"/>
                <a:gd name="T18" fmla="*/ 234 w 343"/>
                <a:gd name="T19" fmla="*/ 10 h 74"/>
                <a:gd name="T20" fmla="*/ 248 w 343"/>
                <a:gd name="T21" fmla="*/ 9 h 74"/>
                <a:gd name="T22" fmla="*/ 262 w 343"/>
                <a:gd name="T23" fmla="*/ 7 h 74"/>
                <a:gd name="T24" fmla="*/ 278 w 343"/>
                <a:gd name="T25" fmla="*/ 6 h 74"/>
                <a:gd name="T26" fmla="*/ 300 w 343"/>
                <a:gd name="T27" fmla="*/ 8 h 74"/>
                <a:gd name="T28" fmla="*/ 317 w 343"/>
                <a:gd name="T29" fmla="*/ 17 h 74"/>
                <a:gd name="T30" fmla="*/ 323 w 343"/>
                <a:gd name="T31" fmla="*/ 34 h 74"/>
                <a:gd name="T32" fmla="*/ 317 w 343"/>
                <a:gd name="T33" fmla="*/ 45 h 74"/>
                <a:gd name="T34" fmla="*/ 319 w 343"/>
                <a:gd name="T35" fmla="*/ 46 h 74"/>
                <a:gd name="T36" fmla="*/ 335 w 343"/>
                <a:gd name="T37" fmla="*/ 40 h 74"/>
                <a:gd name="T38" fmla="*/ 343 w 343"/>
                <a:gd name="T39" fmla="*/ 27 h 74"/>
                <a:gd name="T40" fmla="*/ 332 w 343"/>
                <a:gd name="T41" fmla="*/ 12 h 74"/>
                <a:gd name="T42" fmla="*/ 309 w 343"/>
                <a:gd name="T43" fmla="*/ 1 h 74"/>
                <a:gd name="T44" fmla="*/ 278 w 343"/>
                <a:gd name="T45" fmla="*/ 1 h 74"/>
                <a:gd name="T46" fmla="*/ 240 w 343"/>
                <a:gd name="T47" fmla="*/ 6 h 74"/>
                <a:gd name="T48" fmla="*/ 202 w 343"/>
                <a:gd name="T49" fmla="*/ 13 h 74"/>
                <a:gd name="T50" fmla="*/ 165 w 343"/>
                <a:gd name="T51" fmla="*/ 22 h 74"/>
                <a:gd name="T52" fmla="*/ 128 w 343"/>
                <a:gd name="T53" fmla="*/ 32 h 74"/>
                <a:gd name="T54" fmla="*/ 91 w 343"/>
                <a:gd name="T55" fmla="*/ 44 h 74"/>
                <a:gd name="T56" fmla="*/ 54 w 343"/>
                <a:gd name="T57" fmla="*/ 57 h 74"/>
                <a:gd name="T58" fmla="*/ 18 w 343"/>
                <a:gd name="T59" fmla="*/ 67 h 74"/>
                <a:gd name="T60" fmla="*/ 0 w 343"/>
                <a:gd name="T61" fmla="*/ 73 h 74"/>
                <a:gd name="T62" fmla="*/ 1 w 343"/>
                <a:gd name="T63" fmla="*/ 74 h 74"/>
                <a:gd name="T64" fmla="*/ 1 w 343"/>
                <a:gd name="T6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3" h="74">
                  <a:moveTo>
                    <a:pt x="1" y="74"/>
                  </a:moveTo>
                  <a:lnTo>
                    <a:pt x="16" y="70"/>
                  </a:lnTo>
                  <a:lnTo>
                    <a:pt x="31" y="66"/>
                  </a:lnTo>
                  <a:lnTo>
                    <a:pt x="46" y="61"/>
                  </a:lnTo>
                  <a:lnTo>
                    <a:pt x="61" y="57"/>
                  </a:lnTo>
                  <a:lnTo>
                    <a:pt x="76" y="53"/>
                  </a:lnTo>
                  <a:lnTo>
                    <a:pt x="90" y="48"/>
                  </a:lnTo>
                  <a:lnTo>
                    <a:pt x="105" y="44"/>
                  </a:lnTo>
                  <a:lnTo>
                    <a:pt x="120" y="39"/>
                  </a:lnTo>
                  <a:lnTo>
                    <a:pt x="131" y="36"/>
                  </a:lnTo>
                  <a:lnTo>
                    <a:pt x="143" y="32"/>
                  </a:lnTo>
                  <a:lnTo>
                    <a:pt x="154" y="29"/>
                  </a:lnTo>
                  <a:lnTo>
                    <a:pt x="167" y="27"/>
                  </a:lnTo>
                  <a:lnTo>
                    <a:pt x="179" y="23"/>
                  </a:lnTo>
                  <a:lnTo>
                    <a:pt x="190" y="21"/>
                  </a:lnTo>
                  <a:lnTo>
                    <a:pt x="202" y="17"/>
                  </a:lnTo>
                  <a:lnTo>
                    <a:pt x="213" y="15"/>
                  </a:lnTo>
                  <a:lnTo>
                    <a:pt x="220" y="14"/>
                  </a:lnTo>
                  <a:lnTo>
                    <a:pt x="227" y="12"/>
                  </a:lnTo>
                  <a:lnTo>
                    <a:pt x="234" y="10"/>
                  </a:lnTo>
                  <a:lnTo>
                    <a:pt x="241" y="9"/>
                  </a:lnTo>
                  <a:lnTo>
                    <a:pt x="248" y="9"/>
                  </a:lnTo>
                  <a:lnTo>
                    <a:pt x="255" y="8"/>
                  </a:lnTo>
                  <a:lnTo>
                    <a:pt x="262" y="7"/>
                  </a:lnTo>
                  <a:lnTo>
                    <a:pt x="269" y="7"/>
                  </a:lnTo>
                  <a:lnTo>
                    <a:pt x="278" y="6"/>
                  </a:lnTo>
                  <a:lnTo>
                    <a:pt x="289" y="6"/>
                  </a:lnTo>
                  <a:lnTo>
                    <a:pt x="300" y="8"/>
                  </a:lnTo>
                  <a:lnTo>
                    <a:pt x="309" y="12"/>
                  </a:lnTo>
                  <a:lnTo>
                    <a:pt x="317" y="17"/>
                  </a:lnTo>
                  <a:lnTo>
                    <a:pt x="322" y="24"/>
                  </a:lnTo>
                  <a:lnTo>
                    <a:pt x="323" y="34"/>
                  </a:lnTo>
                  <a:lnTo>
                    <a:pt x="318" y="44"/>
                  </a:lnTo>
                  <a:lnTo>
                    <a:pt x="317" y="45"/>
                  </a:lnTo>
                  <a:lnTo>
                    <a:pt x="317" y="46"/>
                  </a:lnTo>
                  <a:lnTo>
                    <a:pt x="319" y="46"/>
                  </a:lnTo>
                  <a:lnTo>
                    <a:pt x="322" y="46"/>
                  </a:lnTo>
                  <a:lnTo>
                    <a:pt x="335" y="40"/>
                  </a:lnTo>
                  <a:lnTo>
                    <a:pt x="342" y="34"/>
                  </a:lnTo>
                  <a:lnTo>
                    <a:pt x="343" y="27"/>
                  </a:lnTo>
                  <a:lnTo>
                    <a:pt x="339" y="19"/>
                  </a:lnTo>
                  <a:lnTo>
                    <a:pt x="332" y="12"/>
                  </a:lnTo>
                  <a:lnTo>
                    <a:pt x="320" y="5"/>
                  </a:lnTo>
                  <a:lnTo>
                    <a:pt x="309" y="1"/>
                  </a:lnTo>
                  <a:lnTo>
                    <a:pt x="296" y="0"/>
                  </a:lnTo>
                  <a:lnTo>
                    <a:pt x="278" y="1"/>
                  </a:lnTo>
                  <a:lnTo>
                    <a:pt x="258" y="4"/>
                  </a:lnTo>
                  <a:lnTo>
                    <a:pt x="240" y="6"/>
                  </a:lnTo>
                  <a:lnTo>
                    <a:pt x="220" y="9"/>
                  </a:lnTo>
                  <a:lnTo>
                    <a:pt x="202" y="13"/>
                  </a:lnTo>
                  <a:lnTo>
                    <a:pt x="183" y="17"/>
                  </a:lnTo>
                  <a:lnTo>
                    <a:pt x="165" y="22"/>
                  </a:lnTo>
                  <a:lnTo>
                    <a:pt x="146" y="28"/>
                  </a:lnTo>
                  <a:lnTo>
                    <a:pt x="128" y="32"/>
                  </a:lnTo>
                  <a:lnTo>
                    <a:pt x="109" y="38"/>
                  </a:lnTo>
                  <a:lnTo>
                    <a:pt x="91" y="44"/>
                  </a:lnTo>
                  <a:lnTo>
                    <a:pt x="73" y="50"/>
                  </a:lnTo>
                  <a:lnTo>
                    <a:pt x="54" y="57"/>
                  </a:lnTo>
                  <a:lnTo>
                    <a:pt x="36" y="62"/>
                  </a:lnTo>
                  <a:lnTo>
                    <a:pt x="18" y="67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1" y="73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1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Freeform 302"/>
            <p:cNvSpPr>
              <a:spLocks/>
            </p:cNvSpPr>
            <p:nvPr/>
          </p:nvSpPr>
          <p:spPr bwMode="auto">
            <a:xfrm>
              <a:off x="3224238" y="2411414"/>
              <a:ext cx="23813" cy="36513"/>
            </a:xfrm>
            <a:custGeom>
              <a:avLst/>
              <a:gdLst>
                <a:gd name="T0" fmla="*/ 27 w 30"/>
                <a:gd name="T1" fmla="*/ 2 h 46"/>
                <a:gd name="T2" fmla="*/ 24 w 30"/>
                <a:gd name="T3" fmla="*/ 12 h 46"/>
                <a:gd name="T4" fmla="*/ 18 w 30"/>
                <a:gd name="T5" fmla="*/ 19 h 46"/>
                <a:gd name="T6" fmla="*/ 10 w 30"/>
                <a:gd name="T7" fmla="*/ 25 h 46"/>
                <a:gd name="T8" fmla="*/ 2 w 30"/>
                <a:gd name="T9" fmla="*/ 31 h 46"/>
                <a:gd name="T10" fmla="*/ 1 w 30"/>
                <a:gd name="T11" fmla="*/ 34 h 46"/>
                <a:gd name="T12" fmla="*/ 0 w 30"/>
                <a:gd name="T13" fmla="*/ 39 h 46"/>
                <a:gd name="T14" fmla="*/ 0 w 30"/>
                <a:gd name="T15" fmla="*/ 43 h 46"/>
                <a:gd name="T16" fmla="*/ 2 w 30"/>
                <a:gd name="T17" fmla="*/ 46 h 46"/>
                <a:gd name="T18" fmla="*/ 10 w 30"/>
                <a:gd name="T19" fmla="*/ 45 h 46"/>
                <a:gd name="T20" fmla="*/ 16 w 30"/>
                <a:gd name="T21" fmla="*/ 39 h 46"/>
                <a:gd name="T22" fmla="*/ 22 w 30"/>
                <a:gd name="T23" fmla="*/ 33 h 46"/>
                <a:gd name="T24" fmla="*/ 25 w 30"/>
                <a:gd name="T25" fmla="*/ 26 h 46"/>
                <a:gd name="T26" fmla="*/ 27 w 30"/>
                <a:gd name="T27" fmla="*/ 20 h 46"/>
                <a:gd name="T28" fmla="*/ 30 w 30"/>
                <a:gd name="T29" fmla="*/ 13 h 46"/>
                <a:gd name="T30" fmla="*/ 30 w 30"/>
                <a:gd name="T31" fmla="*/ 7 h 46"/>
                <a:gd name="T32" fmla="*/ 29 w 30"/>
                <a:gd name="T33" fmla="*/ 1 h 46"/>
                <a:gd name="T34" fmla="*/ 29 w 30"/>
                <a:gd name="T35" fmla="*/ 0 h 46"/>
                <a:gd name="T36" fmla="*/ 29 w 30"/>
                <a:gd name="T37" fmla="*/ 0 h 46"/>
                <a:gd name="T38" fmla="*/ 27 w 30"/>
                <a:gd name="T39" fmla="*/ 1 h 46"/>
                <a:gd name="T40" fmla="*/ 27 w 30"/>
                <a:gd name="T41" fmla="*/ 2 h 46"/>
                <a:gd name="T42" fmla="*/ 27 w 30"/>
                <a:gd name="T43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46">
                  <a:moveTo>
                    <a:pt x="27" y="2"/>
                  </a:moveTo>
                  <a:lnTo>
                    <a:pt x="24" y="12"/>
                  </a:lnTo>
                  <a:lnTo>
                    <a:pt x="18" y="19"/>
                  </a:lnTo>
                  <a:lnTo>
                    <a:pt x="10" y="25"/>
                  </a:lnTo>
                  <a:lnTo>
                    <a:pt x="2" y="31"/>
                  </a:lnTo>
                  <a:lnTo>
                    <a:pt x="1" y="34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2" y="46"/>
                  </a:lnTo>
                  <a:lnTo>
                    <a:pt x="10" y="45"/>
                  </a:lnTo>
                  <a:lnTo>
                    <a:pt x="16" y="39"/>
                  </a:lnTo>
                  <a:lnTo>
                    <a:pt x="22" y="33"/>
                  </a:lnTo>
                  <a:lnTo>
                    <a:pt x="25" y="26"/>
                  </a:lnTo>
                  <a:lnTo>
                    <a:pt x="27" y="20"/>
                  </a:lnTo>
                  <a:lnTo>
                    <a:pt x="30" y="13"/>
                  </a:lnTo>
                  <a:lnTo>
                    <a:pt x="30" y="7"/>
                  </a:lnTo>
                  <a:lnTo>
                    <a:pt x="29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2757736" y="1968626"/>
              <a:ext cx="972121" cy="820737"/>
              <a:chOff x="5004048" y="3807073"/>
              <a:chExt cx="860425" cy="622300"/>
            </a:xfrm>
          </p:grpSpPr>
          <p:sp>
            <p:nvSpPr>
              <p:cNvPr id="115" name="Freeform 363"/>
              <p:cNvSpPr>
                <a:spLocks/>
              </p:cNvSpPr>
              <p:nvPr/>
            </p:nvSpPr>
            <p:spPr bwMode="auto">
              <a:xfrm flipH="1">
                <a:off x="5188198" y="4311898"/>
                <a:ext cx="663575" cy="63500"/>
              </a:xfrm>
              <a:custGeom>
                <a:avLst/>
                <a:gdLst>
                  <a:gd name="T0" fmla="*/ 0 w 418"/>
                  <a:gd name="T1" fmla="*/ 18 h 40"/>
                  <a:gd name="T2" fmla="*/ 178 w 418"/>
                  <a:gd name="T3" fmla="*/ 0 h 40"/>
                  <a:gd name="T4" fmla="*/ 418 w 418"/>
                  <a:gd name="T5" fmla="*/ 4 h 40"/>
                  <a:gd name="T6" fmla="*/ 418 w 418"/>
                  <a:gd name="T7" fmla="*/ 4 h 40"/>
                  <a:gd name="T8" fmla="*/ 376 w 418"/>
                  <a:gd name="T9" fmla="*/ 14 h 40"/>
                  <a:gd name="T10" fmla="*/ 332 w 418"/>
                  <a:gd name="T11" fmla="*/ 22 h 40"/>
                  <a:gd name="T12" fmla="*/ 274 w 418"/>
                  <a:gd name="T13" fmla="*/ 32 h 40"/>
                  <a:gd name="T14" fmla="*/ 210 w 418"/>
                  <a:gd name="T15" fmla="*/ 38 h 40"/>
                  <a:gd name="T16" fmla="*/ 174 w 418"/>
                  <a:gd name="T17" fmla="*/ 40 h 40"/>
                  <a:gd name="T18" fmla="*/ 140 w 418"/>
                  <a:gd name="T19" fmla="*/ 40 h 40"/>
                  <a:gd name="T20" fmla="*/ 104 w 418"/>
                  <a:gd name="T21" fmla="*/ 38 h 40"/>
                  <a:gd name="T22" fmla="*/ 68 w 418"/>
                  <a:gd name="T23" fmla="*/ 34 h 40"/>
                  <a:gd name="T24" fmla="*/ 34 w 418"/>
                  <a:gd name="T25" fmla="*/ 26 h 40"/>
                  <a:gd name="T26" fmla="*/ 0 w 418"/>
                  <a:gd name="T27" fmla="*/ 18 h 40"/>
                  <a:gd name="T28" fmla="*/ 0 w 418"/>
                  <a:gd name="T29" fmla="*/ 1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18" h="40">
                    <a:moveTo>
                      <a:pt x="0" y="18"/>
                    </a:moveTo>
                    <a:lnTo>
                      <a:pt x="178" y="0"/>
                    </a:lnTo>
                    <a:lnTo>
                      <a:pt x="418" y="4"/>
                    </a:lnTo>
                    <a:lnTo>
                      <a:pt x="418" y="4"/>
                    </a:lnTo>
                    <a:lnTo>
                      <a:pt x="376" y="14"/>
                    </a:lnTo>
                    <a:lnTo>
                      <a:pt x="332" y="22"/>
                    </a:lnTo>
                    <a:lnTo>
                      <a:pt x="274" y="32"/>
                    </a:lnTo>
                    <a:lnTo>
                      <a:pt x="210" y="38"/>
                    </a:lnTo>
                    <a:lnTo>
                      <a:pt x="174" y="40"/>
                    </a:lnTo>
                    <a:lnTo>
                      <a:pt x="140" y="40"/>
                    </a:lnTo>
                    <a:lnTo>
                      <a:pt x="104" y="38"/>
                    </a:lnTo>
                    <a:lnTo>
                      <a:pt x="68" y="34"/>
                    </a:lnTo>
                    <a:lnTo>
                      <a:pt x="34" y="26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6" name="Freeform 364"/>
              <p:cNvSpPr>
                <a:spLocks/>
              </p:cNvSpPr>
              <p:nvPr/>
            </p:nvSpPr>
            <p:spPr bwMode="auto">
              <a:xfrm flipH="1">
                <a:off x="5004048" y="3807073"/>
                <a:ext cx="387350" cy="587375"/>
              </a:xfrm>
              <a:custGeom>
                <a:avLst/>
                <a:gdLst>
                  <a:gd name="T0" fmla="*/ 96 w 244"/>
                  <a:gd name="T1" fmla="*/ 0 h 370"/>
                  <a:gd name="T2" fmla="*/ 6 w 244"/>
                  <a:gd name="T3" fmla="*/ 336 h 370"/>
                  <a:gd name="T4" fmla="*/ 4 w 244"/>
                  <a:gd name="T5" fmla="*/ 336 h 370"/>
                  <a:gd name="T6" fmla="*/ 4 w 244"/>
                  <a:gd name="T7" fmla="*/ 336 h 370"/>
                  <a:gd name="T8" fmla="*/ 0 w 244"/>
                  <a:gd name="T9" fmla="*/ 370 h 370"/>
                  <a:gd name="T10" fmla="*/ 2 w 244"/>
                  <a:gd name="T11" fmla="*/ 370 h 370"/>
                  <a:gd name="T12" fmla="*/ 12 w 244"/>
                  <a:gd name="T13" fmla="*/ 368 h 370"/>
                  <a:gd name="T14" fmla="*/ 106 w 244"/>
                  <a:gd name="T15" fmla="*/ 12 h 370"/>
                  <a:gd name="T16" fmla="*/ 244 w 244"/>
                  <a:gd name="T17" fmla="*/ 54 h 370"/>
                  <a:gd name="T18" fmla="*/ 244 w 244"/>
                  <a:gd name="T19" fmla="*/ 52 h 370"/>
                  <a:gd name="T20" fmla="*/ 96 w 244"/>
                  <a:gd name="T21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4" h="370">
                    <a:moveTo>
                      <a:pt x="96" y="0"/>
                    </a:moveTo>
                    <a:lnTo>
                      <a:pt x="6" y="336"/>
                    </a:lnTo>
                    <a:lnTo>
                      <a:pt x="4" y="336"/>
                    </a:lnTo>
                    <a:lnTo>
                      <a:pt x="4" y="336"/>
                    </a:lnTo>
                    <a:lnTo>
                      <a:pt x="0" y="370"/>
                    </a:lnTo>
                    <a:lnTo>
                      <a:pt x="2" y="370"/>
                    </a:lnTo>
                    <a:lnTo>
                      <a:pt x="12" y="368"/>
                    </a:lnTo>
                    <a:lnTo>
                      <a:pt x="106" y="12"/>
                    </a:lnTo>
                    <a:lnTo>
                      <a:pt x="244" y="54"/>
                    </a:lnTo>
                    <a:lnTo>
                      <a:pt x="244" y="52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7" name="Freeform 365"/>
              <p:cNvSpPr>
                <a:spLocks/>
              </p:cNvSpPr>
              <p:nvPr/>
            </p:nvSpPr>
            <p:spPr bwMode="auto">
              <a:xfrm flipH="1">
                <a:off x="5385048" y="4375398"/>
                <a:ext cx="479425" cy="53975"/>
              </a:xfrm>
              <a:custGeom>
                <a:avLst/>
                <a:gdLst>
                  <a:gd name="T0" fmla="*/ 0 w 302"/>
                  <a:gd name="T1" fmla="*/ 0 h 34"/>
                  <a:gd name="T2" fmla="*/ 0 w 302"/>
                  <a:gd name="T3" fmla="*/ 4 h 34"/>
                  <a:gd name="T4" fmla="*/ 4 w 302"/>
                  <a:gd name="T5" fmla="*/ 22 h 34"/>
                  <a:gd name="T6" fmla="*/ 298 w 302"/>
                  <a:gd name="T7" fmla="*/ 34 h 34"/>
                  <a:gd name="T8" fmla="*/ 298 w 302"/>
                  <a:gd name="T9" fmla="*/ 34 h 34"/>
                  <a:gd name="T10" fmla="*/ 302 w 302"/>
                  <a:gd name="T11" fmla="*/ 0 h 34"/>
                  <a:gd name="T12" fmla="*/ 0 w 302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2" h="34">
                    <a:moveTo>
                      <a:pt x="0" y="0"/>
                    </a:moveTo>
                    <a:lnTo>
                      <a:pt x="0" y="4"/>
                    </a:lnTo>
                    <a:lnTo>
                      <a:pt x="4" y="22"/>
                    </a:lnTo>
                    <a:lnTo>
                      <a:pt x="298" y="34"/>
                    </a:lnTo>
                    <a:lnTo>
                      <a:pt x="298" y="34"/>
                    </a:lnTo>
                    <a:lnTo>
                      <a:pt x="3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8" name="Freeform 366"/>
              <p:cNvSpPr>
                <a:spLocks/>
              </p:cNvSpPr>
              <p:nvPr/>
            </p:nvSpPr>
            <p:spPr bwMode="auto">
              <a:xfrm flipH="1">
                <a:off x="5004048" y="3861048"/>
                <a:ext cx="368300" cy="565150"/>
              </a:xfrm>
              <a:custGeom>
                <a:avLst/>
                <a:gdLst>
                  <a:gd name="T0" fmla="*/ 232 w 232"/>
                  <a:gd name="T1" fmla="*/ 42 h 356"/>
                  <a:gd name="T2" fmla="*/ 94 w 232"/>
                  <a:gd name="T3" fmla="*/ 0 h 356"/>
                  <a:gd name="T4" fmla="*/ 0 w 232"/>
                  <a:gd name="T5" fmla="*/ 356 h 356"/>
                  <a:gd name="T6" fmla="*/ 156 w 232"/>
                  <a:gd name="T7" fmla="*/ 330 h 356"/>
                  <a:gd name="T8" fmla="*/ 232 w 232"/>
                  <a:gd name="T9" fmla="*/ 42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356">
                    <a:moveTo>
                      <a:pt x="232" y="42"/>
                    </a:moveTo>
                    <a:lnTo>
                      <a:pt x="94" y="0"/>
                    </a:lnTo>
                    <a:lnTo>
                      <a:pt x="0" y="356"/>
                    </a:lnTo>
                    <a:lnTo>
                      <a:pt x="156" y="330"/>
                    </a:lnTo>
                    <a:lnTo>
                      <a:pt x="232" y="4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3072" name="Group 3071"/>
          <p:cNvGrpSpPr/>
          <p:nvPr/>
        </p:nvGrpSpPr>
        <p:grpSpPr>
          <a:xfrm>
            <a:off x="3616325" y="2951163"/>
            <a:ext cx="1930400" cy="1317625"/>
            <a:chOff x="3616325" y="2951163"/>
            <a:chExt cx="1930400" cy="1317625"/>
          </a:xfrm>
        </p:grpSpPr>
        <p:sp>
          <p:nvSpPr>
            <p:cNvPr id="6" name="AutoShape 9"/>
            <p:cNvSpPr>
              <a:spLocks noChangeAspect="1" noChangeArrowheads="1" noTextEdit="1"/>
            </p:cNvSpPr>
            <p:nvPr/>
          </p:nvSpPr>
          <p:spPr bwMode="auto">
            <a:xfrm>
              <a:off x="3616325" y="2951163"/>
              <a:ext cx="1930400" cy="131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2"/>
            <p:cNvSpPr>
              <a:spLocks/>
            </p:cNvSpPr>
            <p:nvPr/>
          </p:nvSpPr>
          <p:spPr bwMode="auto">
            <a:xfrm>
              <a:off x="3616325" y="3090863"/>
              <a:ext cx="1930400" cy="1177925"/>
            </a:xfrm>
            <a:custGeom>
              <a:avLst/>
              <a:gdLst>
                <a:gd name="T0" fmla="*/ 1216 w 1216"/>
                <a:gd name="T1" fmla="*/ 612 h 742"/>
                <a:gd name="T2" fmla="*/ 1216 w 1216"/>
                <a:gd name="T3" fmla="*/ 236 h 742"/>
                <a:gd name="T4" fmla="*/ 1216 w 1216"/>
                <a:gd name="T5" fmla="*/ 236 h 742"/>
                <a:gd name="T6" fmla="*/ 1194 w 1216"/>
                <a:gd name="T7" fmla="*/ 210 h 742"/>
                <a:gd name="T8" fmla="*/ 1168 w 1216"/>
                <a:gd name="T9" fmla="*/ 186 h 742"/>
                <a:gd name="T10" fmla="*/ 1140 w 1216"/>
                <a:gd name="T11" fmla="*/ 162 h 742"/>
                <a:gd name="T12" fmla="*/ 1110 w 1216"/>
                <a:gd name="T13" fmla="*/ 140 h 742"/>
                <a:gd name="T14" fmla="*/ 1076 w 1216"/>
                <a:gd name="T15" fmla="*/ 118 h 742"/>
                <a:gd name="T16" fmla="*/ 1042 w 1216"/>
                <a:gd name="T17" fmla="*/ 100 h 742"/>
                <a:gd name="T18" fmla="*/ 1004 w 1216"/>
                <a:gd name="T19" fmla="*/ 82 h 742"/>
                <a:gd name="T20" fmla="*/ 964 w 1216"/>
                <a:gd name="T21" fmla="*/ 64 h 742"/>
                <a:gd name="T22" fmla="*/ 924 w 1216"/>
                <a:gd name="T23" fmla="*/ 50 h 742"/>
                <a:gd name="T24" fmla="*/ 880 w 1216"/>
                <a:gd name="T25" fmla="*/ 36 h 742"/>
                <a:gd name="T26" fmla="*/ 836 w 1216"/>
                <a:gd name="T27" fmla="*/ 26 h 742"/>
                <a:gd name="T28" fmla="*/ 790 w 1216"/>
                <a:gd name="T29" fmla="*/ 16 h 742"/>
                <a:gd name="T30" fmla="*/ 744 w 1216"/>
                <a:gd name="T31" fmla="*/ 8 h 742"/>
                <a:gd name="T32" fmla="*/ 694 w 1216"/>
                <a:gd name="T33" fmla="*/ 4 h 742"/>
                <a:gd name="T34" fmla="*/ 644 w 1216"/>
                <a:gd name="T35" fmla="*/ 0 h 742"/>
                <a:gd name="T36" fmla="*/ 594 w 1216"/>
                <a:gd name="T37" fmla="*/ 0 h 742"/>
                <a:gd name="T38" fmla="*/ 594 w 1216"/>
                <a:gd name="T39" fmla="*/ 0 h 742"/>
                <a:gd name="T40" fmla="*/ 548 w 1216"/>
                <a:gd name="T41" fmla="*/ 0 h 742"/>
                <a:gd name="T42" fmla="*/ 502 w 1216"/>
                <a:gd name="T43" fmla="*/ 2 h 742"/>
                <a:gd name="T44" fmla="*/ 456 w 1216"/>
                <a:gd name="T45" fmla="*/ 8 h 742"/>
                <a:gd name="T46" fmla="*/ 412 w 1216"/>
                <a:gd name="T47" fmla="*/ 14 h 742"/>
                <a:gd name="T48" fmla="*/ 370 w 1216"/>
                <a:gd name="T49" fmla="*/ 22 h 742"/>
                <a:gd name="T50" fmla="*/ 328 w 1216"/>
                <a:gd name="T51" fmla="*/ 32 h 742"/>
                <a:gd name="T52" fmla="*/ 288 w 1216"/>
                <a:gd name="T53" fmla="*/ 42 h 742"/>
                <a:gd name="T54" fmla="*/ 248 w 1216"/>
                <a:gd name="T55" fmla="*/ 56 h 742"/>
                <a:gd name="T56" fmla="*/ 210 w 1216"/>
                <a:gd name="T57" fmla="*/ 70 h 742"/>
                <a:gd name="T58" fmla="*/ 174 w 1216"/>
                <a:gd name="T59" fmla="*/ 86 h 742"/>
                <a:gd name="T60" fmla="*/ 140 w 1216"/>
                <a:gd name="T61" fmla="*/ 102 h 742"/>
                <a:gd name="T62" fmla="*/ 108 w 1216"/>
                <a:gd name="T63" fmla="*/ 120 h 742"/>
                <a:gd name="T64" fmla="*/ 78 w 1216"/>
                <a:gd name="T65" fmla="*/ 140 h 742"/>
                <a:gd name="T66" fmla="*/ 50 w 1216"/>
                <a:gd name="T67" fmla="*/ 160 h 742"/>
                <a:gd name="T68" fmla="*/ 24 w 1216"/>
                <a:gd name="T69" fmla="*/ 182 h 742"/>
                <a:gd name="T70" fmla="*/ 0 w 1216"/>
                <a:gd name="T71" fmla="*/ 204 h 742"/>
                <a:gd name="T72" fmla="*/ 0 w 1216"/>
                <a:gd name="T73" fmla="*/ 642 h 742"/>
                <a:gd name="T74" fmla="*/ 0 w 1216"/>
                <a:gd name="T75" fmla="*/ 642 h 742"/>
                <a:gd name="T76" fmla="*/ 30 w 1216"/>
                <a:gd name="T77" fmla="*/ 670 h 742"/>
                <a:gd name="T78" fmla="*/ 62 w 1216"/>
                <a:gd name="T79" fmla="*/ 696 h 742"/>
                <a:gd name="T80" fmla="*/ 96 w 1216"/>
                <a:gd name="T81" fmla="*/ 720 h 742"/>
                <a:gd name="T82" fmla="*/ 134 w 1216"/>
                <a:gd name="T83" fmla="*/ 742 h 742"/>
                <a:gd name="T84" fmla="*/ 1054 w 1216"/>
                <a:gd name="T85" fmla="*/ 742 h 742"/>
                <a:gd name="T86" fmla="*/ 1054 w 1216"/>
                <a:gd name="T87" fmla="*/ 742 h 742"/>
                <a:gd name="T88" fmla="*/ 1102 w 1216"/>
                <a:gd name="T89" fmla="*/ 712 h 742"/>
                <a:gd name="T90" fmla="*/ 1124 w 1216"/>
                <a:gd name="T91" fmla="*/ 698 h 742"/>
                <a:gd name="T92" fmla="*/ 1144 w 1216"/>
                <a:gd name="T93" fmla="*/ 682 h 742"/>
                <a:gd name="T94" fmla="*/ 1164 w 1216"/>
                <a:gd name="T95" fmla="*/ 666 h 742"/>
                <a:gd name="T96" fmla="*/ 1184 w 1216"/>
                <a:gd name="T97" fmla="*/ 648 h 742"/>
                <a:gd name="T98" fmla="*/ 1200 w 1216"/>
                <a:gd name="T99" fmla="*/ 630 h 742"/>
                <a:gd name="T100" fmla="*/ 1216 w 1216"/>
                <a:gd name="T101" fmla="*/ 612 h 742"/>
                <a:gd name="T102" fmla="*/ 1216 w 1216"/>
                <a:gd name="T103" fmla="*/ 612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16" h="742">
                  <a:moveTo>
                    <a:pt x="1216" y="612"/>
                  </a:moveTo>
                  <a:lnTo>
                    <a:pt x="1216" y="236"/>
                  </a:lnTo>
                  <a:lnTo>
                    <a:pt x="1216" y="236"/>
                  </a:lnTo>
                  <a:lnTo>
                    <a:pt x="1194" y="210"/>
                  </a:lnTo>
                  <a:lnTo>
                    <a:pt x="1168" y="186"/>
                  </a:lnTo>
                  <a:lnTo>
                    <a:pt x="1140" y="162"/>
                  </a:lnTo>
                  <a:lnTo>
                    <a:pt x="1110" y="140"/>
                  </a:lnTo>
                  <a:lnTo>
                    <a:pt x="1076" y="118"/>
                  </a:lnTo>
                  <a:lnTo>
                    <a:pt x="1042" y="100"/>
                  </a:lnTo>
                  <a:lnTo>
                    <a:pt x="1004" y="82"/>
                  </a:lnTo>
                  <a:lnTo>
                    <a:pt x="964" y="64"/>
                  </a:lnTo>
                  <a:lnTo>
                    <a:pt x="924" y="50"/>
                  </a:lnTo>
                  <a:lnTo>
                    <a:pt x="880" y="36"/>
                  </a:lnTo>
                  <a:lnTo>
                    <a:pt x="836" y="26"/>
                  </a:lnTo>
                  <a:lnTo>
                    <a:pt x="790" y="16"/>
                  </a:lnTo>
                  <a:lnTo>
                    <a:pt x="744" y="8"/>
                  </a:lnTo>
                  <a:lnTo>
                    <a:pt x="694" y="4"/>
                  </a:lnTo>
                  <a:lnTo>
                    <a:pt x="644" y="0"/>
                  </a:lnTo>
                  <a:lnTo>
                    <a:pt x="594" y="0"/>
                  </a:lnTo>
                  <a:lnTo>
                    <a:pt x="594" y="0"/>
                  </a:lnTo>
                  <a:lnTo>
                    <a:pt x="548" y="0"/>
                  </a:lnTo>
                  <a:lnTo>
                    <a:pt x="502" y="2"/>
                  </a:lnTo>
                  <a:lnTo>
                    <a:pt x="456" y="8"/>
                  </a:lnTo>
                  <a:lnTo>
                    <a:pt x="412" y="14"/>
                  </a:lnTo>
                  <a:lnTo>
                    <a:pt x="370" y="22"/>
                  </a:lnTo>
                  <a:lnTo>
                    <a:pt x="328" y="32"/>
                  </a:lnTo>
                  <a:lnTo>
                    <a:pt x="288" y="42"/>
                  </a:lnTo>
                  <a:lnTo>
                    <a:pt x="248" y="56"/>
                  </a:lnTo>
                  <a:lnTo>
                    <a:pt x="210" y="70"/>
                  </a:lnTo>
                  <a:lnTo>
                    <a:pt x="174" y="86"/>
                  </a:lnTo>
                  <a:lnTo>
                    <a:pt x="140" y="102"/>
                  </a:lnTo>
                  <a:lnTo>
                    <a:pt x="108" y="120"/>
                  </a:lnTo>
                  <a:lnTo>
                    <a:pt x="78" y="140"/>
                  </a:lnTo>
                  <a:lnTo>
                    <a:pt x="50" y="160"/>
                  </a:lnTo>
                  <a:lnTo>
                    <a:pt x="24" y="182"/>
                  </a:lnTo>
                  <a:lnTo>
                    <a:pt x="0" y="204"/>
                  </a:lnTo>
                  <a:lnTo>
                    <a:pt x="0" y="642"/>
                  </a:lnTo>
                  <a:lnTo>
                    <a:pt x="0" y="642"/>
                  </a:lnTo>
                  <a:lnTo>
                    <a:pt x="30" y="670"/>
                  </a:lnTo>
                  <a:lnTo>
                    <a:pt x="62" y="696"/>
                  </a:lnTo>
                  <a:lnTo>
                    <a:pt x="96" y="720"/>
                  </a:lnTo>
                  <a:lnTo>
                    <a:pt x="134" y="742"/>
                  </a:lnTo>
                  <a:lnTo>
                    <a:pt x="1054" y="742"/>
                  </a:lnTo>
                  <a:lnTo>
                    <a:pt x="1054" y="742"/>
                  </a:lnTo>
                  <a:lnTo>
                    <a:pt x="1102" y="712"/>
                  </a:lnTo>
                  <a:lnTo>
                    <a:pt x="1124" y="698"/>
                  </a:lnTo>
                  <a:lnTo>
                    <a:pt x="1144" y="682"/>
                  </a:lnTo>
                  <a:lnTo>
                    <a:pt x="1164" y="666"/>
                  </a:lnTo>
                  <a:lnTo>
                    <a:pt x="1184" y="648"/>
                  </a:lnTo>
                  <a:lnTo>
                    <a:pt x="1200" y="630"/>
                  </a:lnTo>
                  <a:lnTo>
                    <a:pt x="1216" y="612"/>
                  </a:lnTo>
                  <a:lnTo>
                    <a:pt x="1216" y="612"/>
                  </a:lnTo>
                  <a:close/>
                </a:path>
              </a:pathLst>
            </a:custGeom>
            <a:solidFill>
              <a:srgbClr val="AAB3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3616325" y="3992563"/>
              <a:ext cx="1930400" cy="276225"/>
            </a:xfrm>
            <a:prstGeom prst="rect">
              <a:avLst/>
            </a:prstGeom>
            <a:solidFill>
              <a:srgbClr val="606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4565650" y="3287713"/>
              <a:ext cx="765175" cy="806450"/>
            </a:xfrm>
            <a:custGeom>
              <a:avLst/>
              <a:gdLst>
                <a:gd name="T0" fmla="*/ 242 w 482"/>
                <a:gd name="T1" fmla="*/ 12 h 508"/>
                <a:gd name="T2" fmla="*/ 254 w 482"/>
                <a:gd name="T3" fmla="*/ 24 h 508"/>
                <a:gd name="T4" fmla="*/ 274 w 482"/>
                <a:gd name="T5" fmla="*/ 34 h 508"/>
                <a:gd name="T6" fmla="*/ 306 w 482"/>
                <a:gd name="T7" fmla="*/ 40 h 508"/>
                <a:gd name="T8" fmla="*/ 346 w 482"/>
                <a:gd name="T9" fmla="*/ 50 h 508"/>
                <a:gd name="T10" fmla="*/ 428 w 482"/>
                <a:gd name="T11" fmla="*/ 76 h 508"/>
                <a:gd name="T12" fmla="*/ 458 w 482"/>
                <a:gd name="T13" fmla="*/ 90 h 508"/>
                <a:gd name="T14" fmla="*/ 464 w 482"/>
                <a:gd name="T15" fmla="*/ 114 h 508"/>
                <a:gd name="T16" fmla="*/ 478 w 482"/>
                <a:gd name="T17" fmla="*/ 212 h 508"/>
                <a:gd name="T18" fmla="*/ 482 w 482"/>
                <a:gd name="T19" fmla="*/ 296 h 508"/>
                <a:gd name="T20" fmla="*/ 480 w 482"/>
                <a:gd name="T21" fmla="*/ 338 h 508"/>
                <a:gd name="T22" fmla="*/ 460 w 482"/>
                <a:gd name="T23" fmla="*/ 462 h 508"/>
                <a:gd name="T24" fmla="*/ 452 w 482"/>
                <a:gd name="T25" fmla="*/ 502 h 508"/>
                <a:gd name="T26" fmla="*/ 452 w 482"/>
                <a:gd name="T27" fmla="*/ 508 h 508"/>
                <a:gd name="T28" fmla="*/ 434 w 482"/>
                <a:gd name="T29" fmla="*/ 508 h 508"/>
                <a:gd name="T30" fmla="*/ 250 w 482"/>
                <a:gd name="T31" fmla="*/ 496 h 508"/>
                <a:gd name="T32" fmla="*/ 46 w 482"/>
                <a:gd name="T33" fmla="*/ 480 h 508"/>
                <a:gd name="T34" fmla="*/ 38 w 482"/>
                <a:gd name="T35" fmla="*/ 374 h 508"/>
                <a:gd name="T36" fmla="*/ 30 w 482"/>
                <a:gd name="T37" fmla="*/ 320 h 508"/>
                <a:gd name="T38" fmla="*/ 2 w 482"/>
                <a:gd name="T39" fmla="*/ 172 h 508"/>
                <a:gd name="T40" fmla="*/ 0 w 482"/>
                <a:gd name="T41" fmla="*/ 140 h 508"/>
                <a:gd name="T42" fmla="*/ 4 w 482"/>
                <a:gd name="T43" fmla="*/ 98 h 508"/>
                <a:gd name="T44" fmla="*/ 10 w 482"/>
                <a:gd name="T45" fmla="*/ 78 h 508"/>
                <a:gd name="T46" fmla="*/ 22 w 482"/>
                <a:gd name="T47" fmla="*/ 60 h 508"/>
                <a:gd name="T48" fmla="*/ 30 w 482"/>
                <a:gd name="T49" fmla="*/ 52 h 508"/>
                <a:gd name="T50" fmla="*/ 48 w 482"/>
                <a:gd name="T51" fmla="*/ 42 h 508"/>
                <a:gd name="T52" fmla="*/ 78 w 482"/>
                <a:gd name="T53" fmla="*/ 38 h 508"/>
                <a:gd name="T54" fmla="*/ 102 w 482"/>
                <a:gd name="T55" fmla="*/ 36 h 508"/>
                <a:gd name="T56" fmla="*/ 132 w 482"/>
                <a:gd name="T57" fmla="*/ 26 h 508"/>
                <a:gd name="T58" fmla="*/ 186 w 482"/>
                <a:gd name="T59" fmla="*/ 2 h 508"/>
                <a:gd name="T60" fmla="*/ 214 w 482"/>
                <a:gd name="T61" fmla="*/ 0 h 508"/>
                <a:gd name="T62" fmla="*/ 232 w 482"/>
                <a:gd name="T63" fmla="*/ 6 h 508"/>
                <a:gd name="T64" fmla="*/ 242 w 482"/>
                <a:gd name="T65" fmla="*/ 1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2" h="508">
                  <a:moveTo>
                    <a:pt x="242" y="12"/>
                  </a:moveTo>
                  <a:lnTo>
                    <a:pt x="242" y="12"/>
                  </a:lnTo>
                  <a:lnTo>
                    <a:pt x="244" y="16"/>
                  </a:lnTo>
                  <a:lnTo>
                    <a:pt x="254" y="24"/>
                  </a:lnTo>
                  <a:lnTo>
                    <a:pt x="264" y="28"/>
                  </a:lnTo>
                  <a:lnTo>
                    <a:pt x="274" y="34"/>
                  </a:lnTo>
                  <a:lnTo>
                    <a:pt x="290" y="38"/>
                  </a:lnTo>
                  <a:lnTo>
                    <a:pt x="306" y="40"/>
                  </a:lnTo>
                  <a:lnTo>
                    <a:pt x="306" y="40"/>
                  </a:lnTo>
                  <a:lnTo>
                    <a:pt x="346" y="50"/>
                  </a:lnTo>
                  <a:lnTo>
                    <a:pt x="390" y="62"/>
                  </a:lnTo>
                  <a:lnTo>
                    <a:pt x="428" y="76"/>
                  </a:lnTo>
                  <a:lnTo>
                    <a:pt x="444" y="82"/>
                  </a:lnTo>
                  <a:lnTo>
                    <a:pt x="458" y="90"/>
                  </a:lnTo>
                  <a:lnTo>
                    <a:pt x="458" y="90"/>
                  </a:lnTo>
                  <a:lnTo>
                    <a:pt x="464" y="114"/>
                  </a:lnTo>
                  <a:lnTo>
                    <a:pt x="474" y="172"/>
                  </a:lnTo>
                  <a:lnTo>
                    <a:pt x="478" y="212"/>
                  </a:lnTo>
                  <a:lnTo>
                    <a:pt x="482" y="252"/>
                  </a:lnTo>
                  <a:lnTo>
                    <a:pt x="482" y="296"/>
                  </a:lnTo>
                  <a:lnTo>
                    <a:pt x="480" y="338"/>
                  </a:lnTo>
                  <a:lnTo>
                    <a:pt x="480" y="338"/>
                  </a:lnTo>
                  <a:lnTo>
                    <a:pt x="470" y="410"/>
                  </a:lnTo>
                  <a:lnTo>
                    <a:pt x="460" y="462"/>
                  </a:lnTo>
                  <a:lnTo>
                    <a:pt x="454" y="494"/>
                  </a:lnTo>
                  <a:lnTo>
                    <a:pt x="452" y="502"/>
                  </a:lnTo>
                  <a:lnTo>
                    <a:pt x="452" y="508"/>
                  </a:lnTo>
                  <a:lnTo>
                    <a:pt x="452" y="508"/>
                  </a:lnTo>
                  <a:lnTo>
                    <a:pt x="448" y="508"/>
                  </a:lnTo>
                  <a:lnTo>
                    <a:pt x="434" y="508"/>
                  </a:lnTo>
                  <a:lnTo>
                    <a:pt x="390" y="506"/>
                  </a:lnTo>
                  <a:lnTo>
                    <a:pt x="250" y="496"/>
                  </a:lnTo>
                  <a:lnTo>
                    <a:pt x="46" y="480"/>
                  </a:lnTo>
                  <a:lnTo>
                    <a:pt x="46" y="480"/>
                  </a:lnTo>
                  <a:lnTo>
                    <a:pt x="42" y="426"/>
                  </a:lnTo>
                  <a:lnTo>
                    <a:pt x="38" y="374"/>
                  </a:lnTo>
                  <a:lnTo>
                    <a:pt x="30" y="320"/>
                  </a:lnTo>
                  <a:lnTo>
                    <a:pt x="30" y="320"/>
                  </a:lnTo>
                  <a:lnTo>
                    <a:pt x="10" y="216"/>
                  </a:lnTo>
                  <a:lnTo>
                    <a:pt x="2" y="172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18"/>
                  </a:lnTo>
                  <a:lnTo>
                    <a:pt x="4" y="98"/>
                  </a:lnTo>
                  <a:lnTo>
                    <a:pt x="6" y="88"/>
                  </a:lnTo>
                  <a:lnTo>
                    <a:pt x="10" y="78"/>
                  </a:lnTo>
                  <a:lnTo>
                    <a:pt x="16" y="68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30" y="52"/>
                  </a:lnTo>
                  <a:lnTo>
                    <a:pt x="40" y="46"/>
                  </a:lnTo>
                  <a:lnTo>
                    <a:pt x="48" y="42"/>
                  </a:lnTo>
                  <a:lnTo>
                    <a:pt x="58" y="40"/>
                  </a:lnTo>
                  <a:lnTo>
                    <a:pt x="78" y="38"/>
                  </a:lnTo>
                  <a:lnTo>
                    <a:pt x="102" y="36"/>
                  </a:lnTo>
                  <a:lnTo>
                    <a:pt x="102" y="36"/>
                  </a:lnTo>
                  <a:lnTo>
                    <a:pt x="116" y="32"/>
                  </a:lnTo>
                  <a:lnTo>
                    <a:pt x="132" y="26"/>
                  </a:lnTo>
                  <a:lnTo>
                    <a:pt x="166" y="8"/>
                  </a:lnTo>
                  <a:lnTo>
                    <a:pt x="186" y="2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2" y="4"/>
                  </a:lnTo>
                  <a:lnTo>
                    <a:pt x="232" y="6"/>
                  </a:lnTo>
                  <a:lnTo>
                    <a:pt x="242" y="12"/>
                  </a:lnTo>
                  <a:lnTo>
                    <a:pt x="242" y="12"/>
                  </a:lnTo>
                  <a:close/>
                </a:path>
              </a:pathLst>
            </a:custGeom>
            <a:solidFill>
              <a:srgbClr val="D9D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4587875" y="3522663"/>
              <a:ext cx="165100" cy="571500"/>
            </a:xfrm>
            <a:custGeom>
              <a:avLst/>
              <a:gdLst>
                <a:gd name="T0" fmla="*/ 22 w 104"/>
                <a:gd name="T1" fmla="*/ 0 h 360"/>
                <a:gd name="T2" fmla="*/ 22 w 104"/>
                <a:gd name="T3" fmla="*/ 0 h 360"/>
                <a:gd name="T4" fmla="*/ 22 w 104"/>
                <a:gd name="T5" fmla="*/ 18 h 360"/>
                <a:gd name="T6" fmla="*/ 28 w 104"/>
                <a:gd name="T7" fmla="*/ 60 h 360"/>
                <a:gd name="T8" fmla="*/ 32 w 104"/>
                <a:gd name="T9" fmla="*/ 88 h 360"/>
                <a:gd name="T10" fmla="*/ 38 w 104"/>
                <a:gd name="T11" fmla="*/ 120 h 360"/>
                <a:gd name="T12" fmla="*/ 46 w 104"/>
                <a:gd name="T13" fmla="*/ 150 h 360"/>
                <a:gd name="T14" fmla="*/ 58 w 104"/>
                <a:gd name="T15" fmla="*/ 182 h 360"/>
                <a:gd name="T16" fmla="*/ 58 w 104"/>
                <a:gd name="T17" fmla="*/ 182 h 360"/>
                <a:gd name="T18" fmla="*/ 68 w 104"/>
                <a:gd name="T19" fmla="*/ 212 h 360"/>
                <a:gd name="T20" fmla="*/ 78 w 104"/>
                <a:gd name="T21" fmla="*/ 242 h 360"/>
                <a:gd name="T22" fmla="*/ 92 w 104"/>
                <a:gd name="T23" fmla="*/ 292 h 360"/>
                <a:gd name="T24" fmla="*/ 100 w 104"/>
                <a:gd name="T25" fmla="*/ 334 h 360"/>
                <a:gd name="T26" fmla="*/ 104 w 104"/>
                <a:gd name="T27" fmla="*/ 360 h 360"/>
                <a:gd name="T28" fmla="*/ 2 w 104"/>
                <a:gd name="T29" fmla="*/ 356 h 360"/>
                <a:gd name="T30" fmla="*/ 2 w 104"/>
                <a:gd name="T31" fmla="*/ 356 h 360"/>
                <a:gd name="T32" fmla="*/ 4 w 104"/>
                <a:gd name="T33" fmla="*/ 296 h 360"/>
                <a:gd name="T34" fmla="*/ 6 w 104"/>
                <a:gd name="T35" fmla="*/ 244 h 360"/>
                <a:gd name="T36" fmla="*/ 4 w 104"/>
                <a:gd name="T37" fmla="*/ 196 h 360"/>
                <a:gd name="T38" fmla="*/ 4 w 104"/>
                <a:gd name="T39" fmla="*/ 196 h 360"/>
                <a:gd name="T40" fmla="*/ 2 w 104"/>
                <a:gd name="T41" fmla="*/ 152 h 360"/>
                <a:gd name="T42" fmla="*/ 0 w 104"/>
                <a:gd name="T43" fmla="*/ 130 h 360"/>
                <a:gd name="T44" fmla="*/ 0 w 104"/>
                <a:gd name="T45" fmla="*/ 106 h 360"/>
                <a:gd name="T46" fmla="*/ 2 w 104"/>
                <a:gd name="T47" fmla="*/ 80 h 360"/>
                <a:gd name="T48" fmla="*/ 6 w 104"/>
                <a:gd name="T49" fmla="*/ 54 h 360"/>
                <a:gd name="T50" fmla="*/ 12 w 104"/>
                <a:gd name="T51" fmla="*/ 28 h 360"/>
                <a:gd name="T52" fmla="*/ 22 w 104"/>
                <a:gd name="T53" fmla="*/ 0 h 360"/>
                <a:gd name="T54" fmla="*/ 22 w 104"/>
                <a:gd name="T55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" h="360">
                  <a:moveTo>
                    <a:pt x="22" y="0"/>
                  </a:moveTo>
                  <a:lnTo>
                    <a:pt x="22" y="0"/>
                  </a:lnTo>
                  <a:lnTo>
                    <a:pt x="22" y="18"/>
                  </a:lnTo>
                  <a:lnTo>
                    <a:pt x="28" y="60"/>
                  </a:lnTo>
                  <a:lnTo>
                    <a:pt x="32" y="88"/>
                  </a:lnTo>
                  <a:lnTo>
                    <a:pt x="38" y="120"/>
                  </a:lnTo>
                  <a:lnTo>
                    <a:pt x="46" y="150"/>
                  </a:lnTo>
                  <a:lnTo>
                    <a:pt x="58" y="182"/>
                  </a:lnTo>
                  <a:lnTo>
                    <a:pt x="58" y="182"/>
                  </a:lnTo>
                  <a:lnTo>
                    <a:pt x="68" y="212"/>
                  </a:lnTo>
                  <a:lnTo>
                    <a:pt x="78" y="242"/>
                  </a:lnTo>
                  <a:lnTo>
                    <a:pt x="92" y="292"/>
                  </a:lnTo>
                  <a:lnTo>
                    <a:pt x="100" y="334"/>
                  </a:lnTo>
                  <a:lnTo>
                    <a:pt x="104" y="360"/>
                  </a:lnTo>
                  <a:lnTo>
                    <a:pt x="2" y="356"/>
                  </a:lnTo>
                  <a:lnTo>
                    <a:pt x="2" y="356"/>
                  </a:lnTo>
                  <a:lnTo>
                    <a:pt x="4" y="296"/>
                  </a:lnTo>
                  <a:lnTo>
                    <a:pt x="6" y="244"/>
                  </a:lnTo>
                  <a:lnTo>
                    <a:pt x="4" y="196"/>
                  </a:lnTo>
                  <a:lnTo>
                    <a:pt x="4" y="196"/>
                  </a:lnTo>
                  <a:lnTo>
                    <a:pt x="2" y="152"/>
                  </a:lnTo>
                  <a:lnTo>
                    <a:pt x="0" y="130"/>
                  </a:lnTo>
                  <a:lnTo>
                    <a:pt x="0" y="106"/>
                  </a:lnTo>
                  <a:lnTo>
                    <a:pt x="2" y="80"/>
                  </a:lnTo>
                  <a:lnTo>
                    <a:pt x="6" y="54"/>
                  </a:lnTo>
                  <a:lnTo>
                    <a:pt x="12" y="28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DC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4660900" y="3395663"/>
              <a:ext cx="139700" cy="193675"/>
            </a:xfrm>
            <a:custGeom>
              <a:avLst/>
              <a:gdLst>
                <a:gd name="T0" fmla="*/ 22 w 88"/>
                <a:gd name="T1" fmla="*/ 2 h 122"/>
                <a:gd name="T2" fmla="*/ 22 w 88"/>
                <a:gd name="T3" fmla="*/ 2 h 122"/>
                <a:gd name="T4" fmla="*/ 10 w 88"/>
                <a:gd name="T5" fmla="*/ 36 h 122"/>
                <a:gd name="T6" fmla="*/ 4 w 88"/>
                <a:gd name="T7" fmla="*/ 66 h 122"/>
                <a:gd name="T8" fmla="*/ 2 w 88"/>
                <a:gd name="T9" fmla="*/ 82 h 122"/>
                <a:gd name="T10" fmla="*/ 0 w 88"/>
                <a:gd name="T11" fmla="*/ 96 h 122"/>
                <a:gd name="T12" fmla="*/ 0 w 88"/>
                <a:gd name="T13" fmla="*/ 96 h 122"/>
                <a:gd name="T14" fmla="*/ 8 w 88"/>
                <a:gd name="T15" fmla="*/ 94 h 122"/>
                <a:gd name="T16" fmla="*/ 30 w 88"/>
                <a:gd name="T17" fmla="*/ 90 h 122"/>
                <a:gd name="T18" fmla="*/ 30 w 88"/>
                <a:gd name="T19" fmla="*/ 90 h 122"/>
                <a:gd name="T20" fmla="*/ 36 w 88"/>
                <a:gd name="T21" fmla="*/ 92 h 122"/>
                <a:gd name="T22" fmla="*/ 44 w 88"/>
                <a:gd name="T23" fmla="*/ 94 h 122"/>
                <a:gd name="T24" fmla="*/ 64 w 88"/>
                <a:gd name="T25" fmla="*/ 106 h 122"/>
                <a:gd name="T26" fmla="*/ 88 w 88"/>
                <a:gd name="T27" fmla="*/ 122 h 122"/>
                <a:gd name="T28" fmla="*/ 88 w 88"/>
                <a:gd name="T29" fmla="*/ 122 h 122"/>
                <a:gd name="T30" fmla="*/ 84 w 88"/>
                <a:gd name="T31" fmla="*/ 110 h 122"/>
                <a:gd name="T32" fmla="*/ 78 w 88"/>
                <a:gd name="T33" fmla="*/ 98 h 122"/>
                <a:gd name="T34" fmla="*/ 68 w 88"/>
                <a:gd name="T35" fmla="*/ 84 h 122"/>
                <a:gd name="T36" fmla="*/ 68 w 88"/>
                <a:gd name="T37" fmla="*/ 84 h 122"/>
                <a:gd name="T38" fmla="*/ 58 w 88"/>
                <a:gd name="T39" fmla="*/ 68 h 122"/>
                <a:gd name="T40" fmla="*/ 50 w 88"/>
                <a:gd name="T41" fmla="*/ 56 h 122"/>
                <a:gd name="T42" fmla="*/ 46 w 88"/>
                <a:gd name="T43" fmla="*/ 44 h 122"/>
                <a:gd name="T44" fmla="*/ 44 w 88"/>
                <a:gd name="T45" fmla="*/ 32 h 122"/>
                <a:gd name="T46" fmla="*/ 44 w 88"/>
                <a:gd name="T47" fmla="*/ 32 h 122"/>
                <a:gd name="T48" fmla="*/ 40 w 88"/>
                <a:gd name="T49" fmla="*/ 20 h 122"/>
                <a:gd name="T50" fmla="*/ 34 w 88"/>
                <a:gd name="T51" fmla="*/ 8 h 122"/>
                <a:gd name="T52" fmla="*/ 26 w 88"/>
                <a:gd name="T53" fmla="*/ 2 h 122"/>
                <a:gd name="T54" fmla="*/ 24 w 88"/>
                <a:gd name="T55" fmla="*/ 0 h 122"/>
                <a:gd name="T56" fmla="*/ 22 w 88"/>
                <a:gd name="T57" fmla="*/ 2 h 122"/>
                <a:gd name="T58" fmla="*/ 22 w 88"/>
                <a:gd name="T59" fmla="*/ 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8" h="122">
                  <a:moveTo>
                    <a:pt x="22" y="2"/>
                  </a:moveTo>
                  <a:lnTo>
                    <a:pt x="22" y="2"/>
                  </a:lnTo>
                  <a:lnTo>
                    <a:pt x="10" y="36"/>
                  </a:lnTo>
                  <a:lnTo>
                    <a:pt x="4" y="66"/>
                  </a:lnTo>
                  <a:lnTo>
                    <a:pt x="2" y="82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8" y="94"/>
                  </a:lnTo>
                  <a:lnTo>
                    <a:pt x="30" y="90"/>
                  </a:lnTo>
                  <a:lnTo>
                    <a:pt x="30" y="90"/>
                  </a:lnTo>
                  <a:lnTo>
                    <a:pt x="36" y="92"/>
                  </a:lnTo>
                  <a:lnTo>
                    <a:pt x="44" y="94"/>
                  </a:lnTo>
                  <a:lnTo>
                    <a:pt x="64" y="106"/>
                  </a:lnTo>
                  <a:lnTo>
                    <a:pt x="88" y="122"/>
                  </a:lnTo>
                  <a:lnTo>
                    <a:pt x="88" y="122"/>
                  </a:lnTo>
                  <a:lnTo>
                    <a:pt x="84" y="110"/>
                  </a:lnTo>
                  <a:lnTo>
                    <a:pt x="78" y="98"/>
                  </a:lnTo>
                  <a:lnTo>
                    <a:pt x="68" y="84"/>
                  </a:lnTo>
                  <a:lnTo>
                    <a:pt x="68" y="84"/>
                  </a:lnTo>
                  <a:lnTo>
                    <a:pt x="58" y="68"/>
                  </a:lnTo>
                  <a:lnTo>
                    <a:pt x="50" y="56"/>
                  </a:lnTo>
                  <a:lnTo>
                    <a:pt x="46" y="4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0" y="20"/>
                  </a:lnTo>
                  <a:lnTo>
                    <a:pt x="34" y="8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2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E9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Freeform 17"/>
            <p:cNvSpPr>
              <a:spLocks/>
            </p:cNvSpPr>
            <p:nvPr/>
          </p:nvSpPr>
          <p:spPr bwMode="auto">
            <a:xfrm>
              <a:off x="4603750" y="2963863"/>
              <a:ext cx="146050" cy="339725"/>
            </a:xfrm>
            <a:custGeom>
              <a:avLst/>
              <a:gdLst>
                <a:gd name="T0" fmla="*/ 90 w 92"/>
                <a:gd name="T1" fmla="*/ 0 h 214"/>
                <a:gd name="T2" fmla="*/ 90 w 92"/>
                <a:gd name="T3" fmla="*/ 0 h 214"/>
                <a:gd name="T4" fmla="*/ 82 w 92"/>
                <a:gd name="T5" fmla="*/ 2 h 214"/>
                <a:gd name="T6" fmla="*/ 62 w 92"/>
                <a:gd name="T7" fmla="*/ 8 h 214"/>
                <a:gd name="T8" fmla="*/ 48 w 92"/>
                <a:gd name="T9" fmla="*/ 12 h 214"/>
                <a:gd name="T10" fmla="*/ 36 w 92"/>
                <a:gd name="T11" fmla="*/ 20 h 214"/>
                <a:gd name="T12" fmla="*/ 24 w 92"/>
                <a:gd name="T13" fmla="*/ 32 h 214"/>
                <a:gd name="T14" fmla="*/ 14 w 92"/>
                <a:gd name="T15" fmla="*/ 44 h 214"/>
                <a:gd name="T16" fmla="*/ 14 w 92"/>
                <a:gd name="T17" fmla="*/ 44 h 214"/>
                <a:gd name="T18" fmla="*/ 6 w 92"/>
                <a:gd name="T19" fmla="*/ 60 h 214"/>
                <a:gd name="T20" fmla="*/ 2 w 92"/>
                <a:gd name="T21" fmla="*/ 78 h 214"/>
                <a:gd name="T22" fmla="*/ 0 w 92"/>
                <a:gd name="T23" fmla="*/ 94 h 214"/>
                <a:gd name="T24" fmla="*/ 2 w 92"/>
                <a:gd name="T25" fmla="*/ 110 h 214"/>
                <a:gd name="T26" fmla="*/ 4 w 92"/>
                <a:gd name="T27" fmla="*/ 126 h 214"/>
                <a:gd name="T28" fmla="*/ 8 w 92"/>
                <a:gd name="T29" fmla="*/ 140 h 214"/>
                <a:gd name="T30" fmla="*/ 16 w 92"/>
                <a:gd name="T31" fmla="*/ 168 h 214"/>
                <a:gd name="T32" fmla="*/ 16 w 92"/>
                <a:gd name="T33" fmla="*/ 168 h 214"/>
                <a:gd name="T34" fmla="*/ 28 w 92"/>
                <a:gd name="T35" fmla="*/ 202 h 214"/>
                <a:gd name="T36" fmla="*/ 34 w 92"/>
                <a:gd name="T37" fmla="*/ 214 h 214"/>
                <a:gd name="T38" fmla="*/ 34 w 92"/>
                <a:gd name="T39" fmla="*/ 214 h 214"/>
                <a:gd name="T40" fmla="*/ 44 w 92"/>
                <a:gd name="T41" fmla="*/ 150 h 214"/>
                <a:gd name="T42" fmla="*/ 52 w 92"/>
                <a:gd name="T43" fmla="*/ 100 h 214"/>
                <a:gd name="T44" fmla="*/ 56 w 92"/>
                <a:gd name="T45" fmla="*/ 82 h 214"/>
                <a:gd name="T46" fmla="*/ 62 w 92"/>
                <a:gd name="T47" fmla="*/ 70 h 214"/>
                <a:gd name="T48" fmla="*/ 62 w 92"/>
                <a:gd name="T49" fmla="*/ 70 h 214"/>
                <a:gd name="T50" fmla="*/ 74 w 92"/>
                <a:gd name="T51" fmla="*/ 54 h 214"/>
                <a:gd name="T52" fmla="*/ 86 w 92"/>
                <a:gd name="T53" fmla="*/ 34 h 214"/>
                <a:gd name="T54" fmla="*/ 90 w 92"/>
                <a:gd name="T55" fmla="*/ 24 h 214"/>
                <a:gd name="T56" fmla="*/ 92 w 92"/>
                <a:gd name="T57" fmla="*/ 14 h 214"/>
                <a:gd name="T58" fmla="*/ 92 w 92"/>
                <a:gd name="T59" fmla="*/ 6 h 214"/>
                <a:gd name="T60" fmla="*/ 90 w 92"/>
                <a:gd name="T61" fmla="*/ 0 h 214"/>
                <a:gd name="T62" fmla="*/ 90 w 92"/>
                <a:gd name="T63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" h="214">
                  <a:moveTo>
                    <a:pt x="90" y="0"/>
                  </a:moveTo>
                  <a:lnTo>
                    <a:pt x="90" y="0"/>
                  </a:lnTo>
                  <a:lnTo>
                    <a:pt x="82" y="2"/>
                  </a:lnTo>
                  <a:lnTo>
                    <a:pt x="62" y="8"/>
                  </a:lnTo>
                  <a:lnTo>
                    <a:pt x="48" y="12"/>
                  </a:lnTo>
                  <a:lnTo>
                    <a:pt x="36" y="20"/>
                  </a:lnTo>
                  <a:lnTo>
                    <a:pt x="24" y="32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6" y="60"/>
                  </a:lnTo>
                  <a:lnTo>
                    <a:pt x="2" y="78"/>
                  </a:lnTo>
                  <a:lnTo>
                    <a:pt x="0" y="94"/>
                  </a:lnTo>
                  <a:lnTo>
                    <a:pt x="2" y="110"/>
                  </a:lnTo>
                  <a:lnTo>
                    <a:pt x="4" y="126"/>
                  </a:lnTo>
                  <a:lnTo>
                    <a:pt x="8" y="140"/>
                  </a:lnTo>
                  <a:lnTo>
                    <a:pt x="16" y="168"/>
                  </a:lnTo>
                  <a:lnTo>
                    <a:pt x="16" y="168"/>
                  </a:lnTo>
                  <a:lnTo>
                    <a:pt x="28" y="202"/>
                  </a:lnTo>
                  <a:lnTo>
                    <a:pt x="34" y="214"/>
                  </a:lnTo>
                  <a:lnTo>
                    <a:pt x="34" y="214"/>
                  </a:lnTo>
                  <a:lnTo>
                    <a:pt x="44" y="150"/>
                  </a:lnTo>
                  <a:lnTo>
                    <a:pt x="52" y="100"/>
                  </a:lnTo>
                  <a:lnTo>
                    <a:pt x="56" y="82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74" y="54"/>
                  </a:lnTo>
                  <a:lnTo>
                    <a:pt x="86" y="34"/>
                  </a:lnTo>
                  <a:lnTo>
                    <a:pt x="90" y="24"/>
                  </a:lnTo>
                  <a:lnTo>
                    <a:pt x="92" y="14"/>
                  </a:lnTo>
                  <a:lnTo>
                    <a:pt x="92" y="6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98D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0" name="Freeform 18"/>
            <p:cNvSpPr>
              <a:spLocks/>
            </p:cNvSpPr>
            <p:nvPr/>
          </p:nvSpPr>
          <p:spPr bwMode="auto">
            <a:xfrm>
              <a:off x="4616450" y="3094038"/>
              <a:ext cx="25400" cy="133350"/>
            </a:xfrm>
            <a:custGeom>
              <a:avLst/>
              <a:gdLst>
                <a:gd name="T0" fmla="*/ 12 w 16"/>
                <a:gd name="T1" fmla="*/ 0 h 84"/>
                <a:gd name="T2" fmla="*/ 12 w 16"/>
                <a:gd name="T3" fmla="*/ 0 h 84"/>
                <a:gd name="T4" fmla="*/ 6 w 16"/>
                <a:gd name="T5" fmla="*/ 12 h 84"/>
                <a:gd name="T6" fmla="*/ 2 w 16"/>
                <a:gd name="T7" fmla="*/ 26 h 84"/>
                <a:gd name="T8" fmla="*/ 0 w 16"/>
                <a:gd name="T9" fmla="*/ 40 h 84"/>
                <a:gd name="T10" fmla="*/ 0 w 16"/>
                <a:gd name="T11" fmla="*/ 40 h 84"/>
                <a:gd name="T12" fmla="*/ 2 w 16"/>
                <a:gd name="T13" fmla="*/ 56 h 84"/>
                <a:gd name="T14" fmla="*/ 8 w 16"/>
                <a:gd name="T15" fmla="*/ 70 h 84"/>
                <a:gd name="T16" fmla="*/ 14 w 16"/>
                <a:gd name="T17" fmla="*/ 84 h 84"/>
                <a:gd name="T18" fmla="*/ 14 w 16"/>
                <a:gd name="T19" fmla="*/ 84 h 84"/>
                <a:gd name="T20" fmla="*/ 16 w 16"/>
                <a:gd name="T21" fmla="*/ 44 h 84"/>
                <a:gd name="T22" fmla="*/ 16 w 16"/>
                <a:gd name="T23" fmla="*/ 14 h 84"/>
                <a:gd name="T24" fmla="*/ 14 w 16"/>
                <a:gd name="T25" fmla="*/ 4 h 84"/>
                <a:gd name="T26" fmla="*/ 12 w 16"/>
                <a:gd name="T27" fmla="*/ 0 h 84"/>
                <a:gd name="T28" fmla="*/ 12 w 16"/>
                <a:gd name="T2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84">
                  <a:moveTo>
                    <a:pt x="12" y="0"/>
                  </a:moveTo>
                  <a:lnTo>
                    <a:pt x="12" y="0"/>
                  </a:lnTo>
                  <a:lnTo>
                    <a:pt x="6" y="12"/>
                  </a:lnTo>
                  <a:lnTo>
                    <a:pt x="2" y="26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56"/>
                  </a:lnTo>
                  <a:lnTo>
                    <a:pt x="8" y="70"/>
                  </a:lnTo>
                  <a:lnTo>
                    <a:pt x="14" y="84"/>
                  </a:lnTo>
                  <a:lnTo>
                    <a:pt x="14" y="84"/>
                  </a:lnTo>
                  <a:lnTo>
                    <a:pt x="16" y="44"/>
                  </a:lnTo>
                  <a:lnTo>
                    <a:pt x="16" y="14"/>
                  </a:lnTo>
                  <a:lnTo>
                    <a:pt x="14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97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1" name="Freeform 19"/>
            <p:cNvSpPr>
              <a:spLocks/>
            </p:cNvSpPr>
            <p:nvPr/>
          </p:nvSpPr>
          <p:spPr bwMode="auto">
            <a:xfrm>
              <a:off x="4721225" y="3217863"/>
              <a:ext cx="244475" cy="384175"/>
            </a:xfrm>
            <a:custGeom>
              <a:avLst/>
              <a:gdLst>
                <a:gd name="T0" fmla="*/ 2 w 154"/>
                <a:gd name="T1" fmla="*/ 134 h 242"/>
                <a:gd name="T2" fmla="*/ 2 w 154"/>
                <a:gd name="T3" fmla="*/ 134 h 242"/>
                <a:gd name="T4" fmla="*/ 6 w 154"/>
                <a:gd name="T5" fmla="*/ 152 h 242"/>
                <a:gd name="T6" fmla="*/ 14 w 154"/>
                <a:gd name="T7" fmla="*/ 168 h 242"/>
                <a:gd name="T8" fmla="*/ 24 w 154"/>
                <a:gd name="T9" fmla="*/ 186 h 242"/>
                <a:gd name="T10" fmla="*/ 24 w 154"/>
                <a:gd name="T11" fmla="*/ 186 h 242"/>
                <a:gd name="T12" fmla="*/ 36 w 154"/>
                <a:gd name="T13" fmla="*/ 204 h 242"/>
                <a:gd name="T14" fmla="*/ 46 w 154"/>
                <a:gd name="T15" fmla="*/ 224 h 242"/>
                <a:gd name="T16" fmla="*/ 54 w 154"/>
                <a:gd name="T17" fmla="*/ 242 h 242"/>
                <a:gd name="T18" fmla="*/ 54 w 154"/>
                <a:gd name="T19" fmla="*/ 242 h 242"/>
                <a:gd name="T20" fmla="*/ 78 w 154"/>
                <a:gd name="T21" fmla="*/ 224 h 242"/>
                <a:gd name="T22" fmla="*/ 100 w 154"/>
                <a:gd name="T23" fmla="*/ 206 h 242"/>
                <a:gd name="T24" fmla="*/ 120 w 154"/>
                <a:gd name="T25" fmla="*/ 188 h 242"/>
                <a:gd name="T26" fmla="*/ 120 w 154"/>
                <a:gd name="T27" fmla="*/ 188 h 242"/>
                <a:gd name="T28" fmla="*/ 128 w 154"/>
                <a:gd name="T29" fmla="*/ 176 h 242"/>
                <a:gd name="T30" fmla="*/ 136 w 154"/>
                <a:gd name="T31" fmla="*/ 164 h 242"/>
                <a:gd name="T32" fmla="*/ 146 w 154"/>
                <a:gd name="T33" fmla="*/ 136 h 242"/>
                <a:gd name="T34" fmla="*/ 154 w 154"/>
                <a:gd name="T35" fmla="*/ 110 h 242"/>
                <a:gd name="T36" fmla="*/ 154 w 154"/>
                <a:gd name="T37" fmla="*/ 100 h 242"/>
                <a:gd name="T38" fmla="*/ 154 w 154"/>
                <a:gd name="T39" fmla="*/ 92 h 242"/>
                <a:gd name="T40" fmla="*/ 154 w 154"/>
                <a:gd name="T41" fmla="*/ 92 h 242"/>
                <a:gd name="T42" fmla="*/ 150 w 154"/>
                <a:gd name="T43" fmla="*/ 80 h 242"/>
                <a:gd name="T44" fmla="*/ 142 w 154"/>
                <a:gd name="T45" fmla="*/ 64 h 242"/>
                <a:gd name="T46" fmla="*/ 134 w 154"/>
                <a:gd name="T47" fmla="*/ 46 h 242"/>
                <a:gd name="T48" fmla="*/ 132 w 154"/>
                <a:gd name="T49" fmla="*/ 36 h 242"/>
                <a:gd name="T50" fmla="*/ 130 w 154"/>
                <a:gd name="T51" fmla="*/ 28 h 242"/>
                <a:gd name="T52" fmla="*/ 130 w 154"/>
                <a:gd name="T53" fmla="*/ 28 h 242"/>
                <a:gd name="T54" fmla="*/ 128 w 154"/>
                <a:gd name="T55" fmla="*/ 20 h 242"/>
                <a:gd name="T56" fmla="*/ 124 w 154"/>
                <a:gd name="T57" fmla="*/ 12 h 242"/>
                <a:gd name="T58" fmla="*/ 116 w 154"/>
                <a:gd name="T59" fmla="*/ 8 h 242"/>
                <a:gd name="T60" fmla="*/ 108 w 154"/>
                <a:gd name="T61" fmla="*/ 4 h 242"/>
                <a:gd name="T62" fmla="*/ 100 w 154"/>
                <a:gd name="T63" fmla="*/ 0 h 242"/>
                <a:gd name="T64" fmla="*/ 92 w 154"/>
                <a:gd name="T65" fmla="*/ 0 h 242"/>
                <a:gd name="T66" fmla="*/ 84 w 154"/>
                <a:gd name="T67" fmla="*/ 0 h 242"/>
                <a:gd name="T68" fmla="*/ 80 w 154"/>
                <a:gd name="T69" fmla="*/ 2 h 242"/>
                <a:gd name="T70" fmla="*/ 80 w 154"/>
                <a:gd name="T71" fmla="*/ 2 h 242"/>
                <a:gd name="T72" fmla="*/ 72 w 154"/>
                <a:gd name="T73" fmla="*/ 8 h 242"/>
                <a:gd name="T74" fmla="*/ 62 w 154"/>
                <a:gd name="T75" fmla="*/ 20 h 242"/>
                <a:gd name="T76" fmla="*/ 48 w 154"/>
                <a:gd name="T77" fmla="*/ 38 h 242"/>
                <a:gd name="T78" fmla="*/ 32 w 154"/>
                <a:gd name="T79" fmla="*/ 58 h 242"/>
                <a:gd name="T80" fmla="*/ 18 w 154"/>
                <a:gd name="T81" fmla="*/ 80 h 242"/>
                <a:gd name="T82" fmla="*/ 8 w 154"/>
                <a:gd name="T83" fmla="*/ 102 h 242"/>
                <a:gd name="T84" fmla="*/ 4 w 154"/>
                <a:gd name="T85" fmla="*/ 110 h 242"/>
                <a:gd name="T86" fmla="*/ 2 w 154"/>
                <a:gd name="T87" fmla="*/ 120 h 242"/>
                <a:gd name="T88" fmla="*/ 0 w 154"/>
                <a:gd name="T89" fmla="*/ 128 h 242"/>
                <a:gd name="T90" fmla="*/ 2 w 154"/>
                <a:gd name="T91" fmla="*/ 134 h 242"/>
                <a:gd name="T92" fmla="*/ 2 w 154"/>
                <a:gd name="T93" fmla="*/ 13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4" h="242">
                  <a:moveTo>
                    <a:pt x="2" y="134"/>
                  </a:moveTo>
                  <a:lnTo>
                    <a:pt x="2" y="134"/>
                  </a:lnTo>
                  <a:lnTo>
                    <a:pt x="6" y="152"/>
                  </a:lnTo>
                  <a:lnTo>
                    <a:pt x="14" y="168"/>
                  </a:lnTo>
                  <a:lnTo>
                    <a:pt x="24" y="186"/>
                  </a:lnTo>
                  <a:lnTo>
                    <a:pt x="24" y="186"/>
                  </a:lnTo>
                  <a:lnTo>
                    <a:pt x="36" y="204"/>
                  </a:lnTo>
                  <a:lnTo>
                    <a:pt x="46" y="224"/>
                  </a:lnTo>
                  <a:lnTo>
                    <a:pt x="54" y="242"/>
                  </a:lnTo>
                  <a:lnTo>
                    <a:pt x="54" y="242"/>
                  </a:lnTo>
                  <a:lnTo>
                    <a:pt x="78" y="224"/>
                  </a:lnTo>
                  <a:lnTo>
                    <a:pt x="100" y="206"/>
                  </a:lnTo>
                  <a:lnTo>
                    <a:pt x="120" y="188"/>
                  </a:lnTo>
                  <a:lnTo>
                    <a:pt x="120" y="188"/>
                  </a:lnTo>
                  <a:lnTo>
                    <a:pt x="128" y="176"/>
                  </a:lnTo>
                  <a:lnTo>
                    <a:pt x="136" y="164"/>
                  </a:lnTo>
                  <a:lnTo>
                    <a:pt x="146" y="136"/>
                  </a:lnTo>
                  <a:lnTo>
                    <a:pt x="154" y="110"/>
                  </a:lnTo>
                  <a:lnTo>
                    <a:pt x="154" y="100"/>
                  </a:lnTo>
                  <a:lnTo>
                    <a:pt x="154" y="92"/>
                  </a:lnTo>
                  <a:lnTo>
                    <a:pt x="154" y="92"/>
                  </a:lnTo>
                  <a:lnTo>
                    <a:pt x="150" y="80"/>
                  </a:lnTo>
                  <a:lnTo>
                    <a:pt x="142" y="64"/>
                  </a:lnTo>
                  <a:lnTo>
                    <a:pt x="134" y="46"/>
                  </a:lnTo>
                  <a:lnTo>
                    <a:pt x="132" y="36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28" y="20"/>
                  </a:lnTo>
                  <a:lnTo>
                    <a:pt x="124" y="12"/>
                  </a:lnTo>
                  <a:lnTo>
                    <a:pt x="116" y="8"/>
                  </a:lnTo>
                  <a:lnTo>
                    <a:pt x="108" y="4"/>
                  </a:lnTo>
                  <a:lnTo>
                    <a:pt x="100" y="0"/>
                  </a:lnTo>
                  <a:lnTo>
                    <a:pt x="92" y="0"/>
                  </a:lnTo>
                  <a:lnTo>
                    <a:pt x="84" y="0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72" y="8"/>
                  </a:lnTo>
                  <a:lnTo>
                    <a:pt x="62" y="20"/>
                  </a:lnTo>
                  <a:lnTo>
                    <a:pt x="48" y="38"/>
                  </a:lnTo>
                  <a:lnTo>
                    <a:pt x="32" y="58"/>
                  </a:lnTo>
                  <a:lnTo>
                    <a:pt x="18" y="80"/>
                  </a:lnTo>
                  <a:lnTo>
                    <a:pt x="8" y="102"/>
                  </a:lnTo>
                  <a:lnTo>
                    <a:pt x="4" y="110"/>
                  </a:lnTo>
                  <a:lnTo>
                    <a:pt x="2" y="120"/>
                  </a:lnTo>
                  <a:lnTo>
                    <a:pt x="0" y="128"/>
                  </a:lnTo>
                  <a:lnTo>
                    <a:pt x="2" y="134"/>
                  </a:lnTo>
                  <a:lnTo>
                    <a:pt x="2" y="134"/>
                  </a:lnTo>
                  <a:close/>
                </a:path>
              </a:pathLst>
            </a:custGeom>
            <a:solidFill>
              <a:srgbClr val="E5AE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2" name="Freeform 20"/>
            <p:cNvSpPr>
              <a:spLocks/>
            </p:cNvSpPr>
            <p:nvPr/>
          </p:nvSpPr>
          <p:spPr bwMode="auto">
            <a:xfrm>
              <a:off x="4918075" y="3173413"/>
              <a:ext cx="47625" cy="123825"/>
            </a:xfrm>
            <a:custGeom>
              <a:avLst/>
              <a:gdLst>
                <a:gd name="T0" fmla="*/ 0 w 30"/>
                <a:gd name="T1" fmla="*/ 52 h 78"/>
                <a:gd name="T2" fmla="*/ 0 w 30"/>
                <a:gd name="T3" fmla="*/ 52 h 78"/>
                <a:gd name="T4" fmla="*/ 4 w 30"/>
                <a:gd name="T5" fmla="*/ 34 h 78"/>
                <a:gd name="T6" fmla="*/ 8 w 30"/>
                <a:gd name="T7" fmla="*/ 18 h 78"/>
                <a:gd name="T8" fmla="*/ 12 w 30"/>
                <a:gd name="T9" fmla="*/ 10 h 78"/>
                <a:gd name="T10" fmla="*/ 16 w 30"/>
                <a:gd name="T11" fmla="*/ 4 h 78"/>
                <a:gd name="T12" fmla="*/ 16 w 30"/>
                <a:gd name="T13" fmla="*/ 4 h 78"/>
                <a:gd name="T14" fmla="*/ 20 w 30"/>
                <a:gd name="T15" fmla="*/ 0 h 78"/>
                <a:gd name="T16" fmla="*/ 24 w 30"/>
                <a:gd name="T17" fmla="*/ 0 h 78"/>
                <a:gd name="T18" fmla="*/ 28 w 30"/>
                <a:gd name="T19" fmla="*/ 0 h 78"/>
                <a:gd name="T20" fmla="*/ 30 w 30"/>
                <a:gd name="T21" fmla="*/ 4 h 78"/>
                <a:gd name="T22" fmla="*/ 30 w 30"/>
                <a:gd name="T23" fmla="*/ 8 h 78"/>
                <a:gd name="T24" fmla="*/ 30 w 30"/>
                <a:gd name="T25" fmla="*/ 14 h 78"/>
                <a:gd name="T26" fmla="*/ 28 w 30"/>
                <a:gd name="T27" fmla="*/ 30 h 78"/>
                <a:gd name="T28" fmla="*/ 28 w 30"/>
                <a:gd name="T29" fmla="*/ 30 h 78"/>
                <a:gd name="T30" fmla="*/ 20 w 30"/>
                <a:gd name="T31" fmla="*/ 52 h 78"/>
                <a:gd name="T32" fmla="*/ 18 w 30"/>
                <a:gd name="T33" fmla="*/ 58 h 78"/>
                <a:gd name="T34" fmla="*/ 18 w 30"/>
                <a:gd name="T35" fmla="*/ 64 h 78"/>
                <a:gd name="T36" fmla="*/ 18 w 30"/>
                <a:gd name="T37" fmla="*/ 64 h 78"/>
                <a:gd name="T38" fmla="*/ 14 w 30"/>
                <a:gd name="T39" fmla="*/ 72 h 78"/>
                <a:gd name="T40" fmla="*/ 12 w 30"/>
                <a:gd name="T41" fmla="*/ 76 h 78"/>
                <a:gd name="T42" fmla="*/ 8 w 30"/>
                <a:gd name="T43" fmla="*/ 78 h 78"/>
                <a:gd name="T44" fmla="*/ 6 w 30"/>
                <a:gd name="T45" fmla="*/ 76 h 78"/>
                <a:gd name="T46" fmla="*/ 4 w 30"/>
                <a:gd name="T47" fmla="*/ 74 h 78"/>
                <a:gd name="T48" fmla="*/ 2 w 30"/>
                <a:gd name="T49" fmla="*/ 66 h 78"/>
                <a:gd name="T50" fmla="*/ 0 w 30"/>
                <a:gd name="T51" fmla="*/ 52 h 78"/>
                <a:gd name="T52" fmla="*/ 0 w 30"/>
                <a:gd name="T53" fmla="*/ 5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" h="78">
                  <a:moveTo>
                    <a:pt x="0" y="52"/>
                  </a:moveTo>
                  <a:lnTo>
                    <a:pt x="0" y="52"/>
                  </a:lnTo>
                  <a:lnTo>
                    <a:pt x="4" y="34"/>
                  </a:lnTo>
                  <a:lnTo>
                    <a:pt x="8" y="18"/>
                  </a:lnTo>
                  <a:lnTo>
                    <a:pt x="12" y="1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0" y="14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0" y="52"/>
                  </a:lnTo>
                  <a:lnTo>
                    <a:pt x="18" y="58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4" y="72"/>
                  </a:lnTo>
                  <a:lnTo>
                    <a:pt x="12" y="76"/>
                  </a:lnTo>
                  <a:lnTo>
                    <a:pt x="8" y="78"/>
                  </a:lnTo>
                  <a:lnTo>
                    <a:pt x="6" y="76"/>
                  </a:lnTo>
                  <a:lnTo>
                    <a:pt x="4" y="74"/>
                  </a:lnTo>
                  <a:lnTo>
                    <a:pt x="2" y="66"/>
                  </a:lnTo>
                  <a:lnTo>
                    <a:pt x="0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E5AE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3" name="Freeform 21"/>
            <p:cNvSpPr>
              <a:spLocks/>
            </p:cNvSpPr>
            <p:nvPr/>
          </p:nvSpPr>
          <p:spPr bwMode="auto">
            <a:xfrm>
              <a:off x="4718050" y="3290888"/>
              <a:ext cx="193675" cy="225425"/>
            </a:xfrm>
            <a:custGeom>
              <a:avLst/>
              <a:gdLst>
                <a:gd name="T0" fmla="*/ 2 w 122"/>
                <a:gd name="T1" fmla="*/ 94 h 142"/>
                <a:gd name="T2" fmla="*/ 2 w 122"/>
                <a:gd name="T3" fmla="*/ 94 h 142"/>
                <a:gd name="T4" fmla="*/ 4 w 122"/>
                <a:gd name="T5" fmla="*/ 102 h 142"/>
                <a:gd name="T6" fmla="*/ 14 w 122"/>
                <a:gd name="T7" fmla="*/ 116 h 142"/>
                <a:gd name="T8" fmla="*/ 20 w 122"/>
                <a:gd name="T9" fmla="*/ 124 h 142"/>
                <a:gd name="T10" fmla="*/ 28 w 122"/>
                <a:gd name="T11" fmla="*/ 132 h 142"/>
                <a:gd name="T12" fmla="*/ 38 w 122"/>
                <a:gd name="T13" fmla="*/ 138 h 142"/>
                <a:gd name="T14" fmla="*/ 48 w 122"/>
                <a:gd name="T15" fmla="*/ 142 h 142"/>
                <a:gd name="T16" fmla="*/ 48 w 122"/>
                <a:gd name="T17" fmla="*/ 142 h 142"/>
                <a:gd name="T18" fmla="*/ 52 w 122"/>
                <a:gd name="T19" fmla="*/ 142 h 142"/>
                <a:gd name="T20" fmla="*/ 58 w 122"/>
                <a:gd name="T21" fmla="*/ 142 h 142"/>
                <a:gd name="T22" fmla="*/ 72 w 122"/>
                <a:gd name="T23" fmla="*/ 134 h 142"/>
                <a:gd name="T24" fmla="*/ 84 w 122"/>
                <a:gd name="T25" fmla="*/ 122 h 142"/>
                <a:gd name="T26" fmla="*/ 96 w 122"/>
                <a:gd name="T27" fmla="*/ 106 h 142"/>
                <a:gd name="T28" fmla="*/ 106 w 122"/>
                <a:gd name="T29" fmla="*/ 88 h 142"/>
                <a:gd name="T30" fmla="*/ 116 w 122"/>
                <a:gd name="T31" fmla="*/ 66 h 142"/>
                <a:gd name="T32" fmla="*/ 120 w 122"/>
                <a:gd name="T33" fmla="*/ 44 h 142"/>
                <a:gd name="T34" fmla="*/ 122 w 122"/>
                <a:gd name="T35" fmla="*/ 22 h 142"/>
                <a:gd name="T36" fmla="*/ 122 w 122"/>
                <a:gd name="T37" fmla="*/ 22 h 142"/>
                <a:gd name="T38" fmla="*/ 120 w 122"/>
                <a:gd name="T39" fmla="*/ 12 h 142"/>
                <a:gd name="T40" fmla="*/ 116 w 122"/>
                <a:gd name="T41" fmla="*/ 6 h 142"/>
                <a:gd name="T42" fmla="*/ 110 w 122"/>
                <a:gd name="T43" fmla="*/ 2 h 142"/>
                <a:gd name="T44" fmla="*/ 102 w 122"/>
                <a:gd name="T45" fmla="*/ 0 h 142"/>
                <a:gd name="T46" fmla="*/ 92 w 122"/>
                <a:gd name="T47" fmla="*/ 0 h 142"/>
                <a:gd name="T48" fmla="*/ 80 w 122"/>
                <a:gd name="T49" fmla="*/ 4 h 142"/>
                <a:gd name="T50" fmla="*/ 68 w 122"/>
                <a:gd name="T51" fmla="*/ 8 h 142"/>
                <a:gd name="T52" fmla="*/ 58 w 122"/>
                <a:gd name="T53" fmla="*/ 14 h 142"/>
                <a:gd name="T54" fmla="*/ 46 w 122"/>
                <a:gd name="T55" fmla="*/ 22 h 142"/>
                <a:gd name="T56" fmla="*/ 34 w 122"/>
                <a:gd name="T57" fmla="*/ 30 h 142"/>
                <a:gd name="T58" fmla="*/ 24 w 122"/>
                <a:gd name="T59" fmla="*/ 40 h 142"/>
                <a:gd name="T60" fmla="*/ 16 w 122"/>
                <a:gd name="T61" fmla="*/ 50 h 142"/>
                <a:gd name="T62" fmla="*/ 8 w 122"/>
                <a:gd name="T63" fmla="*/ 62 h 142"/>
                <a:gd name="T64" fmla="*/ 4 w 122"/>
                <a:gd name="T65" fmla="*/ 72 h 142"/>
                <a:gd name="T66" fmla="*/ 0 w 122"/>
                <a:gd name="T67" fmla="*/ 84 h 142"/>
                <a:gd name="T68" fmla="*/ 2 w 122"/>
                <a:gd name="T69" fmla="*/ 94 h 142"/>
                <a:gd name="T70" fmla="*/ 2 w 122"/>
                <a:gd name="T71" fmla="*/ 9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2" h="142">
                  <a:moveTo>
                    <a:pt x="2" y="94"/>
                  </a:moveTo>
                  <a:lnTo>
                    <a:pt x="2" y="94"/>
                  </a:lnTo>
                  <a:lnTo>
                    <a:pt x="4" y="102"/>
                  </a:lnTo>
                  <a:lnTo>
                    <a:pt x="14" y="116"/>
                  </a:lnTo>
                  <a:lnTo>
                    <a:pt x="20" y="124"/>
                  </a:lnTo>
                  <a:lnTo>
                    <a:pt x="28" y="132"/>
                  </a:lnTo>
                  <a:lnTo>
                    <a:pt x="38" y="138"/>
                  </a:lnTo>
                  <a:lnTo>
                    <a:pt x="48" y="142"/>
                  </a:lnTo>
                  <a:lnTo>
                    <a:pt x="48" y="142"/>
                  </a:lnTo>
                  <a:lnTo>
                    <a:pt x="52" y="142"/>
                  </a:lnTo>
                  <a:lnTo>
                    <a:pt x="58" y="142"/>
                  </a:lnTo>
                  <a:lnTo>
                    <a:pt x="72" y="134"/>
                  </a:lnTo>
                  <a:lnTo>
                    <a:pt x="84" y="122"/>
                  </a:lnTo>
                  <a:lnTo>
                    <a:pt x="96" y="106"/>
                  </a:lnTo>
                  <a:lnTo>
                    <a:pt x="106" y="88"/>
                  </a:lnTo>
                  <a:lnTo>
                    <a:pt x="116" y="66"/>
                  </a:lnTo>
                  <a:lnTo>
                    <a:pt x="120" y="44"/>
                  </a:lnTo>
                  <a:lnTo>
                    <a:pt x="122" y="22"/>
                  </a:lnTo>
                  <a:lnTo>
                    <a:pt x="122" y="22"/>
                  </a:lnTo>
                  <a:lnTo>
                    <a:pt x="120" y="12"/>
                  </a:lnTo>
                  <a:lnTo>
                    <a:pt x="116" y="6"/>
                  </a:lnTo>
                  <a:lnTo>
                    <a:pt x="110" y="2"/>
                  </a:lnTo>
                  <a:lnTo>
                    <a:pt x="102" y="0"/>
                  </a:lnTo>
                  <a:lnTo>
                    <a:pt x="92" y="0"/>
                  </a:lnTo>
                  <a:lnTo>
                    <a:pt x="80" y="4"/>
                  </a:lnTo>
                  <a:lnTo>
                    <a:pt x="68" y="8"/>
                  </a:lnTo>
                  <a:lnTo>
                    <a:pt x="58" y="14"/>
                  </a:lnTo>
                  <a:lnTo>
                    <a:pt x="46" y="22"/>
                  </a:lnTo>
                  <a:lnTo>
                    <a:pt x="34" y="30"/>
                  </a:lnTo>
                  <a:lnTo>
                    <a:pt x="24" y="40"/>
                  </a:lnTo>
                  <a:lnTo>
                    <a:pt x="16" y="50"/>
                  </a:lnTo>
                  <a:lnTo>
                    <a:pt x="8" y="62"/>
                  </a:lnTo>
                  <a:lnTo>
                    <a:pt x="4" y="72"/>
                  </a:lnTo>
                  <a:lnTo>
                    <a:pt x="0" y="84"/>
                  </a:lnTo>
                  <a:lnTo>
                    <a:pt x="2" y="94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rgbClr val="DE9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4" name="Freeform 22"/>
            <p:cNvSpPr>
              <a:spLocks/>
            </p:cNvSpPr>
            <p:nvPr/>
          </p:nvSpPr>
          <p:spPr bwMode="auto">
            <a:xfrm>
              <a:off x="4629150" y="3036888"/>
              <a:ext cx="295275" cy="441325"/>
            </a:xfrm>
            <a:custGeom>
              <a:avLst/>
              <a:gdLst>
                <a:gd name="T0" fmla="*/ 6 w 186"/>
                <a:gd name="T1" fmla="*/ 40 h 278"/>
                <a:gd name="T2" fmla="*/ 6 w 186"/>
                <a:gd name="T3" fmla="*/ 40 h 278"/>
                <a:gd name="T4" fmla="*/ 2 w 186"/>
                <a:gd name="T5" fmla="*/ 70 h 278"/>
                <a:gd name="T6" fmla="*/ 0 w 186"/>
                <a:gd name="T7" fmla="*/ 100 h 278"/>
                <a:gd name="T8" fmla="*/ 2 w 186"/>
                <a:gd name="T9" fmla="*/ 114 h 278"/>
                <a:gd name="T10" fmla="*/ 4 w 186"/>
                <a:gd name="T11" fmla="*/ 128 h 278"/>
                <a:gd name="T12" fmla="*/ 4 w 186"/>
                <a:gd name="T13" fmla="*/ 128 h 278"/>
                <a:gd name="T14" fmla="*/ 6 w 186"/>
                <a:gd name="T15" fmla="*/ 156 h 278"/>
                <a:gd name="T16" fmla="*/ 12 w 186"/>
                <a:gd name="T17" fmla="*/ 182 h 278"/>
                <a:gd name="T18" fmla="*/ 16 w 186"/>
                <a:gd name="T19" fmla="*/ 196 h 278"/>
                <a:gd name="T20" fmla="*/ 22 w 186"/>
                <a:gd name="T21" fmla="*/ 210 h 278"/>
                <a:gd name="T22" fmla="*/ 22 w 186"/>
                <a:gd name="T23" fmla="*/ 210 h 278"/>
                <a:gd name="T24" fmla="*/ 40 w 186"/>
                <a:gd name="T25" fmla="*/ 252 h 278"/>
                <a:gd name="T26" fmla="*/ 48 w 186"/>
                <a:gd name="T27" fmla="*/ 270 h 278"/>
                <a:gd name="T28" fmla="*/ 48 w 186"/>
                <a:gd name="T29" fmla="*/ 270 h 278"/>
                <a:gd name="T30" fmla="*/ 52 w 186"/>
                <a:gd name="T31" fmla="*/ 272 h 278"/>
                <a:gd name="T32" fmla="*/ 64 w 186"/>
                <a:gd name="T33" fmla="*/ 276 h 278"/>
                <a:gd name="T34" fmla="*/ 74 w 186"/>
                <a:gd name="T35" fmla="*/ 278 h 278"/>
                <a:gd name="T36" fmla="*/ 86 w 186"/>
                <a:gd name="T37" fmla="*/ 278 h 278"/>
                <a:gd name="T38" fmla="*/ 102 w 186"/>
                <a:gd name="T39" fmla="*/ 278 h 278"/>
                <a:gd name="T40" fmla="*/ 120 w 186"/>
                <a:gd name="T41" fmla="*/ 274 h 278"/>
                <a:gd name="T42" fmla="*/ 120 w 186"/>
                <a:gd name="T43" fmla="*/ 274 h 278"/>
                <a:gd name="T44" fmla="*/ 140 w 186"/>
                <a:gd name="T45" fmla="*/ 256 h 278"/>
                <a:gd name="T46" fmla="*/ 158 w 186"/>
                <a:gd name="T47" fmla="*/ 240 h 278"/>
                <a:gd name="T48" fmla="*/ 166 w 186"/>
                <a:gd name="T49" fmla="*/ 230 h 278"/>
                <a:gd name="T50" fmla="*/ 170 w 186"/>
                <a:gd name="T51" fmla="*/ 220 h 278"/>
                <a:gd name="T52" fmla="*/ 170 w 186"/>
                <a:gd name="T53" fmla="*/ 220 h 278"/>
                <a:gd name="T54" fmla="*/ 178 w 186"/>
                <a:gd name="T55" fmla="*/ 202 h 278"/>
                <a:gd name="T56" fmla="*/ 182 w 186"/>
                <a:gd name="T57" fmla="*/ 182 h 278"/>
                <a:gd name="T58" fmla="*/ 186 w 186"/>
                <a:gd name="T59" fmla="*/ 166 h 278"/>
                <a:gd name="T60" fmla="*/ 186 w 186"/>
                <a:gd name="T61" fmla="*/ 152 h 278"/>
                <a:gd name="T62" fmla="*/ 186 w 186"/>
                <a:gd name="T63" fmla="*/ 152 h 278"/>
                <a:gd name="T64" fmla="*/ 186 w 186"/>
                <a:gd name="T65" fmla="*/ 110 h 278"/>
                <a:gd name="T66" fmla="*/ 184 w 186"/>
                <a:gd name="T67" fmla="*/ 86 h 278"/>
                <a:gd name="T68" fmla="*/ 182 w 186"/>
                <a:gd name="T69" fmla="*/ 70 h 278"/>
                <a:gd name="T70" fmla="*/ 182 w 186"/>
                <a:gd name="T71" fmla="*/ 70 h 278"/>
                <a:gd name="T72" fmla="*/ 180 w 186"/>
                <a:gd name="T73" fmla="*/ 60 h 278"/>
                <a:gd name="T74" fmla="*/ 174 w 186"/>
                <a:gd name="T75" fmla="*/ 48 h 278"/>
                <a:gd name="T76" fmla="*/ 166 w 186"/>
                <a:gd name="T77" fmla="*/ 36 h 278"/>
                <a:gd name="T78" fmla="*/ 154 w 186"/>
                <a:gd name="T79" fmla="*/ 24 h 278"/>
                <a:gd name="T80" fmla="*/ 154 w 186"/>
                <a:gd name="T81" fmla="*/ 24 h 278"/>
                <a:gd name="T82" fmla="*/ 142 w 186"/>
                <a:gd name="T83" fmla="*/ 14 h 278"/>
                <a:gd name="T84" fmla="*/ 130 w 186"/>
                <a:gd name="T85" fmla="*/ 10 h 278"/>
                <a:gd name="T86" fmla="*/ 118 w 186"/>
                <a:gd name="T87" fmla="*/ 6 h 278"/>
                <a:gd name="T88" fmla="*/ 104 w 186"/>
                <a:gd name="T89" fmla="*/ 4 h 278"/>
                <a:gd name="T90" fmla="*/ 104 w 186"/>
                <a:gd name="T91" fmla="*/ 4 h 278"/>
                <a:gd name="T92" fmla="*/ 80 w 186"/>
                <a:gd name="T93" fmla="*/ 0 h 278"/>
                <a:gd name="T94" fmla="*/ 70 w 186"/>
                <a:gd name="T95" fmla="*/ 0 h 278"/>
                <a:gd name="T96" fmla="*/ 64 w 186"/>
                <a:gd name="T97" fmla="*/ 0 h 278"/>
                <a:gd name="T98" fmla="*/ 64 w 186"/>
                <a:gd name="T99" fmla="*/ 0 h 278"/>
                <a:gd name="T100" fmla="*/ 32 w 186"/>
                <a:gd name="T101" fmla="*/ 16 h 278"/>
                <a:gd name="T102" fmla="*/ 22 w 186"/>
                <a:gd name="T103" fmla="*/ 20 h 278"/>
                <a:gd name="T104" fmla="*/ 14 w 186"/>
                <a:gd name="T105" fmla="*/ 28 h 278"/>
                <a:gd name="T106" fmla="*/ 8 w 186"/>
                <a:gd name="T107" fmla="*/ 34 h 278"/>
                <a:gd name="T108" fmla="*/ 6 w 186"/>
                <a:gd name="T109" fmla="*/ 40 h 278"/>
                <a:gd name="T110" fmla="*/ 6 w 186"/>
                <a:gd name="T111" fmla="*/ 4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6" h="278">
                  <a:moveTo>
                    <a:pt x="6" y="40"/>
                  </a:moveTo>
                  <a:lnTo>
                    <a:pt x="6" y="40"/>
                  </a:lnTo>
                  <a:lnTo>
                    <a:pt x="2" y="70"/>
                  </a:lnTo>
                  <a:lnTo>
                    <a:pt x="0" y="100"/>
                  </a:lnTo>
                  <a:lnTo>
                    <a:pt x="2" y="114"/>
                  </a:lnTo>
                  <a:lnTo>
                    <a:pt x="4" y="128"/>
                  </a:lnTo>
                  <a:lnTo>
                    <a:pt x="4" y="128"/>
                  </a:lnTo>
                  <a:lnTo>
                    <a:pt x="6" y="156"/>
                  </a:lnTo>
                  <a:lnTo>
                    <a:pt x="12" y="182"/>
                  </a:lnTo>
                  <a:lnTo>
                    <a:pt x="16" y="196"/>
                  </a:lnTo>
                  <a:lnTo>
                    <a:pt x="22" y="210"/>
                  </a:lnTo>
                  <a:lnTo>
                    <a:pt x="22" y="210"/>
                  </a:lnTo>
                  <a:lnTo>
                    <a:pt x="40" y="252"/>
                  </a:lnTo>
                  <a:lnTo>
                    <a:pt x="48" y="270"/>
                  </a:lnTo>
                  <a:lnTo>
                    <a:pt x="48" y="270"/>
                  </a:lnTo>
                  <a:lnTo>
                    <a:pt x="52" y="272"/>
                  </a:lnTo>
                  <a:lnTo>
                    <a:pt x="64" y="276"/>
                  </a:lnTo>
                  <a:lnTo>
                    <a:pt x="74" y="278"/>
                  </a:lnTo>
                  <a:lnTo>
                    <a:pt x="86" y="278"/>
                  </a:lnTo>
                  <a:lnTo>
                    <a:pt x="102" y="278"/>
                  </a:lnTo>
                  <a:lnTo>
                    <a:pt x="120" y="274"/>
                  </a:lnTo>
                  <a:lnTo>
                    <a:pt x="120" y="274"/>
                  </a:lnTo>
                  <a:lnTo>
                    <a:pt x="140" y="256"/>
                  </a:lnTo>
                  <a:lnTo>
                    <a:pt x="158" y="240"/>
                  </a:lnTo>
                  <a:lnTo>
                    <a:pt x="166" y="230"/>
                  </a:lnTo>
                  <a:lnTo>
                    <a:pt x="170" y="220"/>
                  </a:lnTo>
                  <a:lnTo>
                    <a:pt x="170" y="220"/>
                  </a:lnTo>
                  <a:lnTo>
                    <a:pt x="178" y="202"/>
                  </a:lnTo>
                  <a:lnTo>
                    <a:pt x="182" y="182"/>
                  </a:lnTo>
                  <a:lnTo>
                    <a:pt x="186" y="166"/>
                  </a:lnTo>
                  <a:lnTo>
                    <a:pt x="186" y="152"/>
                  </a:lnTo>
                  <a:lnTo>
                    <a:pt x="186" y="152"/>
                  </a:lnTo>
                  <a:lnTo>
                    <a:pt x="186" y="110"/>
                  </a:lnTo>
                  <a:lnTo>
                    <a:pt x="184" y="86"/>
                  </a:lnTo>
                  <a:lnTo>
                    <a:pt x="182" y="70"/>
                  </a:lnTo>
                  <a:lnTo>
                    <a:pt x="182" y="70"/>
                  </a:lnTo>
                  <a:lnTo>
                    <a:pt x="180" y="60"/>
                  </a:lnTo>
                  <a:lnTo>
                    <a:pt x="174" y="48"/>
                  </a:lnTo>
                  <a:lnTo>
                    <a:pt x="166" y="36"/>
                  </a:lnTo>
                  <a:lnTo>
                    <a:pt x="154" y="24"/>
                  </a:lnTo>
                  <a:lnTo>
                    <a:pt x="154" y="24"/>
                  </a:lnTo>
                  <a:lnTo>
                    <a:pt x="142" y="14"/>
                  </a:lnTo>
                  <a:lnTo>
                    <a:pt x="130" y="10"/>
                  </a:lnTo>
                  <a:lnTo>
                    <a:pt x="118" y="6"/>
                  </a:lnTo>
                  <a:lnTo>
                    <a:pt x="104" y="4"/>
                  </a:lnTo>
                  <a:lnTo>
                    <a:pt x="104" y="4"/>
                  </a:lnTo>
                  <a:lnTo>
                    <a:pt x="80" y="0"/>
                  </a:lnTo>
                  <a:lnTo>
                    <a:pt x="70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32" y="16"/>
                  </a:lnTo>
                  <a:lnTo>
                    <a:pt x="22" y="20"/>
                  </a:lnTo>
                  <a:lnTo>
                    <a:pt x="14" y="28"/>
                  </a:lnTo>
                  <a:lnTo>
                    <a:pt x="8" y="34"/>
                  </a:lnTo>
                  <a:lnTo>
                    <a:pt x="6" y="40"/>
                  </a:lnTo>
                  <a:lnTo>
                    <a:pt x="6" y="40"/>
                  </a:lnTo>
                  <a:close/>
                </a:path>
              </a:pathLst>
            </a:custGeom>
            <a:solidFill>
              <a:srgbClr val="ECC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5" name="Freeform 23"/>
            <p:cNvSpPr>
              <a:spLocks/>
            </p:cNvSpPr>
            <p:nvPr/>
          </p:nvSpPr>
          <p:spPr bwMode="auto">
            <a:xfrm>
              <a:off x="4699000" y="3348038"/>
              <a:ext cx="117475" cy="38100"/>
            </a:xfrm>
            <a:custGeom>
              <a:avLst/>
              <a:gdLst>
                <a:gd name="T0" fmla="*/ 0 w 74"/>
                <a:gd name="T1" fmla="*/ 2 h 24"/>
                <a:gd name="T2" fmla="*/ 0 w 74"/>
                <a:gd name="T3" fmla="*/ 2 h 24"/>
                <a:gd name="T4" fmla="*/ 10 w 74"/>
                <a:gd name="T5" fmla="*/ 4 h 24"/>
                <a:gd name="T6" fmla="*/ 22 w 74"/>
                <a:gd name="T7" fmla="*/ 6 h 24"/>
                <a:gd name="T8" fmla="*/ 38 w 74"/>
                <a:gd name="T9" fmla="*/ 6 h 24"/>
                <a:gd name="T10" fmla="*/ 38 w 74"/>
                <a:gd name="T11" fmla="*/ 6 h 24"/>
                <a:gd name="T12" fmla="*/ 64 w 74"/>
                <a:gd name="T13" fmla="*/ 2 h 24"/>
                <a:gd name="T14" fmla="*/ 74 w 74"/>
                <a:gd name="T15" fmla="*/ 0 h 24"/>
                <a:gd name="T16" fmla="*/ 74 w 74"/>
                <a:gd name="T17" fmla="*/ 0 h 24"/>
                <a:gd name="T18" fmla="*/ 66 w 74"/>
                <a:gd name="T19" fmla="*/ 8 h 24"/>
                <a:gd name="T20" fmla="*/ 60 w 74"/>
                <a:gd name="T21" fmla="*/ 14 h 24"/>
                <a:gd name="T22" fmla="*/ 52 w 74"/>
                <a:gd name="T23" fmla="*/ 20 h 24"/>
                <a:gd name="T24" fmla="*/ 52 w 74"/>
                <a:gd name="T25" fmla="*/ 20 h 24"/>
                <a:gd name="T26" fmla="*/ 46 w 74"/>
                <a:gd name="T27" fmla="*/ 22 h 24"/>
                <a:gd name="T28" fmla="*/ 40 w 74"/>
                <a:gd name="T29" fmla="*/ 24 h 24"/>
                <a:gd name="T30" fmla="*/ 34 w 74"/>
                <a:gd name="T31" fmla="*/ 24 h 24"/>
                <a:gd name="T32" fmla="*/ 26 w 74"/>
                <a:gd name="T33" fmla="*/ 22 h 24"/>
                <a:gd name="T34" fmla="*/ 20 w 74"/>
                <a:gd name="T35" fmla="*/ 20 h 24"/>
                <a:gd name="T36" fmla="*/ 12 w 74"/>
                <a:gd name="T37" fmla="*/ 16 h 24"/>
                <a:gd name="T38" fmla="*/ 6 w 74"/>
                <a:gd name="T39" fmla="*/ 10 h 24"/>
                <a:gd name="T40" fmla="*/ 0 w 74"/>
                <a:gd name="T41" fmla="*/ 2 h 24"/>
                <a:gd name="T42" fmla="*/ 0 w 74"/>
                <a:gd name="T43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24">
                  <a:moveTo>
                    <a:pt x="0" y="2"/>
                  </a:moveTo>
                  <a:lnTo>
                    <a:pt x="0" y="2"/>
                  </a:lnTo>
                  <a:lnTo>
                    <a:pt x="10" y="4"/>
                  </a:lnTo>
                  <a:lnTo>
                    <a:pt x="22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64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66" y="8"/>
                  </a:lnTo>
                  <a:lnTo>
                    <a:pt x="60" y="14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46" y="22"/>
                  </a:lnTo>
                  <a:lnTo>
                    <a:pt x="40" y="24"/>
                  </a:lnTo>
                  <a:lnTo>
                    <a:pt x="34" y="24"/>
                  </a:lnTo>
                  <a:lnTo>
                    <a:pt x="26" y="22"/>
                  </a:lnTo>
                  <a:lnTo>
                    <a:pt x="20" y="20"/>
                  </a:lnTo>
                  <a:lnTo>
                    <a:pt x="12" y="16"/>
                  </a:lnTo>
                  <a:lnTo>
                    <a:pt x="6" y="1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EF7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6" name="Freeform 24"/>
            <p:cNvSpPr>
              <a:spLocks/>
            </p:cNvSpPr>
            <p:nvPr/>
          </p:nvSpPr>
          <p:spPr bwMode="auto">
            <a:xfrm>
              <a:off x="4806950" y="3338513"/>
              <a:ext cx="15875" cy="22225"/>
            </a:xfrm>
            <a:custGeom>
              <a:avLst/>
              <a:gdLst>
                <a:gd name="T0" fmla="*/ 0 w 10"/>
                <a:gd name="T1" fmla="*/ 0 h 14"/>
                <a:gd name="T2" fmla="*/ 0 w 10"/>
                <a:gd name="T3" fmla="*/ 0 h 14"/>
                <a:gd name="T4" fmla="*/ 4 w 10"/>
                <a:gd name="T5" fmla="*/ 4 h 14"/>
                <a:gd name="T6" fmla="*/ 6 w 10"/>
                <a:gd name="T7" fmla="*/ 8 h 14"/>
                <a:gd name="T8" fmla="*/ 6 w 10"/>
                <a:gd name="T9" fmla="*/ 14 h 14"/>
                <a:gd name="T10" fmla="*/ 6 w 10"/>
                <a:gd name="T11" fmla="*/ 14 h 14"/>
                <a:gd name="T12" fmla="*/ 8 w 10"/>
                <a:gd name="T13" fmla="*/ 12 h 14"/>
                <a:gd name="T14" fmla="*/ 10 w 10"/>
                <a:gd name="T15" fmla="*/ 8 h 14"/>
                <a:gd name="T16" fmla="*/ 10 w 10"/>
                <a:gd name="T17" fmla="*/ 4 h 14"/>
                <a:gd name="T18" fmla="*/ 8 w 10"/>
                <a:gd name="T19" fmla="*/ 2 h 14"/>
                <a:gd name="T20" fmla="*/ 6 w 10"/>
                <a:gd name="T21" fmla="*/ 0 h 14"/>
                <a:gd name="T22" fmla="*/ 0 w 10"/>
                <a:gd name="T23" fmla="*/ 0 h 14"/>
                <a:gd name="T24" fmla="*/ 0 w 10"/>
                <a:gd name="T2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8" y="12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9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7" name="Freeform 25"/>
            <p:cNvSpPr>
              <a:spLocks/>
            </p:cNvSpPr>
            <p:nvPr/>
          </p:nvSpPr>
          <p:spPr bwMode="auto">
            <a:xfrm>
              <a:off x="4737100" y="3402013"/>
              <a:ext cx="34925" cy="12700"/>
            </a:xfrm>
            <a:custGeom>
              <a:avLst/>
              <a:gdLst>
                <a:gd name="T0" fmla="*/ 18 w 22"/>
                <a:gd name="T1" fmla="*/ 0 h 8"/>
                <a:gd name="T2" fmla="*/ 18 w 22"/>
                <a:gd name="T3" fmla="*/ 0 h 8"/>
                <a:gd name="T4" fmla="*/ 4 w 22"/>
                <a:gd name="T5" fmla="*/ 0 h 8"/>
                <a:gd name="T6" fmla="*/ 4 w 22"/>
                <a:gd name="T7" fmla="*/ 0 h 8"/>
                <a:gd name="T8" fmla="*/ 0 w 22"/>
                <a:gd name="T9" fmla="*/ 2 h 8"/>
                <a:gd name="T10" fmla="*/ 2 w 22"/>
                <a:gd name="T11" fmla="*/ 4 h 8"/>
                <a:gd name="T12" fmla="*/ 6 w 22"/>
                <a:gd name="T13" fmla="*/ 6 h 8"/>
                <a:gd name="T14" fmla="*/ 10 w 22"/>
                <a:gd name="T15" fmla="*/ 8 h 8"/>
                <a:gd name="T16" fmla="*/ 10 w 22"/>
                <a:gd name="T17" fmla="*/ 8 h 8"/>
                <a:gd name="T18" fmla="*/ 16 w 22"/>
                <a:gd name="T19" fmla="*/ 8 h 8"/>
                <a:gd name="T20" fmla="*/ 20 w 22"/>
                <a:gd name="T21" fmla="*/ 6 h 8"/>
                <a:gd name="T22" fmla="*/ 22 w 22"/>
                <a:gd name="T23" fmla="*/ 4 h 8"/>
                <a:gd name="T24" fmla="*/ 18 w 22"/>
                <a:gd name="T25" fmla="*/ 0 h 8"/>
                <a:gd name="T26" fmla="*/ 18 w 22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8">
                  <a:moveTo>
                    <a:pt x="18" y="0"/>
                  </a:moveTo>
                  <a:lnTo>
                    <a:pt x="1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6" y="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6" y="8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E9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4" name="Freeform 26"/>
            <p:cNvSpPr>
              <a:spLocks/>
            </p:cNvSpPr>
            <p:nvPr/>
          </p:nvSpPr>
          <p:spPr bwMode="auto">
            <a:xfrm>
              <a:off x="4689475" y="3341688"/>
              <a:ext cx="9525" cy="19050"/>
            </a:xfrm>
            <a:custGeom>
              <a:avLst/>
              <a:gdLst>
                <a:gd name="T0" fmla="*/ 6 w 6"/>
                <a:gd name="T1" fmla="*/ 0 h 12"/>
                <a:gd name="T2" fmla="*/ 6 w 6"/>
                <a:gd name="T3" fmla="*/ 0 h 12"/>
                <a:gd name="T4" fmla="*/ 4 w 6"/>
                <a:gd name="T5" fmla="*/ 4 h 12"/>
                <a:gd name="T6" fmla="*/ 4 w 6"/>
                <a:gd name="T7" fmla="*/ 8 h 12"/>
                <a:gd name="T8" fmla="*/ 4 w 6"/>
                <a:gd name="T9" fmla="*/ 12 h 12"/>
                <a:gd name="T10" fmla="*/ 4 w 6"/>
                <a:gd name="T11" fmla="*/ 12 h 12"/>
                <a:gd name="T12" fmla="*/ 0 w 6"/>
                <a:gd name="T13" fmla="*/ 6 h 12"/>
                <a:gd name="T14" fmla="*/ 0 w 6"/>
                <a:gd name="T15" fmla="*/ 2 h 12"/>
                <a:gd name="T16" fmla="*/ 2 w 6"/>
                <a:gd name="T17" fmla="*/ 2 h 12"/>
                <a:gd name="T18" fmla="*/ 6 w 6"/>
                <a:gd name="T19" fmla="*/ 0 h 12"/>
                <a:gd name="T20" fmla="*/ 6 w 6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lnTo>
                    <a:pt x="6" y="0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E9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5" name="Freeform 27"/>
            <p:cNvSpPr>
              <a:spLocks/>
            </p:cNvSpPr>
            <p:nvPr/>
          </p:nvSpPr>
          <p:spPr bwMode="auto">
            <a:xfrm>
              <a:off x="4648200" y="3179763"/>
              <a:ext cx="101600" cy="158750"/>
            </a:xfrm>
            <a:custGeom>
              <a:avLst/>
              <a:gdLst>
                <a:gd name="T0" fmla="*/ 40 w 64"/>
                <a:gd name="T1" fmla="*/ 90 h 100"/>
                <a:gd name="T2" fmla="*/ 40 w 64"/>
                <a:gd name="T3" fmla="*/ 90 h 100"/>
                <a:gd name="T4" fmla="*/ 42 w 64"/>
                <a:gd name="T5" fmla="*/ 82 h 100"/>
                <a:gd name="T6" fmla="*/ 46 w 64"/>
                <a:gd name="T7" fmla="*/ 62 h 100"/>
                <a:gd name="T8" fmla="*/ 46 w 64"/>
                <a:gd name="T9" fmla="*/ 38 h 100"/>
                <a:gd name="T10" fmla="*/ 46 w 64"/>
                <a:gd name="T11" fmla="*/ 28 h 100"/>
                <a:gd name="T12" fmla="*/ 42 w 64"/>
                <a:gd name="T13" fmla="*/ 20 h 100"/>
                <a:gd name="T14" fmla="*/ 42 w 64"/>
                <a:gd name="T15" fmla="*/ 20 h 100"/>
                <a:gd name="T16" fmla="*/ 38 w 64"/>
                <a:gd name="T17" fmla="*/ 14 h 100"/>
                <a:gd name="T18" fmla="*/ 30 w 64"/>
                <a:gd name="T19" fmla="*/ 10 h 100"/>
                <a:gd name="T20" fmla="*/ 16 w 64"/>
                <a:gd name="T21" fmla="*/ 4 h 100"/>
                <a:gd name="T22" fmla="*/ 0 w 64"/>
                <a:gd name="T23" fmla="*/ 0 h 100"/>
                <a:gd name="T24" fmla="*/ 0 w 64"/>
                <a:gd name="T25" fmla="*/ 0 h 100"/>
                <a:gd name="T26" fmla="*/ 6 w 64"/>
                <a:gd name="T27" fmla="*/ 0 h 100"/>
                <a:gd name="T28" fmla="*/ 18 w 64"/>
                <a:gd name="T29" fmla="*/ 2 h 100"/>
                <a:gd name="T30" fmla="*/ 26 w 64"/>
                <a:gd name="T31" fmla="*/ 4 h 100"/>
                <a:gd name="T32" fmla="*/ 34 w 64"/>
                <a:gd name="T33" fmla="*/ 8 h 100"/>
                <a:gd name="T34" fmla="*/ 40 w 64"/>
                <a:gd name="T35" fmla="*/ 14 h 100"/>
                <a:gd name="T36" fmla="*/ 46 w 64"/>
                <a:gd name="T37" fmla="*/ 22 h 100"/>
                <a:gd name="T38" fmla="*/ 46 w 64"/>
                <a:gd name="T39" fmla="*/ 22 h 100"/>
                <a:gd name="T40" fmla="*/ 48 w 64"/>
                <a:gd name="T41" fmla="*/ 40 h 100"/>
                <a:gd name="T42" fmla="*/ 50 w 64"/>
                <a:gd name="T43" fmla="*/ 60 h 100"/>
                <a:gd name="T44" fmla="*/ 46 w 64"/>
                <a:gd name="T45" fmla="*/ 86 h 100"/>
                <a:gd name="T46" fmla="*/ 46 w 64"/>
                <a:gd name="T47" fmla="*/ 86 h 100"/>
                <a:gd name="T48" fmla="*/ 64 w 64"/>
                <a:gd name="T49" fmla="*/ 90 h 100"/>
                <a:gd name="T50" fmla="*/ 64 w 64"/>
                <a:gd name="T51" fmla="*/ 90 h 100"/>
                <a:gd name="T52" fmla="*/ 64 w 64"/>
                <a:gd name="T53" fmla="*/ 94 h 100"/>
                <a:gd name="T54" fmla="*/ 62 w 64"/>
                <a:gd name="T55" fmla="*/ 98 h 100"/>
                <a:gd name="T56" fmla="*/ 58 w 64"/>
                <a:gd name="T57" fmla="*/ 100 h 100"/>
                <a:gd name="T58" fmla="*/ 58 w 64"/>
                <a:gd name="T59" fmla="*/ 100 h 100"/>
                <a:gd name="T60" fmla="*/ 52 w 64"/>
                <a:gd name="T61" fmla="*/ 98 h 100"/>
                <a:gd name="T62" fmla="*/ 46 w 64"/>
                <a:gd name="T63" fmla="*/ 96 h 100"/>
                <a:gd name="T64" fmla="*/ 40 w 64"/>
                <a:gd name="T65" fmla="*/ 90 h 100"/>
                <a:gd name="T66" fmla="*/ 40 w 64"/>
                <a:gd name="T67" fmla="*/ 9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100">
                  <a:moveTo>
                    <a:pt x="40" y="90"/>
                  </a:moveTo>
                  <a:lnTo>
                    <a:pt x="40" y="90"/>
                  </a:lnTo>
                  <a:lnTo>
                    <a:pt x="42" y="82"/>
                  </a:lnTo>
                  <a:lnTo>
                    <a:pt x="46" y="62"/>
                  </a:lnTo>
                  <a:lnTo>
                    <a:pt x="46" y="38"/>
                  </a:lnTo>
                  <a:lnTo>
                    <a:pt x="46" y="28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38" y="14"/>
                  </a:lnTo>
                  <a:lnTo>
                    <a:pt x="30" y="10"/>
                  </a:lnTo>
                  <a:lnTo>
                    <a:pt x="16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18" y="2"/>
                  </a:lnTo>
                  <a:lnTo>
                    <a:pt x="26" y="4"/>
                  </a:lnTo>
                  <a:lnTo>
                    <a:pt x="34" y="8"/>
                  </a:lnTo>
                  <a:lnTo>
                    <a:pt x="40" y="14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8" y="40"/>
                  </a:lnTo>
                  <a:lnTo>
                    <a:pt x="50" y="60"/>
                  </a:lnTo>
                  <a:lnTo>
                    <a:pt x="46" y="86"/>
                  </a:lnTo>
                  <a:lnTo>
                    <a:pt x="46" y="86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64" y="94"/>
                  </a:lnTo>
                  <a:lnTo>
                    <a:pt x="62" y="98"/>
                  </a:lnTo>
                  <a:lnTo>
                    <a:pt x="58" y="100"/>
                  </a:lnTo>
                  <a:lnTo>
                    <a:pt x="58" y="100"/>
                  </a:lnTo>
                  <a:lnTo>
                    <a:pt x="52" y="98"/>
                  </a:lnTo>
                  <a:lnTo>
                    <a:pt x="46" y="96"/>
                  </a:lnTo>
                  <a:lnTo>
                    <a:pt x="40" y="90"/>
                  </a:lnTo>
                  <a:lnTo>
                    <a:pt x="40" y="90"/>
                  </a:lnTo>
                  <a:close/>
                </a:path>
              </a:pathLst>
            </a:custGeom>
            <a:solidFill>
              <a:srgbClr val="DE9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7" name="Freeform 28"/>
            <p:cNvSpPr>
              <a:spLocks/>
            </p:cNvSpPr>
            <p:nvPr/>
          </p:nvSpPr>
          <p:spPr bwMode="auto">
            <a:xfrm>
              <a:off x="4648200" y="3224213"/>
              <a:ext cx="63500" cy="22225"/>
            </a:xfrm>
            <a:custGeom>
              <a:avLst/>
              <a:gdLst>
                <a:gd name="T0" fmla="*/ 40 w 40"/>
                <a:gd name="T1" fmla="*/ 4 h 14"/>
                <a:gd name="T2" fmla="*/ 40 w 40"/>
                <a:gd name="T3" fmla="*/ 4 h 14"/>
                <a:gd name="T4" fmla="*/ 38 w 40"/>
                <a:gd name="T5" fmla="*/ 6 h 14"/>
                <a:gd name="T6" fmla="*/ 30 w 40"/>
                <a:gd name="T7" fmla="*/ 8 h 14"/>
                <a:gd name="T8" fmla="*/ 24 w 40"/>
                <a:gd name="T9" fmla="*/ 8 h 14"/>
                <a:gd name="T10" fmla="*/ 16 w 40"/>
                <a:gd name="T11" fmla="*/ 8 h 14"/>
                <a:gd name="T12" fmla="*/ 10 w 40"/>
                <a:gd name="T13" fmla="*/ 4 h 14"/>
                <a:gd name="T14" fmla="*/ 0 w 40"/>
                <a:gd name="T15" fmla="*/ 0 h 14"/>
                <a:gd name="T16" fmla="*/ 0 w 40"/>
                <a:gd name="T17" fmla="*/ 0 h 14"/>
                <a:gd name="T18" fmla="*/ 4 w 40"/>
                <a:gd name="T19" fmla="*/ 4 h 14"/>
                <a:gd name="T20" fmla="*/ 14 w 40"/>
                <a:gd name="T21" fmla="*/ 12 h 14"/>
                <a:gd name="T22" fmla="*/ 20 w 40"/>
                <a:gd name="T23" fmla="*/ 14 h 14"/>
                <a:gd name="T24" fmla="*/ 26 w 40"/>
                <a:gd name="T25" fmla="*/ 14 h 14"/>
                <a:gd name="T26" fmla="*/ 32 w 40"/>
                <a:gd name="T27" fmla="*/ 12 h 14"/>
                <a:gd name="T28" fmla="*/ 40 w 40"/>
                <a:gd name="T29" fmla="*/ 4 h 14"/>
                <a:gd name="T30" fmla="*/ 40 w 40"/>
                <a:gd name="T31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14">
                  <a:moveTo>
                    <a:pt x="40" y="4"/>
                  </a:moveTo>
                  <a:lnTo>
                    <a:pt x="40" y="4"/>
                  </a:lnTo>
                  <a:lnTo>
                    <a:pt x="38" y="6"/>
                  </a:lnTo>
                  <a:lnTo>
                    <a:pt x="30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1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14" y="12"/>
                  </a:lnTo>
                  <a:lnTo>
                    <a:pt x="20" y="14"/>
                  </a:lnTo>
                  <a:lnTo>
                    <a:pt x="26" y="14"/>
                  </a:lnTo>
                  <a:lnTo>
                    <a:pt x="32" y="12"/>
                  </a:lnTo>
                  <a:lnTo>
                    <a:pt x="40" y="4"/>
                  </a:lnTo>
                  <a:lnTo>
                    <a:pt x="4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8" name="Freeform 29"/>
            <p:cNvSpPr>
              <a:spLocks/>
            </p:cNvSpPr>
            <p:nvPr/>
          </p:nvSpPr>
          <p:spPr bwMode="auto">
            <a:xfrm>
              <a:off x="4781550" y="3230563"/>
              <a:ext cx="88900" cy="25400"/>
            </a:xfrm>
            <a:custGeom>
              <a:avLst/>
              <a:gdLst>
                <a:gd name="T0" fmla="*/ 0 w 56"/>
                <a:gd name="T1" fmla="*/ 0 h 16"/>
                <a:gd name="T2" fmla="*/ 0 w 56"/>
                <a:gd name="T3" fmla="*/ 0 h 16"/>
                <a:gd name="T4" fmla="*/ 6 w 56"/>
                <a:gd name="T5" fmla="*/ 4 h 16"/>
                <a:gd name="T6" fmla="*/ 16 w 56"/>
                <a:gd name="T7" fmla="*/ 8 h 16"/>
                <a:gd name="T8" fmla="*/ 24 w 56"/>
                <a:gd name="T9" fmla="*/ 10 h 16"/>
                <a:gd name="T10" fmla="*/ 34 w 56"/>
                <a:gd name="T11" fmla="*/ 10 h 16"/>
                <a:gd name="T12" fmla="*/ 44 w 56"/>
                <a:gd name="T13" fmla="*/ 6 h 16"/>
                <a:gd name="T14" fmla="*/ 56 w 56"/>
                <a:gd name="T15" fmla="*/ 0 h 16"/>
                <a:gd name="T16" fmla="*/ 56 w 56"/>
                <a:gd name="T17" fmla="*/ 0 h 16"/>
                <a:gd name="T18" fmla="*/ 52 w 56"/>
                <a:gd name="T19" fmla="*/ 4 h 16"/>
                <a:gd name="T20" fmla="*/ 46 w 56"/>
                <a:gd name="T21" fmla="*/ 10 h 16"/>
                <a:gd name="T22" fmla="*/ 40 w 56"/>
                <a:gd name="T23" fmla="*/ 14 h 16"/>
                <a:gd name="T24" fmla="*/ 30 w 56"/>
                <a:gd name="T25" fmla="*/ 16 h 16"/>
                <a:gd name="T26" fmla="*/ 22 w 56"/>
                <a:gd name="T27" fmla="*/ 16 h 16"/>
                <a:gd name="T28" fmla="*/ 12 w 56"/>
                <a:gd name="T29" fmla="*/ 10 h 16"/>
                <a:gd name="T30" fmla="*/ 0 w 56"/>
                <a:gd name="T31" fmla="*/ 0 h 16"/>
                <a:gd name="T32" fmla="*/ 0 w 56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16">
                  <a:moveTo>
                    <a:pt x="0" y="0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6" y="8"/>
                  </a:lnTo>
                  <a:lnTo>
                    <a:pt x="24" y="10"/>
                  </a:lnTo>
                  <a:lnTo>
                    <a:pt x="34" y="10"/>
                  </a:lnTo>
                  <a:lnTo>
                    <a:pt x="44" y="6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2" y="4"/>
                  </a:lnTo>
                  <a:lnTo>
                    <a:pt x="46" y="10"/>
                  </a:lnTo>
                  <a:lnTo>
                    <a:pt x="40" y="14"/>
                  </a:lnTo>
                  <a:lnTo>
                    <a:pt x="30" y="16"/>
                  </a:lnTo>
                  <a:lnTo>
                    <a:pt x="22" y="16"/>
                  </a:lnTo>
                  <a:lnTo>
                    <a:pt x="12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9" name="Freeform 30"/>
            <p:cNvSpPr>
              <a:spLocks/>
            </p:cNvSpPr>
            <p:nvPr/>
          </p:nvSpPr>
          <p:spPr bwMode="auto">
            <a:xfrm>
              <a:off x="4772025" y="3176588"/>
              <a:ext cx="117475" cy="28575"/>
            </a:xfrm>
            <a:custGeom>
              <a:avLst/>
              <a:gdLst>
                <a:gd name="T0" fmla="*/ 0 w 74"/>
                <a:gd name="T1" fmla="*/ 16 h 18"/>
                <a:gd name="T2" fmla="*/ 0 w 74"/>
                <a:gd name="T3" fmla="*/ 16 h 18"/>
                <a:gd name="T4" fmla="*/ 12 w 74"/>
                <a:gd name="T5" fmla="*/ 16 h 18"/>
                <a:gd name="T6" fmla="*/ 40 w 74"/>
                <a:gd name="T7" fmla="*/ 16 h 18"/>
                <a:gd name="T8" fmla="*/ 40 w 74"/>
                <a:gd name="T9" fmla="*/ 16 h 18"/>
                <a:gd name="T10" fmla="*/ 74 w 74"/>
                <a:gd name="T11" fmla="*/ 18 h 18"/>
                <a:gd name="T12" fmla="*/ 74 w 74"/>
                <a:gd name="T13" fmla="*/ 18 h 18"/>
                <a:gd name="T14" fmla="*/ 72 w 74"/>
                <a:gd name="T15" fmla="*/ 16 h 18"/>
                <a:gd name="T16" fmla="*/ 66 w 74"/>
                <a:gd name="T17" fmla="*/ 10 h 18"/>
                <a:gd name="T18" fmla="*/ 56 w 74"/>
                <a:gd name="T19" fmla="*/ 4 h 18"/>
                <a:gd name="T20" fmla="*/ 50 w 74"/>
                <a:gd name="T21" fmla="*/ 2 h 18"/>
                <a:gd name="T22" fmla="*/ 42 w 74"/>
                <a:gd name="T23" fmla="*/ 0 h 18"/>
                <a:gd name="T24" fmla="*/ 42 w 74"/>
                <a:gd name="T25" fmla="*/ 0 h 18"/>
                <a:gd name="T26" fmla="*/ 28 w 74"/>
                <a:gd name="T27" fmla="*/ 2 h 18"/>
                <a:gd name="T28" fmla="*/ 14 w 74"/>
                <a:gd name="T29" fmla="*/ 6 h 18"/>
                <a:gd name="T30" fmla="*/ 4 w 74"/>
                <a:gd name="T31" fmla="*/ 12 h 18"/>
                <a:gd name="T32" fmla="*/ 0 w 74"/>
                <a:gd name="T33" fmla="*/ 16 h 18"/>
                <a:gd name="T34" fmla="*/ 0 w 74"/>
                <a:gd name="T35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4" h="18">
                  <a:moveTo>
                    <a:pt x="0" y="16"/>
                  </a:moveTo>
                  <a:lnTo>
                    <a:pt x="0" y="16"/>
                  </a:lnTo>
                  <a:lnTo>
                    <a:pt x="12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72" y="16"/>
                  </a:lnTo>
                  <a:lnTo>
                    <a:pt x="66" y="10"/>
                  </a:lnTo>
                  <a:lnTo>
                    <a:pt x="56" y="4"/>
                  </a:lnTo>
                  <a:lnTo>
                    <a:pt x="5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8" y="2"/>
                  </a:lnTo>
                  <a:lnTo>
                    <a:pt x="14" y="6"/>
                  </a:lnTo>
                  <a:lnTo>
                    <a:pt x="4" y="12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569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0" name="Freeform 31"/>
            <p:cNvSpPr>
              <a:spLocks/>
            </p:cNvSpPr>
            <p:nvPr/>
          </p:nvSpPr>
          <p:spPr bwMode="auto">
            <a:xfrm>
              <a:off x="4638675" y="3170238"/>
              <a:ext cx="76200" cy="41275"/>
            </a:xfrm>
            <a:custGeom>
              <a:avLst/>
              <a:gdLst>
                <a:gd name="T0" fmla="*/ 48 w 48"/>
                <a:gd name="T1" fmla="*/ 26 h 26"/>
                <a:gd name="T2" fmla="*/ 48 w 48"/>
                <a:gd name="T3" fmla="*/ 26 h 26"/>
                <a:gd name="T4" fmla="*/ 42 w 48"/>
                <a:gd name="T5" fmla="*/ 24 h 26"/>
                <a:gd name="T6" fmla="*/ 30 w 48"/>
                <a:gd name="T7" fmla="*/ 18 h 26"/>
                <a:gd name="T8" fmla="*/ 14 w 48"/>
                <a:gd name="T9" fmla="*/ 14 h 26"/>
                <a:gd name="T10" fmla="*/ 6 w 48"/>
                <a:gd name="T11" fmla="*/ 14 h 26"/>
                <a:gd name="T12" fmla="*/ 0 w 48"/>
                <a:gd name="T13" fmla="*/ 16 h 26"/>
                <a:gd name="T14" fmla="*/ 0 w 48"/>
                <a:gd name="T15" fmla="*/ 16 h 26"/>
                <a:gd name="T16" fmla="*/ 0 w 48"/>
                <a:gd name="T17" fmla="*/ 10 h 26"/>
                <a:gd name="T18" fmla="*/ 2 w 48"/>
                <a:gd name="T19" fmla="*/ 4 h 26"/>
                <a:gd name="T20" fmla="*/ 6 w 48"/>
                <a:gd name="T21" fmla="*/ 0 h 26"/>
                <a:gd name="T22" fmla="*/ 6 w 48"/>
                <a:gd name="T23" fmla="*/ 0 h 26"/>
                <a:gd name="T24" fmla="*/ 10 w 48"/>
                <a:gd name="T25" fmla="*/ 0 h 26"/>
                <a:gd name="T26" fmla="*/ 16 w 48"/>
                <a:gd name="T27" fmla="*/ 0 h 26"/>
                <a:gd name="T28" fmla="*/ 28 w 48"/>
                <a:gd name="T29" fmla="*/ 4 h 26"/>
                <a:gd name="T30" fmla="*/ 38 w 48"/>
                <a:gd name="T31" fmla="*/ 12 h 26"/>
                <a:gd name="T32" fmla="*/ 44 w 48"/>
                <a:gd name="T33" fmla="*/ 18 h 26"/>
                <a:gd name="T34" fmla="*/ 48 w 48"/>
                <a:gd name="T35" fmla="*/ 26 h 26"/>
                <a:gd name="T36" fmla="*/ 48 w 48"/>
                <a:gd name="T3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26">
                  <a:moveTo>
                    <a:pt x="48" y="26"/>
                  </a:moveTo>
                  <a:lnTo>
                    <a:pt x="48" y="26"/>
                  </a:lnTo>
                  <a:lnTo>
                    <a:pt x="42" y="24"/>
                  </a:lnTo>
                  <a:lnTo>
                    <a:pt x="30" y="18"/>
                  </a:lnTo>
                  <a:lnTo>
                    <a:pt x="14" y="14"/>
                  </a:lnTo>
                  <a:lnTo>
                    <a:pt x="6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8" y="4"/>
                  </a:lnTo>
                  <a:lnTo>
                    <a:pt x="38" y="12"/>
                  </a:lnTo>
                  <a:lnTo>
                    <a:pt x="44" y="18"/>
                  </a:lnTo>
                  <a:lnTo>
                    <a:pt x="48" y="26"/>
                  </a:lnTo>
                  <a:lnTo>
                    <a:pt x="48" y="26"/>
                  </a:lnTo>
                  <a:close/>
                </a:path>
              </a:pathLst>
            </a:custGeom>
            <a:solidFill>
              <a:srgbClr val="A569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1" name="Freeform 32"/>
            <p:cNvSpPr>
              <a:spLocks/>
            </p:cNvSpPr>
            <p:nvPr/>
          </p:nvSpPr>
          <p:spPr bwMode="auto">
            <a:xfrm>
              <a:off x="4635500" y="2951163"/>
              <a:ext cx="323850" cy="317500"/>
            </a:xfrm>
            <a:custGeom>
              <a:avLst/>
              <a:gdLst>
                <a:gd name="T0" fmla="*/ 10 w 204"/>
                <a:gd name="T1" fmla="*/ 48 h 200"/>
                <a:gd name="T2" fmla="*/ 2 w 204"/>
                <a:gd name="T3" fmla="*/ 66 h 200"/>
                <a:gd name="T4" fmla="*/ 0 w 204"/>
                <a:gd name="T5" fmla="*/ 82 h 200"/>
                <a:gd name="T6" fmla="*/ 8 w 204"/>
                <a:gd name="T7" fmla="*/ 100 h 200"/>
                <a:gd name="T8" fmla="*/ 22 w 204"/>
                <a:gd name="T9" fmla="*/ 114 h 200"/>
                <a:gd name="T10" fmla="*/ 42 w 204"/>
                <a:gd name="T11" fmla="*/ 124 h 200"/>
                <a:gd name="T12" fmla="*/ 46 w 204"/>
                <a:gd name="T13" fmla="*/ 124 h 200"/>
                <a:gd name="T14" fmla="*/ 28 w 204"/>
                <a:gd name="T15" fmla="*/ 110 h 200"/>
                <a:gd name="T16" fmla="*/ 22 w 204"/>
                <a:gd name="T17" fmla="*/ 102 h 200"/>
                <a:gd name="T18" fmla="*/ 52 w 204"/>
                <a:gd name="T19" fmla="*/ 118 h 200"/>
                <a:gd name="T20" fmla="*/ 66 w 204"/>
                <a:gd name="T21" fmla="*/ 122 h 200"/>
                <a:gd name="T22" fmla="*/ 86 w 204"/>
                <a:gd name="T23" fmla="*/ 128 h 200"/>
                <a:gd name="T24" fmla="*/ 92 w 204"/>
                <a:gd name="T25" fmla="*/ 130 h 200"/>
                <a:gd name="T26" fmla="*/ 78 w 204"/>
                <a:gd name="T27" fmla="*/ 116 h 200"/>
                <a:gd name="T28" fmla="*/ 70 w 204"/>
                <a:gd name="T29" fmla="*/ 110 h 200"/>
                <a:gd name="T30" fmla="*/ 102 w 204"/>
                <a:gd name="T31" fmla="*/ 120 h 200"/>
                <a:gd name="T32" fmla="*/ 118 w 204"/>
                <a:gd name="T33" fmla="*/ 126 h 200"/>
                <a:gd name="T34" fmla="*/ 142 w 204"/>
                <a:gd name="T35" fmla="*/ 136 h 200"/>
                <a:gd name="T36" fmla="*/ 160 w 204"/>
                <a:gd name="T37" fmla="*/ 144 h 200"/>
                <a:gd name="T38" fmla="*/ 164 w 204"/>
                <a:gd name="T39" fmla="*/ 148 h 200"/>
                <a:gd name="T40" fmla="*/ 174 w 204"/>
                <a:gd name="T41" fmla="*/ 168 h 200"/>
                <a:gd name="T42" fmla="*/ 180 w 204"/>
                <a:gd name="T43" fmla="*/ 200 h 200"/>
                <a:gd name="T44" fmla="*/ 182 w 204"/>
                <a:gd name="T45" fmla="*/ 194 h 200"/>
                <a:gd name="T46" fmla="*/ 188 w 204"/>
                <a:gd name="T47" fmla="*/ 176 h 200"/>
                <a:gd name="T48" fmla="*/ 192 w 204"/>
                <a:gd name="T49" fmla="*/ 152 h 200"/>
                <a:gd name="T50" fmla="*/ 200 w 204"/>
                <a:gd name="T51" fmla="*/ 126 h 200"/>
                <a:gd name="T52" fmla="*/ 204 w 204"/>
                <a:gd name="T53" fmla="*/ 98 h 200"/>
                <a:gd name="T54" fmla="*/ 200 w 204"/>
                <a:gd name="T55" fmla="*/ 76 h 200"/>
                <a:gd name="T56" fmla="*/ 186 w 204"/>
                <a:gd name="T57" fmla="*/ 50 h 200"/>
                <a:gd name="T58" fmla="*/ 176 w 204"/>
                <a:gd name="T59" fmla="*/ 38 h 200"/>
                <a:gd name="T60" fmla="*/ 152 w 204"/>
                <a:gd name="T61" fmla="*/ 18 h 200"/>
                <a:gd name="T62" fmla="*/ 130 w 204"/>
                <a:gd name="T63" fmla="*/ 6 h 200"/>
                <a:gd name="T64" fmla="*/ 108 w 204"/>
                <a:gd name="T65" fmla="*/ 0 h 200"/>
                <a:gd name="T66" fmla="*/ 86 w 204"/>
                <a:gd name="T67" fmla="*/ 2 h 200"/>
                <a:gd name="T68" fmla="*/ 64 w 204"/>
                <a:gd name="T69" fmla="*/ 6 h 200"/>
                <a:gd name="T70" fmla="*/ 34 w 204"/>
                <a:gd name="T71" fmla="*/ 22 h 200"/>
                <a:gd name="T72" fmla="*/ 16 w 204"/>
                <a:gd name="T73" fmla="*/ 38 h 200"/>
                <a:gd name="T74" fmla="*/ 10 w 204"/>
                <a:gd name="T75" fmla="*/ 4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4" h="200">
                  <a:moveTo>
                    <a:pt x="10" y="48"/>
                  </a:moveTo>
                  <a:lnTo>
                    <a:pt x="10" y="48"/>
                  </a:lnTo>
                  <a:lnTo>
                    <a:pt x="6" y="54"/>
                  </a:lnTo>
                  <a:lnTo>
                    <a:pt x="2" y="66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4" y="90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22" y="114"/>
                  </a:lnTo>
                  <a:lnTo>
                    <a:pt x="34" y="120"/>
                  </a:lnTo>
                  <a:lnTo>
                    <a:pt x="42" y="124"/>
                  </a:lnTo>
                  <a:lnTo>
                    <a:pt x="46" y="124"/>
                  </a:lnTo>
                  <a:lnTo>
                    <a:pt x="46" y="124"/>
                  </a:lnTo>
                  <a:lnTo>
                    <a:pt x="36" y="116"/>
                  </a:lnTo>
                  <a:lnTo>
                    <a:pt x="28" y="110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38" y="112"/>
                  </a:lnTo>
                  <a:lnTo>
                    <a:pt x="52" y="118"/>
                  </a:lnTo>
                  <a:lnTo>
                    <a:pt x="66" y="122"/>
                  </a:lnTo>
                  <a:lnTo>
                    <a:pt x="66" y="122"/>
                  </a:lnTo>
                  <a:lnTo>
                    <a:pt x="78" y="124"/>
                  </a:lnTo>
                  <a:lnTo>
                    <a:pt x="86" y="128"/>
                  </a:lnTo>
                  <a:lnTo>
                    <a:pt x="92" y="130"/>
                  </a:lnTo>
                  <a:lnTo>
                    <a:pt x="92" y="130"/>
                  </a:lnTo>
                  <a:lnTo>
                    <a:pt x="86" y="122"/>
                  </a:lnTo>
                  <a:lnTo>
                    <a:pt x="78" y="116"/>
                  </a:lnTo>
                  <a:lnTo>
                    <a:pt x="70" y="110"/>
                  </a:lnTo>
                  <a:lnTo>
                    <a:pt x="70" y="110"/>
                  </a:lnTo>
                  <a:lnTo>
                    <a:pt x="88" y="114"/>
                  </a:lnTo>
                  <a:lnTo>
                    <a:pt x="102" y="120"/>
                  </a:lnTo>
                  <a:lnTo>
                    <a:pt x="118" y="126"/>
                  </a:lnTo>
                  <a:lnTo>
                    <a:pt x="118" y="126"/>
                  </a:lnTo>
                  <a:lnTo>
                    <a:pt x="130" y="132"/>
                  </a:lnTo>
                  <a:lnTo>
                    <a:pt x="142" y="136"/>
                  </a:lnTo>
                  <a:lnTo>
                    <a:pt x="152" y="140"/>
                  </a:lnTo>
                  <a:lnTo>
                    <a:pt x="160" y="144"/>
                  </a:lnTo>
                  <a:lnTo>
                    <a:pt x="160" y="144"/>
                  </a:lnTo>
                  <a:lnTo>
                    <a:pt x="164" y="148"/>
                  </a:lnTo>
                  <a:lnTo>
                    <a:pt x="168" y="154"/>
                  </a:lnTo>
                  <a:lnTo>
                    <a:pt x="174" y="168"/>
                  </a:lnTo>
                  <a:lnTo>
                    <a:pt x="178" y="186"/>
                  </a:lnTo>
                  <a:lnTo>
                    <a:pt x="180" y="200"/>
                  </a:lnTo>
                  <a:lnTo>
                    <a:pt x="180" y="200"/>
                  </a:lnTo>
                  <a:lnTo>
                    <a:pt x="182" y="194"/>
                  </a:lnTo>
                  <a:lnTo>
                    <a:pt x="186" y="186"/>
                  </a:lnTo>
                  <a:lnTo>
                    <a:pt x="188" y="176"/>
                  </a:lnTo>
                  <a:lnTo>
                    <a:pt x="188" y="176"/>
                  </a:lnTo>
                  <a:lnTo>
                    <a:pt x="192" y="152"/>
                  </a:lnTo>
                  <a:lnTo>
                    <a:pt x="200" y="126"/>
                  </a:lnTo>
                  <a:lnTo>
                    <a:pt x="200" y="126"/>
                  </a:lnTo>
                  <a:lnTo>
                    <a:pt x="202" y="110"/>
                  </a:lnTo>
                  <a:lnTo>
                    <a:pt x="204" y="98"/>
                  </a:lnTo>
                  <a:lnTo>
                    <a:pt x="202" y="88"/>
                  </a:lnTo>
                  <a:lnTo>
                    <a:pt x="200" y="76"/>
                  </a:lnTo>
                  <a:lnTo>
                    <a:pt x="194" y="64"/>
                  </a:lnTo>
                  <a:lnTo>
                    <a:pt x="186" y="50"/>
                  </a:lnTo>
                  <a:lnTo>
                    <a:pt x="176" y="38"/>
                  </a:lnTo>
                  <a:lnTo>
                    <a:pt x="176" y="38"/>
                  </a:lnTo>
                  <a:lnTo>
                    <a:pt x="164" y="28"/>
                  </a:lnTo>
                  <a:lnTo>
                    <a:pt x="152" y="18"/>
                  </a:lnTo>
                  <a:lnTo>
                    <a:pt x="140" y="12"/>
                  </a:lnTo>
                  <a:lnTo>
                    <a:pt x="130" y="6"/>
                  </a:lnTo>
                  <a:lnTo>
                    <a:pt x="118" y="2"/>
                  </a:lnTo>
                  <a:lnTo>
                    <a:pt x="108" y="0"/>
                  </a:lnTo>
                  <a:lnTo>
                    <a:pt x="96" y="0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64" y="6"/>
                  </a:lnTo>
                  <a:lnTo>
                    <a:pt x="42" y="16"/>
                  </a:lnTo>
                  <a:lnTo>
                    <a:pt x="34" y="22"/>
                  </a:lnTo>
                  <a:lnTo>
                    <a:pt x="24" y="30"/>
                  </a:lnTo>
                  <a:lnTo>
                    <a:pt x="16" y="38"/>
                  </a:lnTo>
                  <a:lnTo>
                    <a:pt x="10" y="48"/>
                  </a:lnTo>
                  <a:lnTo>
                    <a:pt x="10" y="48"/>
                  </a:lnTo>
                  <a:close/>
                </a:path>
              </a:pathLst>
            </a:custGeom>
            <a:solidFill>
              <a:srgbClr val="C98D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2" name="Freeform 33"/>
            <p:cNvSpPr>
              <a:spLocks/>
            </p:cNvSpPr>
            <p:nvPr/>
          </p:nvSpPr>
          <p:spPr bwMode="auto">
            <a:xfrm>
              <a:off x="4806950" y="3278188"/>
              <a:ext cx="76200" cy="66675"/>
            </a:xfrm>
            <a:custGeom>
              <a:avLst/>
              <a:gdLst>
                <a:gd name="T0" fmla="*/ 48 w 48"/>
                <a:gd name="T1" fmla="*/ 20 h 42"/>
                <a:gd name="T2" fmla="*/ 48 w 48"/>
                <a:gd name="T3" fmla="*/ 20 h 42"/>
                <a:gd name="T4" fmla="*/ 46 w 48"/>
                <a:gd name="T5" fmla="*/ 28 h 42"/>
                <a:gd name="T6" fmla="*/ 40 w 48"/>
                <a:gd name="T7" fmla="*/ 36 h 42"/>
                <a:gd name="T8" fmla="*/ 34 w 48"/>
                <a:gd name="T9" fmla="*/ 40 h 42"/>
                <a:gd name="T10" fmla="*/ 24 w 48"/>
                <a:gd name="T11" fmla="*/ 42 h 42"/>
                <a:gd name="T12" fmla="*/ 24 w 48"/>
                <a:gd name="T13" fmla="*/ 42 h 42"/>
                <a:gd name="T14" fmla="*/ 14 w 48"/>
                <a:gd name="T15" fmla="*/ 40 h 42"/>
                <a:gd name="T16" fmla="*/ 6 w 48"/>
                <a:gd name="T17" fmla="*/ 36 h 42"/>
                <a:gd name="T18" fmla="*/ 2 w 48"/>
                <a:gd name="T19" fmla="*/ 28 h 42"/>
                <a:gd name="T20" fmla="*/ 0 w 48"/>
                <a:gd name="T21" fmla="*/ 20 h 42"/>
                <a:gd name="T22" fmla="*/ 0 w 48"/>
                <a:gd name="T23" fmla="*/ 20 h 42"/>
                <a:gd name="T24" fmla="*/ 2 w 48"/>
                <a:gd name="T25" fmla="*/ 12 h 42"/>
                <a:gd name="T26" fmla="*/ 6 w 48"/>
                <a:gd name="T27" fmla="*/ 6 h 42"/>
                <a:gd name="T28" fmla="*/ 14 w 48"/>
                <a:gd name="T29" fmla="*/ 2 h 42"/>
                <a:gd name="T30" fmla="*/ 24 w 48"/>
                <a:gd name="T31" fmla="*/ 0 h 42"/>
                <a:gd name="T32" fmla="*/ 24 w 48"/>
                <a:gd name="T33" fmla="*/ 0 h 42"/>
                <a:gd name="T34" fmla="*/ 34 w 48"/>
                <a:gd name="T35" fmla="*/ 2 h 42"/>
                <a:gd name="T36" fmla="*/ 40 w 48"/>
                <a:gd name="T37" fmla="*/ 6 h 42"/>
                <a:gd name="T38" fmla="*/ 46 w 48"/>
                <a:gd name="T39" fmla="*/ 12 h 42"/>
                <a:gd name="T40" fmla="*/ 48 w 48"/>
                <a:gd name="T41" fmla="*/ 20 h 42"/>
                <a:gd name="T42" fmla="*/ 48 w 48"/>
                <a:gd name="T43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42">
                  <a:moveTo>
                    <a:pt x="48" y="20"/>
                  </a:moveTo>
                  <a:lnTo>
                    <a:pt x="48" y="20"/>
                  </a:lnTo>
                  <a:lnTo>
                    <a:pt x="46" y="28"/>
                  </a:lnTo>
                  <a:lnTo>
                    <a:pt x="40" y="36"/>
                  </a:lnTo>
                  <a:lnTo>
                    <a:pt x="34" y="40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14" y="40"/>
                  </a:lnTo>
                  <a:lnTo>
                    <a:pt x="6" y="36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4" y="2"/>
                  </a:lnTo>
                  <a:lnTo>
                    <a:pt x="40" y="6"/>
                  </a:lnTo>
                  <a:lnTo>
                    <a:pt x="46" y="12"/>
                  </a:lnTo>
                  <a:lnTo>
                    <a:pt x="48" y="20"/>
                  </a:lnTo>
                  <a:lnTo>
                    <a:pt x="48" y="20"/>
                  </a:lnTo>
                  <a:close/>
                </a:path>
              </a:pathLst>
            </a:custGeom>
            <a:solidFill>
              <a:srgbClr val="EBB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3" name="Freeform 34"/>
            <p:cNvSpPr>
              <a:spLocks/>
            </p:cNvSpPr>
            <p:nvPr/>
          </p:nvSpPr>
          <p:spPr bwMode="auto">
            <a:xfrm>
              <a:off x="4641850" y="3275013"/>
              <a:ext cx="47625" cy="76200"/>
            </a:xfrm>
            <a:custGeom>
              <a:avLst/>
              <a:gdLst>
                <a:gd name="T0" fmla="*/ 22 w 30"/>
                <a:gd name="T1" fmla="*/ 8 h 48"/>
                <a:gd name="T2" fmla="*/ 22 w 30"/>
                <a:gd name="T3" fmla="*/ 8 h 48"/>
                <a:gd name="T4" fmla="*/ 24 w 30"/>
                <a:gd name="T5" fmla="*/ 10 h 48"/>
                <a:gd name="T6" fmla="*/ 28 w 30"/>
                <a:gd name="T7" fmla="*/ 16 h 48"/>
                <a:gd name="T8" fmla="*/ 30 w 30"/>
                <a:gd name="T9" fmla="*/ 26 h 48"/>
                <a:gd name="T10" fmla="*/ 30 w 30"/>
                <a:gd name="T11" fmla="*/ 30 h 48"/>
                <a:gd name="T12" fmla="*/ 26 w 30"/>
                <a:gd name="T13" fmla="*/ 36 h 48"/>
                <a:gd name="T14" fmla="*/ 26 w 30"/>
                <a:gd name="T15" fmla="*/ 36 h 48"/>
                <a:gd name="T16" fmla="*/ 20 w 30"/>
                <a:gd name="T17" fmla="*/ 44 h 48"/>
                <a:gd name="T18" fmla="*/ 14 w 30"/>
                <a:gd name="T19" fmla="*/ 48 h 48"/>
                <a:gd name="T20" fmla="*/ 8 w 30"/>
                <a:gd name="T21" fmla="*/ 48 h 48"/>
                <a:gd name="T22" fmla="*/ 8 w 30"/>
                <a:gd name="T23" fmla="*/ 48 h 48"/>
                <a:gd name="T24" fmla="*/ 4 w 30"/>
                <a:gd name="T25" fmla="*/ 32 h 48"/>
                <a:gd name="T26" fmla="*/ 0 w 30"/>
                <a:gd name="T27" fmla="*/ 18 h 48"/>
                <a:gd name="T28" fmla="*/ 0 w 30"/>
                <a:gd name="T29" fmla="*/ 4 h 48"/>
                <a:gd name="T30" fmla="*/ 0 w 30"/>
                <a:gd name="T31" fmla="*/ 4 h 48"/>
                <a:gd name="T32" fmla="*/ 2 w 30"/>
                <a:gd name="T33" fmla="*/ 2 h 48"/>
                <a:gd name="T34" fmla="*/ 6 w 30"/>
                <a:gd name="T35" fmla="*/ 0 h 48"/>
                <a:gd name="T36" fmla="*/ 10 w 30"/>
                <a:gd name="T37" fmla="*/ 0 h 48"/>
                <a:gd name="T38" fmla="*/ 14 w 30"/>
                <a:gd name="T39" fmla="*/ 0 h 48"/>
                <a:gd name="T40" fmla="*/ 18 w 30"/>
                <a:gd name="T41" fmla="*/ 4 h 48"/>
                <a:gd name="T42" fmla="*/ 22 w 30"/>
                <a:gd name="T43" fmla="*/ 8 h 48"/>
                <a:gd name="T44" fmla="*/ 22 w 30"/>
                <a:gd name="T45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" h="48">
                  <a:moveTo>
                    <a:pt x="22" y="8"/>
                  </a:moveTo>
                  <a:lnTo>
                    <a:pt x="22" y="8"/>
                  </a:lnTo>
                  <a:lnTo>
                    <a:pt x="24" y="10"/>
                  </a:lnTo>
                  <a:lnTo>
                    <a:pt x="28" y="16"/>
                  </a:lnTo>
                  <a:lnTo>
                    <a:pt x="30" y="26"/>
                  </a:lnTo>
                  <a:lnTo>
                    <a:pt x="30" y="30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0" y="44"/>
                  </a:lnTo>
                  <a:lnTo>
                    <a:pt x="14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4" y="32"/>
                  </a:lnTo>
                  <a:lnTo>
                    <a:pt x="0" y="18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22" y="8"/>
                  </a:lnTo>
                  <a:lnTo>
                    <a:pt x="22" y="8"/>
                  </a:lnTo>
                  <a:close/>
                </a:path>
              </a:pathLst>
            </a:custGeom>
            <a:solidFill>
              <a:srgbClr val="EBB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4" name="Freeform 35"/>
            <p:cNvSpPr>
              <a:spLocks/>
            </p:cNvSpPr>
            <p:nvPr/>
          </p:nvSpPr>
          <p:spPr bwMode="auto">
            <a:xfrm>
              <a:off x="4838700" y="3109913"/>
              <a:ext cx="120650" cy="158750"/>
            </a:xfrm>
            <a:custGeom>
              <a:avLst/>
              <a:gdLst>
                <a:gd name="T0" fmla="*/ 0 w 76"/>
                <a:gd name="T1" fmla="*/ 26 h 100"/>
                <a:gd name="T2" fmla="*/ 0 w 76"/>
                <a:gd name="T3" fmla="*/ 26 h 100"/>
                <a:gd name="T4" fmla="*/ 6 w 76"/>
                <a:gd name="T5" fmla="*/ 28 h 100"/>
                <a:gd name="T6" fmla="*/ 22 w 76"/>
                <a:gd name="T7" fmla="*/ 34 h 100"/>
                <a:gd name="T8" fmla="*/ 22 w 76"/>
                <a:gd name="T9" fmla="*/ 34 h 100"/>
                <a:gd name="T10" fmla="*/ 16 w 76"/>
                <a:gd name="T11" fmla="*/ 24 h 100"/>
                <a:gd name="T12" fmla="*/ 10 w 76"/>
                <a:gd name="T13" fmla="*/ 18 h 100"/>
                <a:gd name="T14" fmla="*/ 4 w 76"/>
                <a:gd name="T15" fmla="*/ 10 h 100"/>
                <a:gd name="T16" fmla="*/ 4 w 76"/>
                <a:gd name="T17" fmla="*/ 10 h 100"/>
                <a:gd name="T18" fmla="*/ 16 w 76"/>
                <a:gd name="T19" fmla="*/ 16 h 100"/>
                <a:gd name="T20" fmla="*/ 24 w 76"/>
                <a:gd name="T21" fmla="*/ 22 h 100"/>
                <a:gd name="T22" fmla="*/ 32 w 76"/>
                <a:gd name="T23" fmla="*/ 30 h 100"/>
                <a:gd name="T24" fmla="*/ 32 w 76"/>
                <a:gd name="T25" fmla="*/ 30 h 100"/>
                <a:gd name="T26" fmla="*/ 34 w 76"/>
                <a:gd name="T27" fmla="*/ 18 h 100"/>
                <a:gd name="T28" fmla="*/ 34 w 76"/>
                <a:gd name="T29" fmla="*/ 4 h 100"/>
                <a:gd name="T30" fmla="*/ 34 w 76"/>
                <a:gd name="T31" fmla="*/ 4 h 100"/>
                <a:gd name="T32" fmla="*/ 48 w 76"/>
                <a:gd name="T33" fmla="*/ 42 h 100"/>
                <a:gd name="T34" fmla="*/ 48 w 76"/>
                <a:gd name="T35" fmla="*/ 42 h 100"/>
                <a:gd name="T36" fmla="*/ 56 w 76"/>
                <a:gd name="T37" fmla="*/ 10 h 100"/>
                <a:gd name="T38" fmla="*/ 56 w 76"/>
                <a:gd name="T39" fmla="*/ 10 h 100"/>
                <a:gd name="T40" fmla="*/ 60 w 76"/>
                <a:gd name="T41" fmla="*/ 36 h 100"/>
                <a:gd name="T42" fmla="*/ 60 w 76"/>
                <a:gd name="T43" fmla="*/ 36 h 100"/>
                <a:gd name="T44" fmla="*/ 68 w 76"/>
                <a:gd name="T45" fmla="*/ 24 h 100"/>
                <a:gd name="T46" fmla="*/ 72 w 76"/>
                <a:gd name="T47" fmla="*/ 14 h 100"/>
                <a:gd name="T48" fmla="*/ 76 w 76"/>
                <a:gd name="T49" fmla="*/ 0 h 100"/>
                <a:gd name="T50" fmla="*/ 76 w 76"/>
                <a:gd name="T51" fmla="*/ 0 h 100"/>
                <a:gd name="T52" fmla="*/ 74 w 76"/>
                <a:gd name="T53" fmla="*/ 12 h 100"/>
                <a:gd name="T54" fmla="*/ 72 w 76"/>
                <a:gd name="T55" fmla="*/ 24 h 100"/>
                <a:gd name="T56" fmla="*/ 70 w 76"/>
                <a:gd name="T57" fmla="*/ 36 h 100"/>
                <a:gd name="T58" fmla="*/ 70 w 76"/>
                <a:gd name="T59" fmla="*/ 36 h 100"/>
                <a:gd name="T60" fmla="*/ 62 w 76"/>
                <a:gd name="T61" fmla="*/ 60 h 100"/>
                <a:gd name="T62" fmla="*/ 60 w 76"/>
                <a:gd name="T63" fmla="*/ 78 h 100"/>
                <a:gd name="T64" fmla="*/ 60 w 76"/>
                <a:gd name="T65" fmla="*/ 78 h 100"/>
                <a:gd name="T66" fmla="*/ 58 w 76"/>
                <a:gd name="T67" fmla="*/ 86 h 100"/>
                <a:gd name="T68" fmla="*/ 56 w 76"/>
                <a:gd name="T69" fmla="*/ 92 h 100"/>
                <a:gd name="T70" fmla="*/ 52 w 76"/>
                <a:gd name="T71" fmla="*/ 100 h 100"/>
                <a:gd name="T72" fmla="*/ 52 w 76"/>
                <a:gd name="T73" fmla="*/ 100 h 100"/>
                <a:gd name="T74" fmla="*/ 50 w 76"/>
                <a:gd name="T75" fmla="*/ 88 h 100"/>
                <a:gd name="T76" fmla="*/ 48 w 76"/>
                <a:gd name="T77" fmla="*/ 78 h 100"/>
                <a:gd name="T78" fmla="*/ 44 w 76"/>
                <a:gd name="T79" fmla="*/ 70 h 100"/>
                <a:gd name="T80" fmla="*/ 44 w 76"/>
                <a:gd name="T81" fmla="*/ 70 h 100"/>
                <a:gd name="T82" fmla="*/ 40 w 76"/>
                <a:gd name="T83" fmla="*/ 62 h 100"/>
                <a:gd name="T84" fmla="*/ 32 w 76"/>
                <a:gd name="T85" fmla="*/ 54 h 100"/>
                <a:gd name="T86" fmla="*/ 16 w 76"/>
                <a:gd name="T87" fmla="*/ 40 h 100"/>
                <a:gd name="T88" fmla="*/ 16 w 76"/>
                <a:gd name="T89" fmla="*/ 40 h 100"/>
                <a:gd name="T90" fmla="*/ 4 w 76"/>
                <a:gd name="T91" fmla="*/ 30 h 100"/>
                <a:gd name="T92" fmla="*/ 0 w 76"/>
                <a:gd name="T93" fmla="*/ 26 h 100"/>
                <a:gd name="T94" fmla="*/ 0 w 76"/>
                <a:gd name="T95" fmla="*/ 2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6" h="100">
                  <a:moveTo>
                    <a:pt x="0" y="26"/>
                  </a:moveTo>
                  <a:lnTo>
                    <a:pt x="0" y="26"/>
                  </a:lnTo>
                  <a:lnTo>
                    <a:pt x="6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16" y="24"/>
                  </a:lnTo>
                  <a:lnTo>
                    <a:pt x="10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16" y="16"/>
                  </a:lnTo>
                  <a:lnTo>
                    <a:pt x="24" y="22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4" y="18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8" y="24"/>
                  </a:lnTo>
                  <a:lnTo>
                    <a:pt x="72" y="14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4" y="12"/>
                  </a:lnTo>
                  <a:lnTo>
                    <a:pt x="72" y="24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62" y="60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58" y="86"/>
                  </a:lnTo>
                  <a:lnTo>
                    <a:pt x="56" y="92"/>
                  </a:lnTo>
                  <a:lnTo>
                    <a:pt x="52" y="100"/>
                  </a:lnTo>
                  <a:lnTo>
                    <a:pt x="52" y="100"/>
                  </a:lnTo>
                  <a:lnTo>
                    <a:pt x="50" y="88"/>
                  </a:lnTo>
                  <a:lnTo>
                    <a:pt x="48" y="78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0" y="62"/>
                  </a:lnTo>
                  <a:lnTo>
                    <a:pt x="32" y="54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4" y="3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B97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6" name="Freeform 36"/>
            <p:cNvSpPr>
              <a:spLocks/>
            </p:cNvSpPr>
            <p:nvPr/>
          </p:nvSpPr>
          <p:spPr bwMode="auto">
            <a:xfrm>
              <a:off x="5165725" y="3427413"/>
              <a:ext cx="327025" cy="495300"/>
            </a:xfrm>
            <a:custGeom>
              <a:avLst/>
              <a:gdLst>
                <a:gd name="T0" fmla="*/ 78 w 206"/>
                <a:gd name="T1" fmla="*/ 0 h 312"/>
                <a:gd name="T2" fmla="*/ 78 w 206"/>
                <a:gd name="T3" fmla="*/ 0 h 312"/>
                <a:gd name="T4" fmla="*/ 64 w 206"/>
                <a:gd name="T5" fmla="*/ 14 h 312"/>
                <a:gd name="T6" fmla="*/ 50 w 206"/>
                <a:gd name="T7" fmla="*/ 30 h 312"/>
                <a:gd name="T8" fmla="*/ 36 w 206"/>
                <a:gd name="T9" fmla="*/ 52 h 312"/>
                <a:gd name="T10" fmla="*/ 22 w 206"/>
                <a:gd name="T11" fmla="*/ 80 h 312"/>
                <a:gd name="T12" fmla="*/ 16 w 206"/>
                <a:gd name="T13" fmla="*/ 96 h 312"/>
                <a:gd name="T14" fmla="*/ 10 w 206"/>
                <a:gd name="T15" fmla="*/ 114 h 312"/>
                <a:gd name="T16" fmla="*/ 6 w 206"/>
                <a:gd name="T17" fmla="*/ 132 h 312"/>
                <a:gd name="T18" fmla="*/ 2 w 206"/>
                <a:gd name="T19" fmla="*/ 152 h 312"/>
                <a:gd name="T20" fmla="*/ 0 w 206"/>
                <a:gd name="T21" fmla="*/ 174 h 312"/>
                <a:gd name="T22" fmla="*/ 2 w 206"/>
                <a:gd name="T23" fmla="*/ 198 h 312"/>
                <a:gd name="T24" fmla="*/ 2 w 206"/>
                <a:gd name="T25" fmla="*/ 198 h 312"/>
                <a:gd name="T26" fmla="*/ 6 w 206"/>
                <a:gd name="T27" fmla="*/ 222 h 312"/>
                <a:gd name="T28" fmla="*/ 12 w 206"/>
                <a:gd name="T29" fmla="*/ 240 h 312"/>
                <a:gd name="T30" fmla="*/ 20 w 206"/>
                <a:gd name="T31" fmla="*/ 254 h 312"/>
                <a:gd name="T32" fmla="*/ 30 w 206"/>
                <a:gd name="T33" fmla="*/ 268 h 312"/>
                <a:gd name="T34" fmla="*/ 50 w 206"/>
                <a:gd name="T35" fmla="*/ 290 h 312"/>
                <a:gd name="T36" fmla="*/ 58 w 206"/>
                <a:gd name="T37" fmla="*/ 300 h 312"/>
                <a:gd name="T38" fmla="*/ 66 w 206"/>
                <a:gd name="T39" fmla="*/ 312 h 312"/>
                <a:gd name="T40" fmla="*/ 206 w 206"/>
                <a:gd name="T41" fmla="*/ 298 h 312"/>
                <a:gd name="T42" fmla="*/ 206 w 206"/>
                <a:gd name="T43" fmla="*/ 298 h 312"/>
                <a:gd name="T44" fmla="*/ 202 w 206"/>
                <a:gd name="T45" fmla="*/ 266 h 312"/>
                <a:gd name="T46" fmla="*/ 196 w 206"/>
                <a:gd name="T47" fmla="*/ 232 h 312"/>
                <a:gd name="T48" fmla="*/ 184 w 206"/>
                <a:gd name="T49" fmla="*/ 190 h 312"/>
                <a:gd name="T50" fmla="*/ 168 w 206"/>
                <a:gd name="T51" fmla="*/ 142 h 312"/>
                <a:gd name="T52" fmla="*/ 158 w 206"/>
                <a:gd name="T53" fmla="*/ 116 h 312"/>
                <a:gd name="T54" fmla="*/ 146 w 206"/>
                <a:gd name="T55" fmla="*/ 92 h 312"/>
                <a:gd name="T56" fmla="*/ 132 w 206"/>
                <a:gd name="T57" fmla="*/ 68 h 312"/>
                <a:gd name="T58" fmla="*/ 116 w 206"/>
                <a:gd name="T59" fmla="*/ 44 h 312"/>
                <a:gd name="T60" fmla="*/ 98 w 206"/>
                <a:gd name="T61" fmla="*/ 22 h 312"/>
                <a:gd name="T62" fmla="*/ 78 w 206"/>
                <a:gd name="T63" fmla="*/ 0 h 312"/>
                <a:gd name="T64" fmla="*/ 78 w 206"/>
                <a:gd name="T6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312">
                  <a:moveTo>
                    <a:pt x="78" y="0"/>
                  </a:moveTo>
                  <a:lnTo>
                    <a:pt x="78" y="0"/>
                  </a:lnTo>
                  <a:lnTo>
                    <a:pt x="64" y="14"/>
                  </a:lnTo>
                  <a:lnTo>
                    <a:pt x="50" y="30"/>
                  </a:lnTo>
                  <a:lnTo>
                    <a:pt x="36" y="52"/>
                  </a:lnTo>
                  <a:lnTo>
                    <a:pt x="22" y="80"/>
                  </a:lnTo>
                  <a:lnTo>
                    <a:pt x="16" y="96"/>
                  </a:lnTo>
                  <a:lnTo>
                    <a:pt x="10" y="114"/>
                  </a:lnTo>
                  <a:lnTo>
                    <a:pt x="6" y="132"/>
                  </a:lnTo>
                  <a:lnTo>
                    <a:pt x="2" y="152"/>
                  </a:lnTo>
                  <a:lnTo>
                    <a:pt x="0" y="174"/>
                  </a:lnTo>
                  <a:lnTo>
                    <a:pt x="2" y="198"/>
                  </a:lnTo>
                  <a:lnTo>
                    <a:pt x="2" y="198"/>
                  </a:lnTo>
                  <a:lnTo>
                    <a:pt x="6" y="222"/>
                  </a:lnTo>
                  <a:lnTo>
                    <a:pt x="12" y="240"/>
                  </a:lnTo>
                  <a:lnTo>
                    <a:pt x="20" y="254"/>
                  </a:lnTo>
                  <a:lnTo>
                    <a:pt x="30" y="268"/>
                  </a:lnTo>
                  <a:lnTo>
                    <a:pt x="50" y="290"/>
                  </a:lnTo>
                  <a:lnTo>
                    <a:pt x="58" y="300"/>
                  </a:lnTo>
                  <a:lnTo>
                    <a:pt x="66" y="312"/>
                  </a:lnTo>
                  <a:lnTo>
                    <a:pt x="206" y="298"/>
                  </a:lnTo>
                  <a:lnTo>
                    <a:pt x="206" y="298"/>
                  </a:lnTo>
                  <a:lnTo>
                    <a:pt x="202" y="266"/>
                  </a:lnTo>
                  <a:lnTo>
                    <a:pt x="196" y="232"/>
                  </a:lnTo>
                  <a:lnTo>
                    <a:pt x="184" y="190"/>
                  </a:lnTo>
                  <a:lnTo>
                    <a:pt x="168" y="142"/>
                  </a:lnTo>
                  <a:lnTo>
                    <a:pt x="158" y="116"/>
                  </a:lnTo>
                  <a:lnTo>
                    <a:pt x="146" y="92"/>
                  </a:lnTo>
                  <a:lnTo>
                    <a:pt x="132" y="68"/>
                  </a:lnTo>
                  <a:lnTo>
                    <a:pt x="116" y="44"/>
                  </a:lnTo>
                  <a:lnTo>
                    <a:pt x="98" y="22"/>
                  </a:lnTo>
                  <a:lnTo>
                    <a:pt x="7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E9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7" name="Freeform 37"/>
            <p:cNvSpPr>
              <a:spLocks/>
            </p:cNvSpPr>
            <p:nvPr/>
          </p:nvSpPr>
          <p:spPr bwMode="auto">
            <a:xfrm>
              <a:off x="4641850" y="3941763"/>
              <a:ext cx="419100" cy="184150"/>
            </a:xfrm>
            <a:custGeom>
              <a:avLst/>
              <a:gdLst>
                <a:gd name="T0" fmla="*/ 244 w 264"/>
                <a:gd name="T1" fmla="*/ 56 h 116"/>
                <a:gd name="T2" fmla="*/ 244 w 264"/>
                <a:gd name="T3" fmla="*/ 56 h 116"/>
                <a:gd name="T4" fmla="*/ 206 w 264"/>
                <a:gd name="T5" fmla="*/ 36 h 116"/>
                <a:gd name="T6" fmla="*/ 176 w 264"/>
                <a:gd name="T7" fmla="*/ 16 h 116"/>
                <a:gd name="T8" fmla="*/ 152 w 264"/>
                <a:gd name="T9" fmla="*/ 0 h 116"/>
                <a:gd name="T10" fmla="*/ 152 w 264"/>
                <a:gd name="T11" fmla="*/ 0 h 116"/>
                <a:gd name="T12" fmla="*/ 144 w 264"/>
                <a:gd name="T13" fmla="*/ 2 h 116"/>
                <a:gd name="T14" fmla="*/ 136 w 264"/>
                <a:gd name="T15" fmla="*/ 6 h 116"/>
                <a:gd name="T16" fmla="*/ 126 w 264"/>
                <a:gd name="T17" fmla="*/ 10 h 116"/>
                <a:gd name="T18" fmla="*/ 126 w 264"/>
                <a:gd name="T19" fmla="*/ 10 h 116"/>
                <a:gd name="T20" fmla="*/ 110 w 264"/>
                <a:gd name="T21" fmla="*/ 18 h 116"/>
                <a:gd name="T22" fmla="*/ 90 w 264"/>
                <a:gd name="T23" fmla="*/ 26 h 116"/>
                <a:gd name="T24" fmla="*/ 62 w 264"/>
                <a:gd name="T25" fmla="*/ 36 h 116"/>
                <a:gd name="T26" fmla="*/ 62 w 264"/>
                <a:gd name="T27" fmla="*/ 36 h 116"/>
                <a:gd name="T28" fmla="*/ 38 w 264"/>
                <a:gd name="T29" fmla="*/ 56 h 116"/>
                <a:gd name="T30" fmla="*/ 16 w 264"/>
                <a:gd name="T31" fmla="*/ 70 h 116"/>
                <a:gd name="T32" fmla="*/ 0 w 264"/>
                <a:gd name="T33" fmla="*/ 80 h 116"/>
                <a:gd name="T34" fmla="*/ 0 w 264"/>
                <a:gd name="T35" fmla="*/ 80 h 116"/>
                <a:gd name="T36" fmla="*/ 0 w 264"/>
                <a:gd name="T37" fmla="*/ 84 h 116"/>
                <a:gd name="T38" fmla="*/ 4 w 264"/>
                <a:gd name="T39" fmla="*/ 88 h 116"/>
                <a:gd name="T40" fmla="*/ 8 w 264"/>
                <a:gd name="T41" fmla="*/ 90 h 116"/>
                <a:gd name="T42" fmla="*/ 12 w 264"/>
                <a:gd name="T43" fmla="*/ 92 h 116"/>
                <a:gd name="T44" fmla="*/ 16 w 264"/>
                <a:gd name="T45" fmla="*/ 92 h 116"/>
                <a:gd name="T46" fmla="*/ 24 w 264"/>
                <a:gd name="T47" fmla="*/ 90 h 116"/>
                <a:gd name="T48" fmla="*/ 24 w 264"/>
                <a:gd name="T49" fmla="*/ 90 h 116"/>
                <a:gd name="T50" fmla="*/ 24 w 264"/>
                <a:gd name="T51" fmla="*/ 92 h 116"/>
                <a:gd name="T52" fmla="*/ 26 w 264"/>
                <a:gd name="T53" fmla="*/ 96 h 116"/>
                <a:gd name="T54" fmla="*/ 30 w 264"/>
                <a:gd name="T55" fmla="*/ 98 h 116"/>
                <a:gd name="T56" fmla="*/ 34 w 264"/>
                <a:gd name="T57" fmla="*/ 98 h 116"/>
                <a:gd name="T58" fmla="*/ 40 w 264"/>
                <a:gd name="T59" fmla="*/ 98 h 116"/>
                <a:gd name="T60" fmla="*/ 50 w 264"/>
                <a:gd name="T61" fmla="*/ 96 h 116"/>
                <a:gd name="T62" fmla="*/ 50 w 264"/>
                <a:gd name="T63" fmla="*/ 96 h 116"/>
                <a:gd name="T64" fmla="*/ 54 w 264"/>
                <a:gd name="T65" fmla="*/ 98 h 116"/>
                <a:gd name="T66" fmla="*/ 60 w 264"/>
                <a:gd name="T67" fmla="*/ 100 h 116"/>
                <a:gd name="T68" fmla="*/ 70 w 264"/>
                <a:gd name="T69" fmla="*/ 96 h 116"/>
                <a:gd name="T70" fmla="*/ 70 w 264"/>
                <a:gd name="T71" fmla="*/ 96 h 116"/>
                <a:gd name="T72" fmla="*/ 82 w 264"/>
                <a:gd name="T73" fmla="*/ 92 h 116"/>
                <a:gd name="T74" fmla="*/ 92 w 264"/>
                <a:gd name="T75" fmla="*/ 86 h 116"/>
                <a:gd name="T76" fmla="*/ 100 w 264"/>
                <a:gd name="T77" fmla="*/ 78 h 116"/>
                <a:gd name="T78" fmla="*/ 100 w 264"/>
                <a:gd name="T79" fmla="*/ 78 h 116"/>
                <a:gd name="T80" fmla="*/ 134 w 264"/>
                <a:gd name="T81" fmla="*/ 70 h 116"/>
                <a:gd name="T82" fmla="*/ 134 w 264"/>
                <a:gd name="T83" fmla="*/ 70 h 116"/>
                <a:gd name="T84" fmla="*/ 146 w 264"/>
                <a:gd name="T85" fmla="*/ 76 h 116"/>
                <a:gd name="T86" fmla="*/ 166 w 264"/>
                <a:gd name="T87" fmla="*/ 82 h 116"/>
                <a:gd name="T88" fmla="*/ 166 w 264"/>
                <a:gd name="T89" fmla="*/ 82 h 116"/>
                <a:gd name="T90" fmla="*/ 176 w 264"/>
                <a:gd name="T91" fmla="*/ 90 h 116"/>
                <a:gd name="T92" fmla="*/ 196 w 264"/>
                <a:gd name="T93" fmla="*/ 100 h 116"/>
                <a:gd name="T94" fmla="*/ 196 w 264"/>
                <a:gd name="T95" fmla="*/ 100 h 116"/>
                <a:gd name="T96" fmla="*/ 220 w 264"/>
                <a:gd name="T97" fmla="*/ 112 h 116"/>
                <a:gd name="T98" fmla="*/ 234 w 264"/>
                <a:gd name="T99" fmla="*/ 116 h 116"/>
                <a:gd name="T100" fmla="*/ 250 w 264"/>
                <a:gd name="T101" fmla="*/ 116 h 116"/>
                <a:gd name="T102" fmla="*/ 250 w 264"/>
                <a:gd name="T103" fmla="*/ 116 h 116"/>
                <a:gd name="T104" fmla="*/ 258 w 264"/>
                <a:gd name="T105" fmla="*/ 114 h 116"/>
                <a:gd name="T106" fmla="*/ 262 w 264"/>
                <a:gd name="T107" fmla="*/ 110 h 116"/>
                <a:gd name="T108" fmla="*/ 264 w 264"/>
                <a:gd name="T109" fmla="*/ 102 h 116"/>
                <a:gd name="T110" fmla="*/ 264 w 264"/>
                <a:gd name="T111" fmla="*/ 92 h 116"/>
                <a:gd name="T112" fmla="*/ 262 w 264"/>
                <a:gd name="T113" fmla="*/ 82 h 116"/>
                <a:gd name="T114" fmla="*/ 258 w 264"/>
                <a:gd name="T115" fmla="*/ 72 h 116"/>
                <a:gd name="T116" fmla="*/ 252 w 264"/>
                <a:gd name="T117" fmla="*/ 64 h 116"/>
                <a:gd name="T118" fmla="*/ 244 w 264"/>
                <a:gd name="T119" fmla="*/ 56 h 116"/>
                <a:gd name="T120" fmla="*/ 244 w 264"/>
                <a:gd name="T121" fmla="*/ 5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4" h="116">
                  <a:moveTo>
                    <a:pt x="244" y="56"/>
                  </a:moveTo>
                  <a:lnTo>
                    <a:pt x="244" y="56"/>
                  </a:lnTo>
                  <a:lnTo>
                    <a:pt x="206" y="36"/>
                  </a:lnTo>
                  <a:lnTo>
                    <a:pt x="176" y="16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44" y="2"/>
                  </a:lnTo>
                  <a:lnTo>
                    <a:pt x="136" y="6"/>
                  </a:lnTo>
                  <a:lnTo>
                    <a:pt x="126" y="10"/>
                  </a:lnTo>
                  <a:lnTo>
                    <a:pt x="126" y="10"/>
                  </a:lnTo>
                  <a:lnTo>
                    <a:pt x="110" y="18"/>
                  </a:lnTo>
                  <a:lnTo>
                    <a:pt x="90" y="26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38" y="56"/>
                  </a:lnTo>
                  <a:lnTo>
                    <a:pt x="16" y="7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4"/>
                  </a:lnTo>
                  <a:lnTo>
                    <a:pt x="4" y="88"/>
                  </a:lnTo>
                  <a:lnTo>
                    <a:pt x="8" y="90"/>
                  </a:lnTo>
                  <a:lnTo>
                    <a:pt x="12" y="92"/>
                  </a:lnTo>
                  <a:lnTo>
                    <a:pt x="16" y="92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4" y="92"/>
                  </a:lnTo>
                  <a:lnTo>
                    <a:pt x="26" y="96"/>
                  </a:lnTo>
                  <a:lnTo>
                    <a:pt x="30" y="98"/>
                  </a:lnTo>
                  <a:lnTo>
                    <a:pt x="34" y="98"/>
                  </a:lnTo>
                  <a:lnTo>
                    <a:pt x="40" y="98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4" y="98"/>
                  </a:lnTo>
                  <a:lnTo>
                    <a:pt x="60" y="100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82" y="92"/>
                  </a:lnTo>
                  <a:lnTo>
                    <a:pt x="92" y="86"/>
                  </a:lnTo>
                  <a:lnTo>
                    <a:pt x="100" y="78"/>
                  </a:lnTo>
                  <a:lnTo>
                    <a:pt x="100" y="78"/>
                  </a:lnTo>
                  <a:lnTo>
                    <a:pt x="134" y="70"/>
                  </a:lnTo>
                  <a:lnTo>
                    <a:pt x="134" y="70"/>
                  </a:lnTo>
                  <a:lnTo>
                    <a:pt x="146" y="76"/>
                  </a:lnTo>
                  <a:lnTo>
                    <a:pt x="166" y="82"/>
                  </a:lnTo>
                  <a:lnTo>
                    <a:pt x="166" y="82"/>
                  </a:lnTo>
                  <a:lnTo>
                    <a:pt x="176" y="90"/>
                  </a:lnTo>
                  <a:lnTo>
                    <a:pt x="196" y="100"/>
                  </a:lnTo>
                  <a:lnTo>
                    <a:pt x="196" y="100"/>
                  </a:lnTo>
                  <a:lnTo>
                    <a:pt x="220" y="112"/>
                  </a:lnTo>
                  <a:lnTo>
                    <a:pt x="234" y="116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8" y="114"/>
                  </a:lnTo>
                  <a:lnTo>
                    <a:pt x="262" y="110"/>
                  </a:lnTo>
                  <a:lnTo>
                    <a:pt x="264" y="102"/>
                  </a:lnTo>
                  <a:lnTo>
                    <a:pt x="264" y="92"/>
                  </a:lnTo>
                  <a:lnTo>
                    <a:pt x="262" y="82"/>
                  </a:lnTo>
                  <a:lnTo>
                    <a:pt x="258" y="72"/>
                  </a:lnTo>
                  <a:lnTo>
                    <a:pt x="252" y="64"/>
                  </a:lnTo>
                  <a:lnTo>
                    <a:pt x="244" y="56"/>
                  </a:lnTo>
                  <a:lnTo>
                    <a:pt x="244" y="56"/>
                  </a:lnTo>
                  <a:close/>
                </a:path>
              </a:pathLst>
            </a:custGeom>
            <a:solidFill>
              <a:srgbClr val="ECC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8" name="Freeform 38"/>
            <p:cNvSpPr>
              <a:spLocks/>
            </p:cNvSpPr>
            <p:nvPr/>
          </p:nvSpPr>
          <p:spPr bwMode="auto">
            <a:xfrm>
              <a:off x="5026025" y="3814763"/>
              <a:ext cx="482600" cy="349250"/>
            </a:xfrm>
            <a:custGeom>
              <a:avLst/>
              <a:gdLst>
                <a:gd name="T0" fmla="*/ 284 w 304"/>
                <a:gd name="T1" fmla="*/ 0 h 220"/>
                <a:gd name="T2" fmla="*/ 284 w 304"/>
                <a:gd name="T3" fmla="*/ 0 h 220"/>
                <a:gd name="T4" fmla="*/ 288 w 304"/>
                <a:gd name="T5" fmla="*/ 18 h 220"/>
                <a:gd name="T6" fmla="*/ 296 w 304"/>
                <a:gd name="T7" fmla="*/ 62 h 220"/>
                <a:gd name="T8" fmla="*/ 300 w 304"/>
                <a:gd name="T9" fmla="*/ 90 h 220"/>
                <a:gd name="T10" fmla="*/ 302 w 304"/>
                <a:gd name="T11" fmla="*/ 122 h 220"/>
                <a:gd name="T12" fmla="*/ 304 w 304"/>
                <a:gd name="T13" fmla="*/ 152 h 220"/>
                <a:gd name="T14" fmla="*/ 300 w 304"/>
                <a:gd name="T15" fmla="*/ 180 h 220"/>
                <a:gd name="T16" fmla="*/ 300 w 304"/>
                <a:gd name="T17" fmla="*/ 180 h 220"/>
                <a:gd name="T18" fmla="*/ 288 w 304"/>
                <a:gd name="T19" fmla="*/ 188 h 220"/>
                <a:gd name="T20" fmla="*/ 272 w 304"/>
                <a:gd name="T21" fmla="*/ 194 h 220"/>
                <a:gd name="T22" fmla="*/ 250 w 304"/>
                <a:gd name="T23" fmla="*/ 204 h 220"/>
                <a:gd name="T24" fmla="*/ 220 w 304"/>
                <a:gd name="T25" fmla="*/ 212 h 220"/>
                <a:gd name="T26" fmla="*/ 182 w 304"/>
                <a:gd name="T27" fmla="*/ 218 h 220"/>
                <a:gd name="T28" fmla="*/ 138 w 304"/>
                <a:gd name="T29" fmla="*/ 220 h 220"/>
                <a:gd name="T30" fmla="*/ 112 w 304"/>
                <a:gd name="T31" fmla="*/ 220 h 220"/>
                <a:gd name="T32" fmla="*/ 84 w 304"/>
                <a:gd name="T33" fmla="*/ 218 h 220"/>
                <a:gd name="T34" fmla="*/ 84 w 304"/>
                <a:gd name="T35" fmla="*/ 218 h 220"/>
                <a:gd name="T36" fmla="*/ 56 w 304"/>
                <a:gd name="T37" fmla="*/ 216 h 220"/>
                <a:gd name="T38" fmla="*/ 46 w 304"/>
                <a:gd name="T39" fmla="*/ 212 h 220"/>
                <a:gd name="T40" fmla="*/ 44 w 304"/>
                <a:gd name="T41" fmla="*/ 210 h 220"/>
                <a:gd name="T42" fmla="*/ 44 w 304"/>
                <a:gd name="T43" fmla="*/ 210 h 220"/>
                <a:gd name="T44" fmla="*/ 44 w 304"/>
                <a:gd name="T45" fmla="*/ 208 h 220"/>
                <a:gd name="T46" fmla="*/ 8 w 304"/>
                <a:gd name="T47" fmla="*/ 212 h 220"/>
                <a:gd name="T48" fmla="*/ 8 w 304"/>
                <a:gd name="T49" fmla="*/ 212 h 220"/>
                <a:gd name="T50" fmla="*/ 10 w 304"/>
                <a:gd name="T51" fmla="*/ 204 h 220"/>
                <a:gd name="T52" fmla="*/ 14 w 304"/>
                <a:gd name="T53" fmla="*/ 186 h 220"/>
                <a:gd name="T54" fmla="*/ 14 w 304"/>
                <a:gd name="T55" fmla="*/ 174 h 220"/>
                <a:gd name="T56" fmla="*/ 12 w 304"/>
                <a:gd name="T57" fmla="*/ 160 h 220"/>
                <a:gd name="T58" fmla="*/ 8 w 304"/>
                <a:gd name="T59" fmla="*/ 146 h 220"/>
                <a:gd name="T60" fmla="*/ 0 w 304"/>
                <a:gd name="T61" fmla="*/ 130 h 220"/>
                <a:gd name="T62" fmla="*/ 34 w 304"/>
                <a:gd name="T63" fmla="*/ 130 h 220"/>
                <a:gd name="T64" fmla="*/ 34 w 304"/>
                <a:gd name="T65" fmla="*/ 130 h 220"/>
                <a:gd name="T66" fmla="*/ 38 w 304"/>
                <a:gd name="T67" fmla="*/ 122 h 220"/>
                <a:gd name="T68" fmla="*/ 42 w 304"/>
                <a:gd name="T69" fmla="*/ 116 h 220"/>
                <a:gd name="T70" fmla="*/ 50 w 304"/>
                <a:gd name="T71" fmla="*/ 108 h 220"/>
                <a:gd name="T72" fmla="*/ 50 w 304"/>
                <a:gd name="T73" fmla="*/ 108 h 220"/>
                <a:gd name="T74" fmla="*/ 54 w 304"/>
                <a:gd name="T75" fmla="*/ 104 h 220"/>
                <a:gd name="T76" fmla="*/ 62 w 304"/>
                <a:gd name="T77" fmla="*/ 102 h 220"/>
                <a:gd name="T78" fmla="*/ 80 w 304"/>
                <a:gd name="T79" fmla="*/ 100 h 220"/>
                <a:gd name="T80" fmla="*/ 100 w 304"/>
                <a:gd name="T81" fmla="*/ 96 h 220"/>
                <a:gd name="T82" fmla="*/ 110 w 304"/>
                <a:gd name="T83" fmla="*/ 92 h 220"/>
                <a:gd name="T84" fmla="*/ 118 w 304"/>
                <a:gd name="T85" fmla="*/ 88 h 220"/>
                <a:gd name="T86" fmla="*/ 118 w 304"/>
                <a:gd name="T87" fmla="*/ 88 h 220"/>
                <a:gd name="T88" fmla="*/ 124 w 304"/>
                <a:gd name="T89" fmla="*/ 80 h 220"/>
                <a:gd name="T90" fmla="*/ 132 w 304"/>
                <a:gd name="T91" fmla="*/ 72 h 220"/>
                <a:gd name="T92" fmla="*/ 142 w 304"/>
                <a:gd name="T93" fmla="*/ 50 h 220"/>
                <a:gd name="T94" fmla="*/ 154 w 304"/>
                <a:gd name="T95" fmla="*/ 22 h 220"/>
                <a:gd name="T96" fmla="*/ 284 w 304"/>
                <a:gd name="T9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4" h="220">
                  <a:moveTo>
                    <a:pt x="284" y="0"/>
                  </a:moveTo>
                  <a:lnTo>
                    <a:pt x="284" y="0"/>
                  </a:lnTo>
                  <a:lnTo>
                    <a:pt x="288" y="18"/>
                  </a:lnTo>
                  <a:lnTo>
                    <a:pt x="296" y="62"/>
                  </a:lnTo>
                  <a:lnTo>
                    <a:pt x="300" y="90"/>
                  </a:lnTo>
                  <a:lnTo>
                    <a:pt x="302" y="122"/>
                  </a:lnTo>
                  <a:lnTo>
                    <a:pt x="304" y="152"/>
                  </a:lnTo>
                  <a:lnTo>
                    <a:pt x="300" y="180"/>
                  </a:lnTo>
                  <a:lnTo>
                    <a:pt x="300" y="180"/>
                  </a:lnTo>
                  <a:lnTo>
                    <a:pt x="288" y="188"/>
                  </a:lnTo>
                  <a:lnTo>
                    <a:pt x="272" y="194"/>
                  </a:lnTo>
                  <a:lnTo>
                    <a:pt x="250" y="204"/>
                  </a:lnTo>
                  <a:lnTo>
                    <a:pt x="220" y="212"/>
                  </a:lnTo>
                  <a:lnTo>
                    <a:pt x="182" y="218"/>
                  </a:lnTo>
                  <a:lnTo>
                    <a:pt x="138" y="220"/>
                  </a:lnTo>
                  <a:lnTo>
                    <a:pt x="112" y="220"/>
                  </a:lnTo>
                  <a:lnTo>
                    <a:pt x="84" y="218"/>
                  </a:lnTo>
                  <a:lnTo>
                    <a:pt x="84" y="218"/>
                  </a:lnTo>
                  <a:lnTo>
                    <a:pt x="56" y="216"/>
                  </a:lnTo>
                  <a:lnTo>
                    <a:pt x="46" y="212"/>
                  </a:lnTo>
                  <a:lnTo>
                    <a:pt x="44" y="210"/>
                  </a:lnTo>
                  <a:lnTo>
                    <a:pt x="44" y="210"/>
                  </a:lnTo>
                  <a:lnTo>
                    <a:pt x="44" y="208"/>
                  </a:lnTo>
                  <a:lnTo>
                    <a:pt x="8" y="212"/>
                  </a:lnTo>
                  <a:lnTo>
                    <a:pt x="8" y="212"/>
                  </a:lnTo>
                  <a:lnTo>
                    <a:pt x="10" y="204"/>
                  </a:lnTo>
                  <a:lnTo>
                    <a:pt x="14" y="186"/>
                  </a:lnTo>
                  <a:lnTo>
                    <a:pt x="14" y="174"/>
                  </a:lnTo>
                  <a:lnTo>
                    <a:pt x="12" y="160"/>
                  </a:lnTo>
                  <a:lnTo>
                    <a:pt x="8" y="146"/>
                  </a:lnTo>
                  <a:lnTo>
                    <a:pt x="0" y="130"/>
                  </a:lnTo>
                  <a:lnTo>
                    <a:pt x="34" y="130"/>
                  </a:lnTo>
                  <a:lnTo>
                    <a:pt x="34" y="130"/>
                  </a:lnTo>
                  <a:lnTo>
                    <a:pt x="38" y="122"/>
                  </a:lnTo>
                  <a:lnTo>
                    <a:pt x="42" y="116"/>
                  </a:lnTo>
                  <a:lnTo>
                    <a:pt x="50" y="108"/>
                  </a:lnTo>
                  <a:lnTo>
                    <a:pt x="50" y="108"/>
                  </a:lnTo>
                  <a:lnTo>
                    <a:pt x="54" y="104"/>
                  </a:lnTo>
                  <a:lnTo>
                    <a:pt x="62" y="102"/>
                  </a:lnTo>
                  <a:lnTo>
                    <a:pt x="80" y="100"/>
                  </a:lnTo>
                  <a:lnTo>
                    <a:pt x="100" y="96"/>
                  </a:lnTo>
                  <a:lnTo>
                    <a:pt x="110" y="92"/>
                  </a:lnTo>
                  <a:lnTo>
                    <a:pt x="118" y="88"/>
                  </a:lnTo>
                  <a:lnTo>
                    <a:pt x="118" y="88"/>
                  </a:lnTo>
                  <a:lnTo>
                    <a:pt x="124" y="80"/>
                  </a:lnTo>
                  <a:lnTo>
                    <a:pt x="132" y="72"/>
                  </a:lnTo>
                  <a:lnTo>
                    <a:pt x="142" y="50"/>
                  </a:lnTo>
                  <a:lnTo>
                    <a:pt x="154" y="22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E9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9" name="Freeform 39"/>
            <p:cNvSpPr>
              <a:spLocks/>
            </p:cNvSpPr>
            <p:nvPr/>
          </p:nvSpPr>
          <p:spPr bwMode="auto">
            <a:xfrm>
              <a:off x="4819650" y="3306763"/>
              <a:ext cx="193675" cy="314325"/>
            </a:xfrm>
            <a:custGeom>
              <a:avLst/>
              <a:gdLst>
                <a:gd name="T0" fmla="*/ 82 w 122"/>
                <a:gd name="T1" fmla="*/ 0 h 198"/>
                <a:gd name="T2" fmla="*/ 82 w 122"/>
                <a:gd name="T3" fmla="*/ 0 h 198"/>
                <a:gd name="T4" fmla="*/ 82 w 122"/>
                <a:gd name="T5" fmla="*/ 4 h 198"/>
                <a:gd name="T6" fmla="*/ 86 w 122"/>
                <a:gd name="T7" fmla="*/ 16 h 198"/>
                <a:gd name="T8" fmla="*/ 86 w 122"/>
                <a:gd name="T9" fmla="*/ 32 h 198"/>
                <a:gd name="T10" fmla="*/ 86 w 122"/>
                <a:gd name="T11" fmla="*/ 54 h 198"/>
                <a:gd name="T12" fmla="*/ 82 w 122"/>
                <a:gd name="T13" fmla="*/ 66 h 198"/>
                <a:gd name="T14" fmla="*/ 78 w 122"/>
                <a:gd name="T15" fmla="*/ 80 h 198"/>
                <a:gd name="T16" fmla="*/ 72 w 122"/>
                <a:gd name="T17" fmla="*/ 96 h 198"/>
                <a:gd name="T18" fmla="*/ 64 w 122"/>
                <a:gd name="T19" fmla="*/ 110 h 198"/>
                <a:gd name="T20" fmla="*/ 52 w 122"/>
                <a:gd name="T21" fmla="*/ 126 h 198"/>
                <a:gd name="T22" fmla="*/ 38 w 122"/>
                <a:gd name="T23" fmla="*/ 144 h 198"/>
                <a:gd name="T24" fmla="*/ 20 w 122"/>
                <a:gd name="T25" fmla="*/ 162 h 198"/>
                <a:gd name="T26" fmla="*/ 0 w 122"/>
                <a:gd name="T27" fmla="*/ 180 h 198"/>
                <a:gd name="T28" fmla="*/ 0 w 122"/>
                <a:gd name="T29" fmla="*/ 180 h 198"/>
                <a:gd name="T30" fmla="*/ 2 w 122"/>
                <a:gd name="T31" fmla="*/ 182 h 198"/>
                <a:gd name="T32" fmla="*/ 4 w 122"/>
                <a:gd name="T33" fmla="*/ 184 h 198"/>
                <a:gd name="T34" fmla="*/ 10 w 122"/>
                <a:gd name="T35" fmla="*/ 182 h 198"/>
                <a:gd name="T36" fmla="*/ 10 w 122"/>
                <a:gd name="T37" fmla="*/ 182 h 198"/>
                <a:gd name="T38" fmla="*/ 30 w 122"/>
                <a:gd name="T39" fmla="*/ 168 h 198"/>
                <a:gd name="T40" fmla="*/ 42 w 122"/>
                <a:gd name="T41" fmla="*/ 160 h 198"/>
                <a:gd name="T42" fmla="*/ 42 w 122"/>
                <a:gd name="T43" fmla="*/ 160 h 198"/>
                <a:gd name="T44" fmla="*/ 70 w 122"/>
                <a:gd name="T45" fmla="*/ 176 h 198"/>
                <a:gd name="T46" fmla="*/ 88 w 122"/>
                <a:gd name="T47" fmla="*/ 190 h 198"/>
                <a:gd name="T48" fmla="*/ 98 w 122"/>
                <a:gd name="T49" fmla="*/ 198 h 198"/>
                <a:gd name="T50" fmla="*/ 98 w 122"/>
                <a:gd name="T51" fmla="*/ 198 h 198"/>
                <a:gd name="T52" fmla="*/ 102 w 122"/>
                <a:gd name="T53" fmla="*/ 196 h 198"/>
                <a:gd name="T54" fmla="*/ 106 w 122"/>
                <a:gd name="T55" fmla="*/ 186 h 198"/>
                <a:gd name="T56" fmla="*/ 112 w 122"/>
                <a:gd name="T57" fmla="*/ 168 h 198"/>
                <a:gd name="T58" fmla="*/ 118 w 122"/>
                <a:gd name="T59" fmla="*/ 144 h 198"/>
                <a:gd name="T60" fmla="*/ 122 w 122"/>
                <a:gd name="T61" fmla="*/ 116 h 198"/>
                <a:gd name="T62" fmla="*/ 122 w 122"/>
                <a:gd name="T63" fmla="*/ 84 h 198"/>
                <a:gd name="T64" fmla="*/ 122 w 122"/>
                <a:gd name="T65" fmla="*/ 68 h 198"/>
                <a:gd name="T66" fmla="*/ 118 w 122"/>
                <a:gd name="T67" fmla="*/ 52 h 198"/>
                <a:gd name="T68" fmla="*/ 114 w 122"/>
                <a:gd name="T69" fmla="*/ 34 h 198"/>
                <a:gd name="T70" fmla="*/ 110 w 122"/>
                <a:gd name="T71" fmla="*/ 16 h 198"/>
                <a:gd name="T72" fmla="*/ 110 w 122"/>
                <a:gd name="T73" fmla="*/ 16 h 198"/>
                <a:gd name="T74" fmla="*/ 98 w 122"/>
                <a:gd name="T75" fmla="*/ 6 h 198"/>
                <a:gd name="T76" fmla="*/ 88 w 122"/>
                <a:gd name="T77" fmla="*/ 2 h 198"/>
                <a:gd name="T78" fmla="*/ 84 w 122"/>
                <a:gd name="T79" fmla="*/ 0 h 198"/>
                <a:gd name="T80" fmla="*/ 82 w 122"/>
                <a:gd name="T81" fmla="*/ 0 h 198"/>
                <a:gd name="T82" fmla="*/ 82 w 122"/>
                <a:gd name="T8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" h="198">
                  <a:moveTo>
                    <a:pt x="82" y="0"/>
                  </a:moveTo>
                  <a:lnTo>
                    <a:pt x="82" y="0"/>
                  </a:lnTo>
                  <a:lnTo>
                    <a:pt x="82" y="4"/>
                  </a:lnTo>
                  <a:lnTo>
                    <a:pt x="86" y="16"/>
                  </a:lnTo>
                  <a:lnTo>
                    <a:pt x="86" y="32"/>
                  </a:lnTo>
                  <a:lnTo>
                    <a:pt x="86" y="54"/>
                  </a:lnTo>
                  <a:lnTo>
                    <a:pt x="82" y="66"/>
                  </a:lnTo>
                  <a:lnTo>
                    <a:pt x="78" y="80"/>
                  </a:lnTo>
                  <a:lnTo>
                    <a:pt x="72" y="96"/>
                  </a:lnTo>
                  <a:lnTo>
                    <a:pt x="64" y="110"/>
                  </a:lnTo>
                  <a:lnTo>
                    <a:pt x="52" y="126"/>
                  </a:lnTo>
                  <a:lnTo>
                    <a:pt x="38" y="144"/>
                  </a:lnTo>
                  <a:lnTo>
                    <a:pt x="20" y="162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2" y="182"/>
                  </a:lnTo>
                  <a:lnTo>
                    <a:pt x="4" y="184"/>
                  </a:lnTo>
                  <a:lnTo>
                    <a:pt x="10" y="182"/>
                  </a:lnTo>
                  <a:lnTo>
                    <a:pt x="10" y="182"/>
                  </a:lnTo>
                  <a:lnTo>
                    <a:pt x="30" y="168"/>
                  </a:lnTo>
                  <a:lnTo>
                    <a:pt x="42" y="160"/>
                  </a:lnTo>
                  <a:lnTo>
                    <a:pt x="42" y="160"/>
                  </a:lnTo>
                  <a:lnTo>
                    <a:pt x="70" y="176"/>
                  </a:lnTo>
                  <a:lnTo>
                    <a:pt x="88" y="190"/>
                  </a:lnTo>
                  <a:lnTo>
                    <a:pt x="98" y="198"/>
                  </a:lnTo>
                  <a:lnTo>
                    <a:pt x="98" y="198"/>
                  </a:lnTo>
                  <a:lnTo>
                    <a:pt x="102" y="196"/>
                  </a:lnTo>
                  <a:lnTo>
                    <a:pt x="106" y="186"/>
                  </a:lnTo>
                  <a:lnTo>
                    <a:pt x="112" y="168"/>
                  </a:lnTo>
                  <a:lnTo>
                    <a:pt x="118" y="144"/>
                  </a:lnTo>
                  <a:lnTo>
                    <a:pt x="122" y="116"/>
                  </a:lnTo>
                  <a:lnTo>
                    <a:pt x="122" y="84"/>
                  </a:lnTo>
                  <a:lnTo>
                    <a:pt x="122" y="68"/>
                  </a:lnTo>
                  <a:lnTo>
                    <a:pt x="118" y="52"/>
                  </a:lnTo>
                  <a:lnTo>
                    <a:pt x="114" y="34"/>
                  </a:lnTo>
                  <a:lnTo>
                    <a:pt x="110" y="16"/>
                  </a:lnTo>
                  <a:lnTo>
                    <a:pt x="110" y="16"/>
                  </a:lnTo>
                  <a:lnTo>
                    <a:pt x="98" y="6"/>
                  </a:lnTo>
                  <a:lnTo>
                    <a:pt x="88" y="2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E9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0" name="Freeform 40"/>
            <p:cNvSpPr>
              <a:spLocks/>
            </p:cNvSpPr>
            <p:nvPr/>
          </p:nvSpPr>
          <p:spPr bwMode="auto">
            <a:xfrm>
              <a:off x="4933950" y="3735388"/>
              <a:ext cx="193675" cy="250825"/>
            </a:xfrm>
            <a:custGeom>
              <a:avLst/>
              <a:gdLst>
                <a:gd name="T0" fmla="*/ 0 w 122"/>
                <a:gd name="T1" fmla="*/ 0 h 158"/>
                <a:gd name="T2" fmla="*/ 0 w 122"/>
                <a:gd name="T3" fmla="*/ 0 h 158"/>
                <a:gd name="T4" fmla="*/ 10 w 122"/>
                <a:gd name="T5" fmla="*/ 4 h 158"/>
                <a:gd name="T6" fmla="*/ 34 w 122"/>
                <a:gd name="T7" fmla="*/ 10 h 158"/>
                <a:gd name="T8" fmla="*/ 50 w 122"/>
                <a:gd name="T9" fmla="*/ 14 h 158"/>
                <a:gd name="T10" fmla="*/ 66 w 122"/>
                <a:gd name="T11" fmla="*/ 16 h 158"/>
                <a:gd name="T12" fmla="*/ 84 w 122"/>
                <a:gd name="T13" fmla="*/ 16 h 158"/>
                <a:gd name="T14" fmla="*/ 102 w 122"/>
                <a:gd name="T15" fmla="*/ 14 h 158"/>
                <a:gd name="T16" fmla="*/ 122 w 122"/>
                <a:gd name="T17" fmla="*/ 120 h 158"/>
                <a:gd name="T18" fmla="*/ 82 w 122"/>
                <a:gd name="T19" fmla="*/ 158 h 158"/>
                <a:gd name="T20" fmla="*/ 18 w 122"/>
                <a:gd name="T21" fmla="*/ 120 h 158"/>
                <a:gd name="T22" fmla="*/ 18 w 122"/>
                <a:gd name="T23" fmla="*/ 120 h 158"/>
                <a:gd name="T24" fmla="*/ 14 w 122"/>
                <a:gd name="T25" fmla="*/ 106 h 158"/>
                <a:gd name="T26" fmla="*/ 6 w 122"/>
                <a:gd name="T27" fmla="*/ 76 h 158"/>
                <a:gd name="T28" fmla="*/ 0 w 122"/>
                <a:gd name="T29" fmla="*/ 36 h 158"/>
                <a:gd name="T30" fmla="*/ 0 w 122"/>
                <a:gd name="T31" fmla="*/ 18 h 158"/>
                <a:gd name="T32" fmla="*/ 0 w 122"/>
                <a:gd name="T33" fmla="*/ 0 h 158"/>
                <a:gd name="T34" fmla="*/ 0 w 122"/>
                <a:gd name="T35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" h="158">
                  <a:moveTo>
                    <a:pt x="0" y="0"/>
                  </a:moveTo>
                  <a:lnTo>
                    <a:pt x="0" y="0"/>
                  </a:lnTo>
                  <a:lnTo>
                    <a:pt x="10" y="4"/>
                  </a:lnTo>
                  <a:lnTo>
                    <a:pt x="34" y="10"/>
                  </a:lnTo>
                  <a:lnTo>
                    <a:pt x="50" y="14"/>
                  </a:lnTo>
                  <a:lnTo>
                    <a:pt x="66" y="16"/>
                  </a:lnTo>
                  <a:lnTo>
                    <a:pt x="84" y="16"/>
                  </a:lnTo>
                  <a:lnTo>
                    <a:pt x="102" y="14"/>
                  </a:lnTo>
                  <a:lnTo>
                    <a:pt x="122" y="120"/>
                  </a:lnTo>
                  <a:lnTo>
                    <a:pt x="82" y="158"/>
                  </a:lnTo>
                  <a:lnTo>
                    <a:pt x="18" y="120"/>
                  </a:lnTo>
                  <a:lnTo>
                    <a:pt x="18" y="120"/>
                  </a:lnTo>
                  <a:lnTo>
                    <a:pt x="14" y="106"/>
                  </a:lnTo>
                  <a:lnTo>
                    <a:pt x="6" y="76"/>
                  </a:lnTo>
                  <a:lnTo>
                    <a:pt x="0" y="36"/>
                  </a:lnTo>
                  <a:lnTo>
                    <a:pt x="0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1" name="Freeform 41"/>
            <p:cNvSpPr>
              <a:spLocks/>
            </p:cNvSpPr>
            <p:nvPr/>
          </p:nvSpPr>
          <p:spPr bwMode="auto">
            <a:xfrm>
              <a:off x="4803775" y="3652838"/>
              <a:ext cx="22225" cy="28575"/>
            </a:xfrm>
            <a:custGeom>
              <a:avLst/>
              <a:gdLst>
                <a:gd name="T0" fmla="*/ 14 w 14"/>
                <a:gd name="T1" fmla="*/ 10 h 18"/>
                <a:gd name="T2" fmla="*/ 14 w 14"/>
                <a:gd name="T3" fmla="*/ 10 h 18"/>
                <a:gd name="T4" fmla="*/ 12 w 14"/>
                <a:gd name="T5" fmla="*/ 16 h 18"/>
                <a:gd name="T6" fmla="*/ 10 w 14"/>
                <a:gd name="T7" fmla="*/ 18 h 18"/>
                <a:gd name="T8" fmla="*/ 6 w 14"/>
                <a:gd name="T9" fmla="*/ 18 h 18"/>
                <a:gd name="T10" fmla="*/ 6 w 14"/>
                <a:gd name="T11" fmla="*/ 18 h 18"/>
                <a:gd name="T12" fmla="*/ 4 w 14"/>
                <a:gd name="T13" fmla="*/ 18 h 18"/>
                <a:gd name="T14" fmla="*/ 2 w 14"/>
                <a:gd name="T15" fmla="*/ 16 h 18"/>
                <a:gd name="T16" fmla="*/ 0 w 14"/>
                <a:gd name="T17" fmla="*/ 10 h 18"/>
                <a:gd name="T18" fmla="*/ 0 w 14"/>
                <a:gd name="T19" fmla="*/ 10 h 18"/>
                <a:gd name="T20" fmla="*/ 2 w 14"/>
                <a:gd name="T21" fmla="*/ 4 h 18"/>
                <a:gd name="T22" fmla="*/ 4 w 14"/>
                <a:gd name="T23" fmla="*/ 2 h 18"/>
                <a:gd name="T24" fmla="*/ 6 w 14"/>
                <a:gd name="T25" fmla="*/ 0 h 18"/>
                <a:gd name="T26" fmla="*/ 6 w 14"/>
                <a:gd name="T27" fmla="*/ 0 h 18"/>
                <a:gd name="T28" fmla="*/ 10 w 14"/>
                <a:gd name="T29" fmla="*/ 2 h 18"/>
                <a:gd name="T30" fmla="*/ 12 w 14"/>
                <a:gd name="T31" fmla="*/ 4 h 18"/>
                <a:gd name="T32" fmla="*/ 14 w 14"/>
                <a:gd name="T33" fmla="*/ 10 h 18"/>
                <a:gd name="T34" fmla="*/ 14 w 14"/>
                <a:gd name="T35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18">
                  <a:moveTo>
                    <a:pt x="14" y="10"/>
                  </a:moveTo>
                  <a:lnTo>
                    <a:pt x="14" y="10"/>
                  </a:lnTo>
                  <a:lnTo>
                    <a:pt x="12" y="16"/>
                  </a:lnTo>
                  <a:lnTo>
                    <a:pt x="10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4"/>
                  </a:lnTo>
                  <a:lnTo>
                    <a:pt x="14" y="10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2" name="Freeform 42"/>
            <p:cNvSpPr>
              <a:spLocks/>
            </p:cNvSpPr>
            <p:nvPr/>
          </p:nvSpPr>
          <p:spPr bwMode="auto">
            <a:xfrm>
              <a:off x="4832350" y="3779838"/>
              <a:ext cx="22225" cy="28575"/>
            </a:xfrm>
            <a:custGeom>
              <a:avLst/>
              <a:gdLst>
                <a:gd name="T0" fmla="*/ 14 w 14"/>
                <a:gd name="T1" fmla="*/ 8 h 18"/>
                <a:gd name="T2" fmla="*/ 14 w 14"/>
                <a:gd name="T3" fmla="*/ 8 h 18"/>
                <a:gd name="T4" fmla="*/ 12 w 14"/>
                <a:gd name="T5" fmla="*/ 14 h 18"/>
                <a:gd name="T6" fmla="*/ 10 w 14"/>
                <a:gd name="T7" fmla="*/ 16 h 18"/>
                <a:gd name="T8" fmla="*/ 8 w 14"/>
                <a:gd name="T9" fmla="*/ 18 h 18"/>
                <a:gd name="T10" fmla="*/ 8 w 14"/>
                <a:gd name="T11" fmla="*/ 18 h 18"/>
                <a:gd name="T12" fmla="*/ 4 w 14"/>
                <a:gd name="T13" fmla="*/ 16 h 18"/>
                <a:gd name="T14" fmla="*/ 2 w 14"/>
                <a:gd name="T15" fmla="*/ 14 h 18"/>
                <a:gd name="T16" fmla="*/ 0 w 14"/>
                <a:gd name="T17" fmla="*/ 8 h 18"/>
                <a:gd name="T18" fmla="*/ 0 w 14"/>
                <a:gd name="T19" fmla="*/ 8 h 18"/>
                <a:gd name="T20" fmla="*/ 2 w 14"/>
                <a:gd name="T21" fmla="*/ 2 h 18"/>
                <a:gd name="T22" fmla="*/ 4 w 14"/>
                <a:gd name="T23" fmla="*/ 0 h 18"/>
                <a:gd name="T24" fmla="*/ 8 w 14"/>
                <a:gd name="T25" fmla="*/ 0 h 18"/>
                <a:gd name="T26" fmla="*/ 8 w 14"/>
                <a:gd name="T27" fmla="*/ 0 h 18"/>
                <a:gd name="T28" fmla="*/ 10 w 14"/>
                <a:gd name="T29" fmla="*/ 0 h 18"/>
                <a:gd name="T30" fmla="*/ 12 w 14"/>
                <a:gd name="T31" fmla="*/ 2 h 18"/>
                <a:gd name="T32" fmla="*/ 14 w 14"/>
                <a:gd name="T33" fmla="*/ 8 h 18"/>
                <a:gd name="T34" fmla="*/ 14 w 14"/>
                <a:gd name="T35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18">
                  <a:moveTo>
                    <a:pt x="14" y="8"/>
                  </a:moveTo>
                  <a:lnTo>
                    <a:pt x="14" y="8"/>
                  </a:lnTo>
                  <a:lnTo>
                    <a:pt x="12" y="14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4" y="8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3" name="Freeform 43"/>
            <p:cNvSpPr>
              <a:spLocks/>
            </p:cNvSpPr>
            <p:nvPr/>
          </p:nvSpPr>
          <p:spPr bwMode="auto">
            <a:xfrm>
              <a:off x="4860925" y="3881438"/>
              <a:ext cx="19050" cy="25400"/>
            </a:xfrm>
            <a:custGeom>
              <a:avLst/>
              <a:gdLst>
                <a:gd name="T0" fmla="*/ 12 w 12"/>
                <a:gd name="T1" fmla="*/ 8 h 16"/>
                <a:gd name="T2" fmla="*/ 12 w 12"/>
                <a:gd name="T3" fmla="*/ 8 h 16"/>
                <a:gd name="T4" fmla="*/ 10 w 12"/>
                <a:gd name="T5" fmla="*/ 14 h 16"/>
                <a:gd name="T6" fmla="*/ 8 w 12"/>
                <a:gd name="T7" fmla="*/ 16 h 16"/>
                <a:gd name="T8" fmla="*/ 6 w 12"/>
                <a:gd name="T9" fmla="*/ 16 h 16"/>
                <a:gd name="T10" fmla="*/ 6 w 12"/>
                <a:gd name="T11" fmla="*/ 16 h 16"/>
                <a:gd name="T12" fmla="*/ 4 w 12"/>
                <a:gd name="T13" fmla="*/ 16 h 16"/>
                <a:gd name="T14" fmla="*/ 2 w 12"/>
                <a:gd name="T15" fmla="*/ 14 h 16"/>
                <a:gd name="T16" fmla="*/ 0 w 12"/>
                <a:gd name="T17" fmla="*/ 8 h 16"/>
                <a:gd name="T18" fmla="*/ 0 w 12"/>
                <a:gd name="T19" fmla="*/ 8 h 16"/>
                <a:gd name="T20" fmla="*/ 2 w 12"/>
                <a:gd name="T21" fmla="*/ 2 h 16"/>
                <a:gd name="T22" fmla="*/ 4 w 12"/>
                <a:gd name="T23" fmla="*/ 0 h 16"/>
                <a:gd name="T24" fmla="*/ 6 w 12"/>
                <a:gd name="T25" fmla="*/ 0 h 16"/>
                <a:gd name="T26" fmla="*/ 6 w 12"/>
                <a:gd name="T27" fmla="*/ 0 h 16"/>
                <a:gd name="T28" fmla="*/ 8 w 12"/>
                <a:gd name="T29" fmla="*/ 0 h 16"/>
                <a:gd name="T30" fmla="*/ 10 w 12"/>
                <a:gd name="T31" fmla="*/ 2 h 16"/>
                <a:gd name="T32" fmla="*/ 12 w 12"/>
                <a:gd name="T33" fmla="*/ 8 h 16"/>
                <a:gd name="T34" fmla="*/ 12 w 12"/>
                <a:gd name="T3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16">
                  <a:moveTo>
                    <a:pt x="12" y="8"/>
                  </a:moveTo>
                  <a:lnTo>
                    <a:pt x="12" y="8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2" y="8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4" name="Freeform 44"/>
            <p:cNvSpPr>
              <a:spLocks/>
            </p:cNvSpPr>
            <p:nvPr/>
          </p:nvSpPr>
          <p:spPr bwMode="auto">
            <a:xfrm>
              <a:off x="5060950" y="4113213"/>
              <a:ext cx="22225" cy="22225"/>
            </a:xfrm>
            <a:custGeom>
              <a:avLst/>
              <a:gdLst>
                <a:gd name="T0" fmla="*/ 14 w 14"/>
                <a:gd name="T1" fmla="*/ 8 h 14"/>
                <a:gd name="T2" fmla="*/ 14 w 14"/>
                <a:gd name="T3" fmla="*/ 8 h 14"/>
                <a:gd name="T4" fmla="*/ 12 w 14"/>
                <a:gd name="T5" fmla="*/ 12 h 14"/>
                <a:gd name="T6" fmla="*/ 6 w 14"/>
                <a:gd name="T7" fmla="*/ 14 h 14"/>
                <a:gd name="T8" fmla="*/ 6 w 14"/>
                <a:gd name="T9" fmla="*/ 14 h 14"/>
                <a:gd name="T10" fmla="*/ 2 w 14"/>
                <a:gd name="T11" fmla="*/ 12 h 14"/>
                <a:gd name="T12" fmla="*/ 0 w 14"/>
                <a:gd name="T13" fmla="*/ 8 h 14"/>
                <a:gd name="T14" fmla="*/ 0 w 14"/>
                <a:gd name="T15" fmla="*/ 8 h 14"/>
                <a:gd name="T16" fmla="*/ 2 w 14"/>
                <a:gd name="T17" fmla="*/ 2 h 14"/>
                <a:gd name="T18" fmla="*/ 6 w 14"/>
                <a:gd name="T19" fmla="*/ 0 h 14"/>
                <a:gd name="T20" fmla="*/ 6 w 14"/>
                <a:gd name="T21" fmla="*/ 0 h 14"/>
                <a:gd name="T22" fmla="*/ 12 w 14"/>
                <a:gd name="T23" fmla="*/ 2 h 14"/>
                <a:gd name="T24" fmla="*/ 14 w 14"/>
                <a:gd name="T25" fmla="*/ 8 h 14"/>
                <a:gd name="T26" fmla="*/ 14 w 14"/>
                <a:gd name="T2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4">
                  <a:moveTo>
                    <a:pt x="14" y="8"/>
                  </a:moveTo>
                  <a:lnTo>
                    <a:pt x="14" y="8"/>
                  </a:lnTo>
                  <a:lnTo>
                    <a:pt x="12" y="12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2" y="2"/>
                  </a:lnTo>
                  <a:lnTo>
                    <a:pt x="14" y="8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5" name="Freeform 45"/>
            <p:cNvSpPr>
              <a:spLocks/>
            </p:cNvSpPr>
            <p:nvPr/>
          </p:nvSpPr>
          <p:spPr bwMode="auto">
            <a:xfrm>
              <a:off x="5137150" y="3484563"/>
              <a:ext cx="60325" cy="342900"/>
            </a:xfrm>
            <a:custGeom>
              <a:avLst/>
              <a:gdLst>
                <a:gd name="T0" fmla="*/ 14 w 38"/>
                <a:gd name="T1" fmla="*/ 0 h 216"/>
                <a:gd name="T2" fmla="*/ 14 w 38"/>
                <a:gd name="T3" fmla="*/ 0 h 216"/>
                <a:gd name="T4" fmla="*/ 8 w 38"/>
                <a:gd name="T5" fmla="*/ 20 h 216"/>
                <a:gd name="T6" fmla="*/ 2 w 38"/>
                <a:gd name="T7" fmla="*/ 44 h 216"/>
                <a:gd name="T8" fmla="*/ 0 w 38"/>
                <a:gd name="T9" fmla="*/ 72 h 216"/>
                <a:gd name="T10" fmla="*/ 0 w 38"/>
                <a:gd name="T11" fmla="*/ 106 h 216"/>
                <a:gd name="T12" fmla="*/ 0 w 38"/>
                <a:gd name="T13" fmla="*/ 124 h 216"/>
                <a:gd name="T14" fmla="*/ 4 w 38"/>
                <a:gd name="T15" fmla="*/ 142 h 216"/>
                <a:gd name="T16" fmla="*/ 10 w 38"/>
                <a:gd name="T17" fmla="*/ 162 h 216"/>
                <a:gd name="T18" fmla="*/ 16 w 38"/>
                <a:gd name="T19" fmla="*/ 180 h 216"/>
                <a:gd name="T20" fmla="*/ 26 w 38"/>
                <a:gd name="T21" fmla="*/ 198 h 216"/>
                <a:gd name="T22" fmla="*/ 38 w 38"/>
                <a:gd name="T23" fmla="*/ 216 h 216"/>
                <a:gd name="T24" fmla="*/ 38 w 38"/>
                <a:gd name="T25" fmla="*/ 216 h 216"/>
                <a:gd name="T26" fmla="*/ 34 w 38"/>
                <a:gd name="T27" fmla="*/ 198 h 216"/>
                <a:gd name="T28" fmla="*/ 28 w 38"/>
                <a:gd name="T29" fmla="*/ 178 h 216"/>
                <a:gd name="T30" fmla="*/ 22 w 38"/>
                <a:gd name="T31" fmla="*/ 150 h 216"/>
                <a:gd name="T32" fmla="*/ 16 w 38"/>
                <a:gd name="T33" fmla="*/ 118 h 216"/>
                <a:gd name="T34" fmla="*/ 12 w 38"/>
                <a:gd name="T35" fmla="*/ 82 h 216"/>
                <a:gd name="T36" fmla="*/ 12 w 38"/>
                <a:gd name="T37" fmla="*/ 42 h 216"/>
                <a:gd name="T38" fmla="*/ 14 w 38"/>
                <a:gd name="T39" fmla="*/ 0 h 216"/>
                <a:gd name="T40" fmla="*/ 14 w 38"/>
                <a:gd name="T4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216">
                  <a:moveTo>
                    <a:pt x="14" y="0"/>
                  </a:moveTo>
                  <a:lnTo>
                    <a:pt x="14" y="0"/>
                  </a:lnTo>
                  <a:lnTo>
                    <a:pt x="8" y="20"/>
                  </a:lnTo>
                  <a:lnTo>
                    <a:pt x="2" y="44"/>
                  </a:lnTo>
                  <a:lnTo>
                    <a:pt x="0" y="72"/>
                  </a:lnTo>
                  <a:lnTo>
                    <a:pt x="0" y="106"/>
                  </a:lnTo>
                  <a:lnTo>
                    <a:pt x="0" y="124"/>
                  </a:lnTo>
                  <a:lnTo>
                    <a:pt x="4" y="142"/>
                  </a:lnTo>
                  <a:lnTo>
                    <a:pt x="10" y="162"/>
                  </a:lnTo>
                  <a:lnTo>
                    <a:pt x="16" y="180"/>
                  </a:lnTo>
                  <a:lnTo>
                    <a:pt x="26" y="198"/>
                  </a:lnTo>
                  <a:lnTo>
                    <a:pt x="38" y="216"/>
                  </a:lnTo>
                  <a:lnTo>
                    <a:pt x="38" y="216"/>
                  </a:lnTo>
                  <a:lnTo>
                    <a:pt x="34" y="198"/>
                  </a:lnTo>
                  <a:lnTo>
                    <a:pt x="28" y="178"/>
                  </a:lnTo>
                  <a:lnTo>
                    <a:pt x="22" y="150"/>
                  </a:lnTo>
                  <a:lnTo>
                    <a:pt x="16" y="118"/>
                  </a:lnTo>
                  <a:lnTo>
                    <a:pt x="12" y="82"/>
                  </a:lnTo>
                  <a:lnTo>
                    <a:pt x="12" y="4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DC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6" name="Freeform 46"/>
            <p:cNvSpPr>
              <a:spLocks/>
            </p:cNvSpPr>
            <p:nvPr/>
          </p:nvSpPr>
          <p:spPr bwMode="auto">
            <a:xfrm>
              <a:off x="5245100" y="3865563"/>
              <a:ext cx="196850" cy="123825"/>
            </a:xfrm>
            <a:custGeom>
              <a:avLst/>
              <a:gdLst>
                <a:gd name="T0" fmla="*/ 0 w 124"/>
                <a:gd name="T1" fmla="*/ 22 h 78"/>
                <a:gd name="T2" fmla="*/ 0 w 124"/>
                <a:gd name="T3" fmla="*/ 22 h 78"/>
                <a:gd name="T4" fmla="*/ 10 w 124"/>
                <a:gd name="T5" fmla="*/ 18 h 78"/>
                <a:gd name="T6" fmla="*/ 24 w 124"/>
                <a:gd name="T7" fmla="*/ 16 h 78"/>
                <a:gd name="T8" fmla="*/ 40 w 124"/>
                <a:gd name="T9" fmla="*/ 16 h 78"/>
                <a:gd name="T10" fmla="*/ 60 w 124"/>
                <a:gd name="T11" fmla="*/ 22 h 78"/>
                <a:gd name="T12" fmla="*/ 70 w 124"/>
                <a:gd name="T13" fmla="*/ 26 h 78"/>
                <a:gd name="T14" fmla="*/ 80 w 124"/>
                <a:gd name="T15" fmla="*/ 32 h 78"/>
                <a:gd name="T16" fmla="*/ 92 w 124"/>
                <a:gd name="T17" fmla="*/ 40 h 78"/>
                <a:gd name="T18" fmla="*/ 102 w 124"/>
                <a:gd name="T19" fmla="*/ 50 h 78"/>
                <a:gd name="T20" fmla="*/ 114 w 124"/>
                <a:gd name="T21" fmla="*/ 62 h 78"/>
                <a:gd name="T22" fmla="*/ 124 w 124"/>
                <a:gd name="T23" fmla="*/ 78 h 78"/>
                <a:gd name="T24" fmla="*/ 124 w 124"/>
                <a:gd name="T25" fmla="*/ 78 h 78"/>
                <a:gd name="T26" fmla="*/ 114 w 124"/>
                <a:gd name="T27" fmla="*/ 58 h 78"/>
                <a:gd name="T28" fmla="*/ 102 w 124"/>
                <a:gd name="T29" fmla="*/ 40 h 78"/>
                <a:gd name="T30" fmla="*/ 86 w 124"/>
                <a:gd name="T31" fmla="*/ 22 h 78"/>
                <a:gd name="T32" fmla="*/ 78 w 124"/>
                <a:gd name="T33" fmla="*/ 14 h 78"/>
                <a:gd name="T34" fmla="*/ 68 w 124"/>
                <a:gd name="T35" fmla="*/ 8 h 78"/>
                <a:gd name="T36" fmla="*/ 58 w 124"/>
                <a:gd name="T37" fmla="*/ 2 h 78"/>
                <a:gd name="T38" fmla="*/ 46 w 124"/>
                <a:gd name="T39" fmla="*/ 0 h 78"/>
                <a:gd name="T40" fmla="*/ 36 w 124"/>
                <a:gd name="T41" fmla="*/ 0 h 78"/>
                <a:gd name="T42" fmla="*/ 24 w 124"/>
                <a:gd name="T43" fmla="*/ 4 h 78"/>
                <a:gd name="T44" fmla="*/ 12 w 124"/>
                <a:gd name="T45" fmla="*/ 10 h 78"/>
                <a:gd name="T46" fmla="*/ 0 w 124"/>
                <a:gd name="T47" fmla="*/ 22 h 78"/>
                <a:gd name="T48" fmla="*/ 0 w 124"/>
                <a:gd name="T49" fmla="*/ 2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8">
                  <a:moveTo>
                    <a:pt x="0" y="22"/>
                  </a:moveTo>
                  <a:lnTo>
                    <a:pt x="0" y="22"/>
                  </a:lnTo>
                  <a:lnTo>
                    <a:pt x="10" y="18"/>
                  </a:lnTo>
                  <a:lnTo>
                    <a:pt x="24" y="16"/>
                  </a:lnTo>
                  <a:lnTo>
                    <a:pt x="40" y="16"/>
                  </a:lnTo>
                  <a:lnTo>
                    <a:pt x="60" y="22"/>
                  </a:lnTo>
                  <a:lnTo>
                    <a:pt x="70" y="26"/>
                  </a:lnTo>
                  <a:lnTo>
                    <a:pt x="80" y="32"/>
                  </a:lnTo>
                  <a:lnTo>
                    <a:pt x="92" y="40"/>
                  </a:lnTo>
                  <a:lnTo>
                    <a:pt x="102" y="50"/>
                  </a:lnTo>
                  <a:lnTo>
                    <a:pt x="114" y="62"/>
                  </a:lnTo>
                  <a:lnTo>
                    <a:pt x="124" y="78"/>
                  </a:lnTo>
                  <a:lnTo>
                    <a:pt x="124" y="78"/>
                  </a:lnTo>
                  <a:lnTo>
                    <a:pt x="114" y="58"/>
                  </a:lnTo>
                  <a:lnTo>
                    <a:pt x="102" y="40"/>
                  </a:lnTo>
                  <a:lnTo>
                    <a:pt x="86" y="22"/>
                  </a:lnTo>
                  <a:lnTo>
                    <a:pt x="78" y="14"/>
                  </a:lnTo>
                  <a:lnTo>
                    <a:pt x="68" y="8"/>
                  </a:lnTo>
                  <a:lnTo>
                    <a:pt x="58" y="2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4" y="4"/>
                  </a:lnTo>
                  <a:lnTo>
                    <a:pt x="12" y="1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D9D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7" name="Freeform 47"/>
            <p:cNvSpPr>
              <a:spLocks/>
            </p:cNvSpPr>
            <p:nvPr/>
          </p:nvSpPr>
          <p:spPr bwMode="auto">
            <a:xfrm>
              <a:off x="5105400" y="4097338"/>
              <a:ext cx="104775" cy="41275"/>
            </a:xfrm>
            <a:custGeom>
              <a:avLst/>
              <a:gdLst>
                <a:gd name="T0" fmla="*/ 0 w 66"/>
                <a:gd name="T1" fmla="*/ 0 h 26"/>
                <a:gd name="T2" fmla="*/ 0 w 66"/>
                <a:gd name="T3" fmla="*/ 0 h 26"/>
                <a:gd name="T4" fmla="*/ 0 w 66"/>
                <a:gd name="T5" fmla="*/ 4 h 26"/>
                <a:gd name="T6" fmla="*/ 2 w 66"/>
                <a:gd name="T7" fmla="*/ 8 h 26"/>
                <a:gd name="T8" fmla="*/ 8 w 66"/>
                <a:gd name="T9" fmla="*/ 12 h 26"/>
                <a:gd name="T10" fmla="*/ 16 w 66"/>
                <a:gd name="T11" fmla="*/ 16 h 26"/>
                <a:gd name="T12" fmla="*/ 28 w 66"/>
                <a:gd name="T13" fmla="*/ 18 h 26"/>
                <a:gd name="T14" fmla="*/ 44 w 66"/>
                <a:gd name="T15" fmla="*/ 16 h 26"/>
                <a:gd name="T16" fmla="*/ 66 w 66"/>
                <a:gd name="T17" fmla="*/ 14 h 26"/>
                <a:gd name="T18" fmla="*/ 66 w 66"/>
                <a:gd name="T19" fmla="*/ 14 h 26"/>
                <a:gd name="T20" fmla="*/ 56 w 66"/>
                <a:gd name="T21" fmla="*/ 18 h 26"/>
                <a:gd name="T22" fmla="*/ 44 w 66"/>
                <a:gd name="T23" fmla="*/ 22 h 26"/>
                <a:gd name="T24" fmla="*/ 32 w 66"/>
                <a:gd name="T25" fmla="*/ 26 h 26"/>
                <a:gd name="T26" fmla="*/ 20 w 66"/>
                <a:gd name="T27" fmla="*/ 26 h 26"/>
                <a:gd name="T28" fmla="*/ 14 w 66"/>
                <a:gd name="T29" fmla="*/ 26 h 26"/>
                <a:gd name="T30" fmla="*/ 8 w 66"/>
                <a:gd name="T31" fmla="*/ 24 h 26"/>
                <a:gd name="T32" fmla="*/ 4 w 66"/>
                <a:gd name="T33" fmla="*/ 20 h 26"/>
                <a:gd name="T34" fmla="*/ 2 w 66"/>
                <a:gd name="T35" fmla="*/ 16 h 26"/>
                <a:gd name="T36" fmla="*/ 0 w 66"/>
                <a:gd name="T37" fmla="*/ 8 h 26"/>
                <a:gd name="T38" fmla="*/ 0 w 66"/>
                <a:gd name="T39" fmla="*/ 0 h 26"/>
                <a:gd name="T40" fmla="*/ 0 w 66"/>
                <a:gd name="T4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26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8"/>
                  </a:lnTo>
                  <a:lnTo>
                    <a:pt x="8" y="12"/>
                  </a:lnTo>
                  <a:lnTo>
                    <a:pt x="16" y="16"/>
                  </a:lnTo>
                  <a:lnTo>
                    <a:pt x="28" y="18"/>
                  </a:lnTo>
                  <a:lnTo>
                    <a:pt x="44" y="16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56" y="18"/>
                  </a:lnTo>
                  <a:lnTo>
                    <a:pt x="44" y="22"/>
                  </a:lnTo>
                  <a:lnTo>
                    <a:pt x="32" y="26"/>
                  </a:lnTo>
                  <a:lnTo>
                    <a:pt x="20" y="26"/>
                  </a:lnTo>
                  <a:lnTo>
                    <a:pt x="14" y="26"/>
                  </a:lnTo>
                  <a:lnTo>
                    <a:pt x="8" y="24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8" name="Freeform 48"/>
            <p:cNvSpPr>
              <a:spLocks/>
            </p:cNvSpPr>
            <p:nvPr/>
          </p:nvSpPr>
          <p:spPr bwMode="auto">
            <a:xfrm>
              <a:off x="5099050" y="4040188"/>
              <a:ext cx="177800" cy="34925"/>
            </a:xfrm>
            <a:custGeom>
              <a:avLst/>
              <a:gdLst>
                <a:gd name="T0" fmla="*/ 0 w 112"/>
                <a:gd name="T1" fmla="*/ 22 h 22"/>
                <a:gd name="T2" fmla="*/ 0 w 112"/>
                <a:gd name="T3" fmla="*/ 22 h 22"/>
                <a:gd name="T4" fmla="*/ 10 w 112"/>
                <a:gd name="T5" fmla="*/ 20 h 22"/>
                <a:gd name="T6" fmla="*/ 38 w 112"/>
                <a:gd name="T7" fmla="*/ 14 h 22"/>
                <a:gd name="T8" fmla="*/ 74 w 112"/>
                <a:gd name="T9" fmla="*/ 8 h 22"/>
                <a:gd name="T10" fmla="*/ 94 w 112"/>
                <a:gd name="T11" fmla="*/ 6 h 22"/>
                <a:gd name="T12" fmla="*/ 112 w 112"/>
                <a:gd name="T13" fmla="*/ 8 h 22"/>
                <a:gd name="T14" fmla="*/ 112 w 112"/>
                <a:gd name="T15" fmla="*/ 8 h 22"/>
                <a:gd name="T16" fmla="*/ 100 w 112"/>
                <a:gd name="T17" fmla="*/ 4 h 22"/>
                <a:gd name="T18" fmla="*/ 88 w 112"/>
                <a:gd name="T19" fmla="*/ 2 h 22"/>
                <a:gd name="T20" fmla="*/ 72 w 112"/>
                <a:gd name="T21" fmla="*/ 0 h 22"/>
                <a:gd name="T22" fmla="*/ 54 w 112"/>
                <a:gd name="T23" fmla="*/ 0 h 22"/>
                <a:gd name="T24" fmla="*/ 34 w 112"/>
                <a:gd name="T25" fmla="*/ 2 h 22"/>
                <a:gd name="T26" fmla="*/ 26 w 112"/>
                <a:gd name="T27" fmla="*/ 6 h 22"/>
                <a:gd name="T28" fmla="*/ 16 w 112"/>
                <a:gd name="T29" fmla="*/ 10 h 22"/>
                <a:gd name="T30" fmla="*/ 8 w 112"/>
                <a:gd name="T31" fmla="*/ 16 h 22"/>
                <a:gd name="T32" fmla="*/ 0 w 112"/>
                <a:gd name="T33" fmla="*/ 22 h 22"/>
                <a:gd name="T34" fmla="*/ 0 w 112"/>
                <a:gd name="T3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22">
                  <a:moveTo>
                    <a:pt x="0" y="22"/>
                  </a:moveTo>
                  <a:lnTo>
                    <a:pt x="0" y="22"/>
                  </a:lnTo>
                  <a:lnTo>
                    <a:pt x="10" y="20"/>
                  </a:lnTo>
                  <a:lnTo>
                    <a:pt x="38" y="14"/>
                  </a:lnTo>
                  <a:lnTo>
                    <a:pt x="74" y="8"/>
                  </a:lnTo>
                  <a:lnTo>
                    <a:pt x="94" y="6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00" y="4"/>
                  </a:lnTo>
                  <a:lnTo>
                    <a:pt x="88" y="2"/>
                  </a:lnTo>
                  <a:lnTo>
                    <a:pt x="72" y="0"/>
                  </a:lnTo>
                  <a:lnTo>
                    <a:pt x="54" y="0"/>
                  </a:lnTo>
                  <a:lnTo>
                    <a:pt x="34" y="2"/>
                  </a:lnTo>
                  <a:lnTo>
                    <a:pt x="26" y="6"/>
                  </a:lnTo>
                  <a:lnTo>
                    <a:pt x="16" y="10"/>
                  </a:lnTo>
                  <a:lnTo>
                    <a:pt x="8" y="16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D9D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9" name="Freeform 49"/>
            <p:cNvSpPr>
              <a:spLocks/>
            </p:cNvSpPr>
            <p:nvPr/>
          </p:nvSpPr>
          <p:spPr bwMode="auto">
            <a:xfrm>
              <a:off x="4206875" y="4151313"/>
              <a:ext cx="711200" cy="53975"/>
            </a:xfrm>
            <a:custGeom>
              <a:avLst/>
              <a:gdLst>
                <a:gd name="T0" fmla="*/ 0 w 448"/>
                <a:gd name="T1" fmla="*/ 34 h 34"/>
                <a:gd name="T2" fmla="*/ 442 w 448"/>
                <a:gd name="T3" fmla="*/ 28 h 34"/>
                <a:gd name="T4" fmla="*/ 442 w 448"/>
                <a:gd name="T5" fmla="*/ 28 h 34"/>
                <a:gd name="T6" fmla="*/ 444 w 448"/>
                <a:gd name="T7" fmla="*/ 26 h 34"/>
                <a:gd name="T8" fmla="*/ 448 w 448"/>
                <a:gd name="T9" fmla="*/ 22 h 34"/>
                <a:gd name="T10" fmla="*/ 448 w 448"/>
                <a:gd name="T11" fmla="*/ 18 h 34"/>
                <a:gd name="T12" fmla="*/ 448 w 448"/>
                <a:gd name="T13" fmla="*/ 14 h 34"/>
                <a:gd name="T14" fmla="*/ 446 w 448"/>
                <a:gd name="T15" fmla="*/ 8 h 34"/>
                <a:gd name="T16" fmla="*/ 442 w 448"/>
                <a:gd name="T17" fmla="*/ 0 h 34"/>
                <a:gd name="T18" fmla="*/ 8 w 448"/>
                <a:gd name="T19" fmla="*/ 2 h 34"/>
                <a:gd name="T20" fmla="*/ 0 w 448"/>
                <a:gd name="T2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8" h="34">
                  <a:moveTo>
                    <a:pt x="0" y="34"/>
                  </a:moveTo>
                  <a:lnTo>
                    <a:pt x="442" y="28"/>
                  </a:lnTo>
                  <a:lnTo>
                    <a:pt x="442" y="28"/>
                  </a:lnTo>
                  <a:lnTo>
                    <a:pt x="444" y="26"/>
                  </a:lnTo>
                  <a:lnTo>
                    <a:pt x="448" y="22"/>
                  </a:lnTo>
                  <a:lnTo>
                    <a:pt x="448" y="18"/>
                  </a:lnTo>
                  <a:lnTo>
                    <a:pt x="448" y="14"/>
                  </a:lnTo>
                  <a:lnTo>
                    <a:pt x="446" y="8"/>
                  </a:lnTo>
                  <a:lnTo>
                    <a:pt x="442" y="0"/>
                  </a:lnTo>
                  <a:lnTo>
                    <a:pt x="8" y="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A1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0" name="Freeform 50"/>
            <p:cNvSpPr>
              <a:spLocks/>
            </p:cNvSpPr>
            <p:nvPr/>
          </p:nvSpPr>
          <p:spPr bwMode="auto">
            <a:xfrm>
              <a:off x="4073525" y="4037013"/>
              <a:ext cx="149225" cy="168275"/>
            </a:xfrm>
            <a:custGeom>
              <a:avLst/>
              <a:gdLst>
                <a:gd name="T0" fmla="*/ 92 w 94"/>
                <a:gd name="T1" fmla="*/ 96 h 106"/>
                <a:gd name="T2" fmla="*/ 92 w 94"/>
                <a:gd name="T3" fmla="*/ 96 h 106"/>
                <a:gd name="T4" fmla="*/ 88 w 94"/>
                <a:gd name="T5" fmla="*/ 104 h 106"/>
                <a:gd name="T6" fmla="*/ 86 w 94"/>
                <a:gd name="T7" fmla="*/ 106 h 106"/>
                <a:gd name="T8" fmla="*/ 84 w 94"/>
                <a:gd name="T9" fmla="*/ 106 h 106"/>
                <a:gd name="T10" fmla="*/ 2 w 94"/>
                <a:gd name="T11" fmla="*/ 26 h 106"/>
                <a:gd name="T12" fmla="*/ 2 w 94"/>
                <a:gd name="T13" fmla="*/ 26 h 106"/>
                <a:gd name="T14" fmla="*/ 0 w 94"/>
                <a:gd name="T15" fmla="*/ 20 h 106"/>
                <a:gd name="T16" fmla="*/ 2 w 94"/>
                <a:gd name="T17" fmla="*/ 10 h 106"/>
                <a:gd name="T18" fmla="*/ 2 w 94"/>
                <a:gd name="T19" fmla="*/ 10 h 106"/>
                <a:gd name="T20" fmla="*/ 2 w 94"/>
                <a:gd name="T21" fmla="*/ 10 h 106"/>
                <a:gd name="T22" fmla="*/ 6 w 94"/>
                <a:gd name="T23" fmla="*/ 2 h 106"/>
                <a:gd name="T24" fmla="*/ 8 w 94"/>
                <a:gd name="T25" fmla="*/ 0 h 106"/>
                <a:gd name="T26" fmla="*/ 10 w 94"/>
                <a:gd name="T27" fmla="*/ 2 h 106"/>
                <a:gd name="T28" fmla="*/ 92 w 94"/>
                <a:gd name="T29" fmla="*/ 80 h 106"/>
                <a:gd name="T30" fmla="*/ 92 w 94"/>
                <a:gd name="T31" fmla="*/ 80 h 106"/>
                <a:gd name="T32" fmla="*/ 94 w 94"/>
                <a:gd name="T33" fmla="*/ 86 h 106"/>
                <a:gd name="T34" fmla="*/ 92 w 94"/>
                <a:gd name="T35" fmla="*/ 96 h 106"/>
                <a:gd name="T36" fmla="*/ 92 w 94"/>
                <a:gd name="T37" fmla="*/ 9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" h="106">
                  <a:moveTo>
                    <a:pt x="92" y="96"/>
                  </a:moveTo>
                  <a:lnTo>
                    <a:pt x="92" y="96"/>
                  </a:lnTo>
                  <a:lnTo>
                    <a:pt x="88" y="104"/>
                  </a:lnTo>
                  <a:lnTo>
                    <a:pt x="86" y="106"/>
                  </a:lnTo>
                  <a:lnTo>
                    <a:pt x="84" y="10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94" y="86"/>
                  </a:lnTo>
                  <a:lnTo>
                    <a:pt x="92" y="96"/>
                  </a:lnTo>
                  <a:lnTo>
                    <a:pt x="92" y="96"/>
                  </a:lnTo>
                  <a:close/>
                </a:path>
              </a:pathLst>
            </a:custGeom>
            <a:solidFill>
              <a:srgbClr val="D6CF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1" name="Freeform 51"/>
            <p:cNvSpPr>
              <a:spLocks/>
            </p:cNvSpPr>
            <p:nvPr/>
          </p:nvSpPr>
          <p:spPr bwMode="auto">
            <a:xfrm>
              <a:off x="4076700" y="4017963"/>
              <a:ext cx="593725" cy="146050"/>
            </a:xfrm>
            <a:custGeom>
              <a:avLst/>
              <a:gdLst>
                <a:gd name="T0" fmla="*/ 0 w 374"/>
                <a:gd name="T1" fmla="*/ 12 h 92"/>
                <a:gd name="T2" fmla="*/ 310 w 374"/>
                <a:gd name="T3" fmla="*/ 0 h 92"/>
                <a:gd name="T4" fmla="*/ 374 w 374"/>
                <a:gd name="T5" fmla="*/ 68 h 92"/>
                <a:gd name="T6" fmla="*/ 90 w 374"/>
                <a:gd name="T7" fmla="*/ 92 h 92"/>
                <a:gd name="T8" fmla="*/ 0 w 374"/>
                <a:gd name="T9" fmla="*/ 1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92">
                  <a:moveTo>
                    <a:pt x="0" y="12"/>
                  </a:moveTo>
                  <a:lnTo>
                    <a:pt x="310" y="0"/>
                  </a:lnTo>
                  <a:lnTo>
                    <a:pt x="374" y="68"/>
                  </a:lnTo>
                  <a:lnTo>
                    <a:pt x="90" y="9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8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2" name="Freeform 52"/>
            <p:cNvSpPr>
              <a:spLocks/>
            </p:cNvSpPr>
            <p:nvPr/>
          </p:nvSpPr>
          <p:spPr bwMode="auto">
            <a:xfrm>
              <a:off x="3695700" y="3332163"/>
              <a:ext cx="742950" cy="701675"/>
            </a:xfrm>
            <a:custGeom>
              <a:avLst/>
              <a:gdLst>
                <a:gd name="T0" fmla="*/ 218 w 468"/>
                <a:gd name="T1" fmla="*/ 14 h 442"/>
                <a:gd name="T2" fmla="*/ 210 w 468"/>
                <a:gd name="T3" fmla="*/ 22 h 442"/>
                <a:gd name="T4" fmla="*/ 166 w 468"/>
                <a:gd name="T5" fmla="*/ 38 h 442"/>
                <a:gd name="T6" fmla="*/ 130 w 468"/>
                <a:gd name="T7" fmla="*/ 48 h 442"/>
                <a:gd name="T8" fmla="*/ 90 w 468"/>
                <a:gd name="T9" fmla="*/ 64 h 442"/>
                <a:gd name="T10" fmla="*/ 46 w 468"/>
                <a:gd name="T11" fmla="*/ 86 h 442"/>
                <a:gd name="T12" fmla="*/ 0 w 468"/>
                <a:gd name="T13" fmla="*/ 118 h 442"/>
                <a:gd name="T14" fmla="*/ 8 w 468"/>
                <a:gd name="T15" fmla="*/ 158 h 442"/>
                <a:gd name="T16" fmla="*/ 28 w 468"/>
                <a:gd name="T17" fmla="*/ 246 h 442"/>
                <a:gd name="T18" fmla="*/ 54 w 468"/>
                <a:gd name="T19" fmla="*/ 320 h 442"/>
                <a:gd name="T20" fmla="*/ 78 w 468"/>
                <a:gd name="T21" fmla="*/ 364 h 442"/>
                <a:gd name="T22" fmla="*/ 106 w 468"/>
                <a:gd name="T23" fmla="*/ 396 h 442"/>
                <a:gd name="T24" fmla="*/ 122 w 468"/>
                <a:gd name="T25" fmla="*/ 406 h 442"/>
                <a:gd name="T26" fmla="*/ 156 w 468"/>
                <a:gd name="T27" fmla="*/ 420 h 442"/>
                <a:gd name="T28" fmla="*/ 226 w 468"/>
                <a:gd name="T29" fmla="*/ 436 h 442"/>
                <a:gd name="T30" fmla="*/ 290 w 468"/>
                <a:gd name="T31" fmla="*/ 442 h 442"/>
                <a:gd name="T32" fmla="*/ 346 w 468"/>
                <a:gd name="T33" fmla="*/ 440 h 442"/>
                <a:gd name="T34" fmla="*/ 368 w 468"/>
                <a:gd name="T35" fmla="*/ 434 h 442"/>
                <a:gd name="T36" fmla="*/ 420 w 468"/>
                <a:gd name="T37" fmla="*/ 408 h 442"/>
                <a:gd name="T38" fmla="*/ 432 w 468"/>
                <a:gd name="T39" fmla="*/ 394 h 442"/>
                <a:gd name="T40" fmla="*/ 440 w 468"/>
                <a:gd name="T41" fmla="*/ 348 h 442"/>
                <a:gd name="T42" fmla="*/ 464 w 468"/>
                <a:gd name="T43" fmla="*/ 158 h 442"/>
                <a:gd name="T44" fmla="*/ 468 w 468"/>
                <a:gd name="T45" fmla="*/ 90 h 442"/>
                <a:gd name="T46" fmla="*/ 440 w 468"/>
                <a:gd name="T47" fmla="*/ 76 h 442"/>
                <a:gd name="T48" fmla="*/ 388 w 468"/>
                <a:gd name="T49" fmla="*/ 54 h 442"/>
                <a:gd name="T50" fmla="*/ 346 w 468"/>
                <a:gd name="T51" fmla="*/ 42 h 442"/>
                <a:gd name="T52" fmla="*/ 330 w 468"/>
                <a:gd name="T53" fmla="*/ 36 h 442"/>
                <a:gd name="T54" fmla="*/ 326 w 468"/>
                <a:gd name="T55" fmla="*/ 32 h 442"/>
                <a:gd name="T56" fmla="*/ 312 w 468"/>
                <a:gd name="T57" fmla="*/ 22 h 442"/>
                <a:gd name="T58" fmla="*/ 266 w 468"/>
                <a:gd name="T59" fmla="*/ 4 h 442"/>
                <a:gd name="T60" fmla="*/ 250 w 468"/>
                <a:gd name="T61" fmla="*/ 0 h 442"/>
                <a:gd name="T62" fmla="*/ 230 w 468"/>
                <a:gd name="T63" fmla="*/ 6 h 442"/>
                <a:gd name="T64" fmla="*/ 218 w 468"/>
                <a:gd name="T65" fmla="*/ 14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8" h="442">
                  <a:moveTo>
                    <a:pt x="218" y="14"/>
                  </a:moveTo>
                  <a:lnTo>
                    <a:pt x="218" y="14"/>
                  </a:lnTo>
                  <a:lnTo>
                    <a:pt x="216" y="16"/>
                  </a:lnTo>
                  <a:lnTo>
                    <a:pt x="210" y="22"/>
                  </a:lnTo>
                  <a:lnTo>
                    <a:pt x="194" y="30"/>
                  </a:lnTo>
                  <a:lnTo>
                    <a:pt x="166" y="38"/>
                  </a:lnTo>
                  <a:lnTo>
                    <a:pt x="166" y="38"/>
                  </a:lnTo>
                  <a:lnTo>
                    <a:pt x="130" y="48"/>
                  </a:lnTo>
                  <a:lnTo>
                    <a:pt x="110" y="56"/>
                  </a:lnTo>
                  <a:lnTo>
                    <a:pt x="90" y="64"/>
                  </a:lnTo>
                  <a:lnTo>
                    <a:pt x="68" y="74"/>
                  </a:lnTo>
                  <a:lnTo>
                    <a:pt x="46" y="86"/>
                  </a:lnTo>
                  <a:lnTo>
                    <a:pt x="24" y="102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8" y="158"/>
                  </a:lnTo>
                  <a:lnTo>
                    <a:pt x="16" y="198"/>
                  </a:lnTo>
                  <a:lnTo>
                    <a:pt x="28" y="246"/>
                  </a:lnTo>
                  <a:lnTo>
                    <a:pt x="44" y="296"/>
                  </a:lnTo>
                  <a:lnTo>
                    <a:pt x="54" y="320"/>
                  </a:lnTo>
                  <a:lnTo>
                    <a:pt x="66" y="344"/>
                  </a:lnTo>
                  <a:lnTo>
                    <a:pt x="78" y="364"/>
                  </a:lnTo>
                  <a:lnTo>
                    <a:pt x="92" y="382"/>
                  </a:lnTo>
                  <a:lnTo>
                    <a:pt x="106" y="396"/>
                  </a:lnTo>
                  <a:lnTo>
                    <a:pt x="122" y="406"/>
                  </a:lnTo>
                  <a:lnTo>
                    <a:pt x="122" y="406"/>
                  </a:lnTo>
                  <a:lnTo>
                    <a:pt x="138" y="414"/>
                  </a:lnTo>
                  <a:lnTo>
                    <a:pt x="156" y="420"/>
                  </a:lnTo>
                  <a:lnTo>
                    <a:pt x="190" y="430"/>
                  </a:lnTo>
                  <a:lnTo>
                    <a:pt x="226" y="436"/>
                  </a:lnTo>
                  <a:lnTo>
                    <a:pt x="260" y="440"/>
                  </a:lnTo>
                  <a:lnTo>
                    <a:pt x="290" y="442"/>
                  </a:lnTo>
                  <a:lnTo>
                    <a:pt x="314" y="442"/>
                  </a:lnTo>
                  <a:lnTo>
                    <a:pt x="346" y="440"/>
                  </a:lnTo>
                  <a:lnTo>
                    <a:pt x="346" y="440"/>
                  </a:lnTo>
                  <a:lnTo>
                    <a:pt x="368" y="434"/>
                  </a:lnTo>
                  <a:lnTo>
                    <a:pt x="394" y="422"/>
                  </a:lnTo>
                  <a:lnTo>
                    <a:pt x="420" y="408"/>
                  </a:lnTo>
                  <a:lnTo>
                    <a:pt x="428" y="402"/>
                  </a:lnTo>
                  <a:lnTo>
                    <a:pt x="432" y="394"/>
                  </a:lnTo>
                  <a:lnTo>
                    <a:pt x="432" y="394"/>
                  </a:lnTo>
                  <a:lnTo>
                    <a:pt x="440" y="348"/>
                  </a:lnTo>
                  <a:lnTo>
                    <a:pt x="452" y="258"/>
                  </a:lnTo>
                  <a:lnTo>
                    <a:pt x="464" y="158"/>
                  </a:lnTo>
                  <a:lnTo>
                    <a:pt x="468" y="118"/>
                  </a:lnTo>
                  <a:lnTo>
                    <a:pt x="468" y="90"/>
                  </a:lnTo>
                  <a:lnTo>
                    <a:pt x="468" y="90"/>
                  </a:lnTo>
                  <a:lnTo>
                    <a:pt x="440" y="76"/>
                  </a:lnTo>
                  <a:lnTo>
                    <a:pt x="414" y="64"/>
                  </a:lnTo>
                  <a:lnTo>
                    <a:pt x="388" y="54"/>
                  </a:lnTo>
                  <a:lnTo>
                    <a:pt x="388" y="54"/>
                  </a:lnTo>
                  <a:lnTo>
                    <a:pt x="346" y="42"/>
                  </a:lnTo>
                  <a:lnTo>
                    <a:pt x="334" y="38"/>
                  </a:lnTo>
                  <a:lnTo>
                    <a:pt x="330" y="36"/>
                  </a:lnTo>
                  <a:lnTo>
                    <a:pt x="326" y="32"/>
                  </a:lnTo>
                  <a:lnTo>
                    <a:pt x="326" y="32"/>
                  </a:lnTo>
                  <a:lnTo>
                    <a:pt x="322" y="26"/>
                  </a:lnTo>
                  <a:lnTo>
                    <a:pt x="312" y="22"/>
                  </a:lnTo>
                  <a:lnTo>
                    <a:pt x="290" y="12"/>
                  </a:lnTo>
                  <a:lnTo>
                    <a:pt x="266" y="4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40" y="2"/>
                  </a:lnTo>
                  <a:lnTo>
                    <a:pt x="230" y="6"/>
                  </a:lnTo>
                  <a:lnTo>
                    <a:pt x="218" y="14"/>
                  </a:lnTo>
                  <a:lnTo>
                    <a:pt x="218" y="14"/>
                  </a:lnTo>
                  <a:close/>
                </a:path>
              </a:pathLst>
            </a:custGeom>
            <a:solidFill>
              <a:srgbClr val="414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3" name="Freeform 53"/>
            <p:cNvSpPr>
              <a:spLocks/>
            </p:cNvSpPr>
            <p:nvPr/>
          </p:nvSpPr>
          <p:spPr bwMode="auto">
            <a:xfrm>
              <a:off x="3981450" y="3252788"/>
              <a:ext cx="273050" cy="434975"/>
            </a:xfrm>
            <a:custGeom>
              <a:avLst/>
              <a:gdLst>
                <a:gd name="T0" fmla="*/ 48 w 172"/>
                <a:gd name="T1" fmla="*/ 4 h 274"/>
                <a:gd name="T2" fmla="*/ 48 w 172"/>
                <a:gd name="T3" fmla="*/ 4 h 274"/>
                <a:gd name="T4" fmla="*/ 48 w 172"/>
                <a:gd name="T5" fmla="*/ 18 h 274"/>
                <a:gd name="T6" fmla="*/ 44 w 172"/>
                <a:gd name="T7" fmla="*/ 48 h 274"/>
                <a:gd name="T8" fmla="*/ 40 w 172"/>
                <a:gd name="T9" fmla="*/ 66 h 274"/>
                <a:gd name="T10" fmla="*/ 36 w 172"/>
                <a:gd name="T11" fmla="*/ 84 h 274"/>
                <a:gd name="T12" fmla="*/ 30 w 172"/>
                <a:gd name="T13" fmla="*/ 98 h 274"/>
                <a:gd name="T14" fmla="*/ 26 w 172"/>
                <a:gd name="T15" fmla="*/ 102 h 274"/>
                <a:gd name="T16" fmla="*/ 22 w 172"/>
                <a:gd name="T17" fmla="*/ 106 h 274"/>
                <a:gd name="T18" fmla="*/ 22 w 172"/>
                <a:gd name="T19" fmla="*/ 106 h 274"/>
                <a:gd name="T20" fmla="*/ 14 w 172"/>
                <a:gd name="T21" fmla="*/ 114 h 274"/>
                <a:gd name="T22" fmla="*/ 8 w 172"/>
                <a:gd name="T23" fmla="*/ 124 h 274"/>
                <a:gd name="T24" fmla="*/ 4 w 172"/>
                <a:gd name="T25" fmla="*/ 136 h 274"/>
                <a:gd name="T26" fmla="*/ 0 w 172"/>
                <a:gd name="T27" fmla="*/ 148 h 274"/>
                <a:gd name="T28" fmla="*/ 0 w 172"/>
                <a:gd name="T29" fmla="*/ 162 h 274"/>
                <a:gd name="T30" fmla="*/ 0 w 172"/>
                <a:gd name="T31" fmla="*/ 176 h 274"/>
                <a:gd name="T32" fmla="*/ 4 w 172"/>
                <a:gd name="T33" fmla="*/ 190 h 274"/>
                <a:gd name="T34" fmla="*/ 8 w 172"/>
                <a:gd name="T35" fmla="*/ 204 h 274"/>
                <a:gd name="T36" fmla="*/ 12 w 172"/>
                <a:gd name="T37" fmla="*/ 218 h 274"/>
                <a:gd name="T38" fmla="*/ 20 w 172"/>
                <a:gd name="T39" fmla="*/ 232 h 274"/>
                <a:gd name="T40" fmla="*/ 26 w 172"/>
                <a:gd name="T41" fmla="*/ 244 h 274"/>
                <a:gd name="T42" fmla="*/ 36 w 172"/>
                <a:gd name="T43" fmla="*/ 254 h 274"/>
                <a:gd name="T44" fmla="*/ 46 w 172"/>
                <a:gd name="T45" fmla="*/ 262 h 274"/>
                <a:gd name="T46" fmla="*/ 56 w 172"/>
                <a:gd name="T47" fmla="*/ 268 h 274"/>
                <a:gd name="T48" fmla="*/ 68 w 172"/>
                <a:gd name="T49" fmla="*/ 274 h 274"/>
                <a:gd name="T50" fmla="*/ 80 w 172"/>
                <a:gd name="T51" fmla="*/ 274 h 274"/>
                <a:gd name="T52" fmla="*/ 80 w 172"/>
                <a:gd name="T53" fmla="*/ 274 h 274"/>
                <a:gd name="T54" fmla="*/ 104 w 172"/>
                <a:gd name="T55" fmla="*/ 272 h 274"/>
                <a:gd name="T56" fmla="*/ 122 w 172"/>
                <a:gd name="T57" fmla="*/ 266 h 274"/>
                <a:gd name="T58" fmla="*/ 138 w 172"/>
                <a:gd name="T59" fmla="*/ 258 h 274"/>
                <a:gd name="T60" fmla="*/ 150 w 172"/>
                <a:gd name="T61" fmla="*/ 248 h 274"/>
                <a:gd name="T62" fmla="*/ 160 w 172"/>
                <a:gd name="T63" fmla="*/ 234 h 274"/>
                <a:gd name="T64" fmla="*/ 166 w 172"/>
                <a:gd name="T65" fmla="*/ 222 h 274"/>
                <a:gd name="T66" fmla="*/ 170 w 172"/>
                <a:gd name="T67" fmla="*/ 208 h 274"/>
                <a:gd name="T68" fmla="*/ 172 w 172"/>
                <a:gd name="T69" fmla="*/ 196 h 274"/>
                <a:gd name="T70" fmla="*/ 172 w 172"/>
                <a:gd name="T71" fmla="*/ 196 h 274"/>
                <a:gd name="T72" fmla="*/ 170 w 172"/>
                <a:gd name="T73" fmla="*/ 184 h 274"/>
                <a:gd name="T74" fmla="*/ 166 w 172"/>
                <a:gd name="T75" fmla="*/ 174 h 274"/>
                <a:gd name="T76" fmla="*/ 152 w 172"/>
                <a:gd name="T77" fmla="*/ 152 h 274"/>
                <a:gd name="T78" fmla="*/ 146 w 172"/>
                <a:gd name="T79" fmla="*/ 138 h 274"/>
                <a:gd name="T80" fmla="*/ 142 w 172"/>
                <a:gd name="T81" fmla="*/ 122 h 274"/>
                <a:gd name="T82" fmla="*/ 140 w 172"/>
                <a:gd name="T83" fmla="*/ 104 h 274"/>
                <a:gd name="T84" fmla="*/ 142 w 172"/>
                <a:gd name="T85" fmla="*/ 80 h 274"/>
                <a:gd name="T86" fmla="*/ 142 w 172"/>
                <a:gd name="T87" fmla="*/ 80 h 274"/>
                <a:gd name="T88" fmla="*/ 142 w 172"/>
                <a:gd name="T89" fmla="*/ 68 h 274"/>
                <a:gd name="T90" fmla="*/ 142 w 172"/>
                <a:gd name="T91" fmla="*/ 58 h 274"/>
                <a:gd name="T92" fmla="*/ 138 w 172"/>
                <a:gd name="T93" fmla="*/ 48 h 274"/>
                <a:gd name="T94" fmla="*/ 134 w 172"/>
                <a:gd name="T95" fmla="*/ 38 h 274"/>
                <a:gd name="T96" fmla="*/ 128 w 172"/>
                <a:gd name="T97" fmla="*/ 30 h 274"/>
                <a:gd name="T98" fmla="*/ 122 w 172"/>
                <a:gd name="T99" fmla="*/ 24 h 274"/>
                <a:gd name="T100" fmla="*/ 104 w 172"/>
                <a:gd name="T101" fmla="*/ 12 h 274"/>
                <a:gd name="T102" fmla="*/ 88 w 172"/>
                <a:gd name="T103" fmla="*/ 4 h 274"/>
                <a:gd name="T104" fmla="*/ 70 w 172"/>
                <a:gd name="T105" fmla="*/ 0 h 274"/>
                <a:gd name="T106" fmla="*/ 56 w 172"/>
                <a:gd name="T107" fmla="*/ 0 h 274"/>
                <a:gd name="T108" fmla="*/ 52 w 172"/>
                <a:gd name="T109" fmla="*/ 2 h 274"/>
                <a:gd name="T110" fmla="*/ 48 w 172"/>
                <a:gd name="T111" fmla="*/ 4 h 274"/>
                <a:gd name="T112" fmla="*/ 48 w 172"/>
                <a:gd name="T113" fmla="*/ 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2" h="274">
                  <a:moveTo>
                    <a:pt x="48" y="4"/>
                  </a:moveTo>
                  <a:lnTo>
                    <a:pt x="48" y="4"/>
                  </a:lnTo>
                  <a:lnTo>
                    <a:pt x="48" y="18"/>
                  </a:lnTo>
                  <a:lnTo>
                    <a:pt x="44" y="48"/>
                  </a:lnTo>
                  <a:lnTo>
                    <a:pt x="40" y="66"/>
                  </a:lnTo>
                  <a:lnTo>
                    <a:pt x="36" y="84"/>
                  </a:lnTo>
                  <a:lnTo>
                    <a:pt x="30" y="98"/>
                  </a:lnTo>
                  <a:lnTo>
                    <a:pt x="26" y="102"/>
                  </a:lnTo>
                  <a:lnTo>
                    <a:pt x="22" y="106"/>
                  </a:lnTo>
                  <a:lnTo>
                    <a:pt x="22" y="106"/>
                  </a:lnTo>
                  <a:lnTo>
                    <a:pt x="14" y="114"/>
                  </a:lnTo>
                  <a:lnTo>
                    <a:pt x="8" y="124"/>
                  </a:lnTo>
                  <a:lnTo>
                    <a:pt x="4" y="136"/>
                  </a:lnTo>
                  <a:lnTo>
                    <a:pt x="0" y="148"/>
                  </a:lnTo>
                  <a:lnTo>
                    <a:pt x="0" y="162"/>
                  </a:lnTo>
                  <a:lnTo>
                    <a:pt x="0" y="176"/>
                  </a:lnTo>
                  <a:lnTo>
                    <a:pt x="4" y="190"/>
                  </a:lnTo>
                  <a:lnTo>
                    <a:pt x="8" y="204"/>
                  </a:lnTo>
                  <a:lnTo>
                    <a:pt x="12" y="218"/>
                  </a:lnTo>
                  <a:lnTo>
                    <a:pt x="20" y="232"/>
                  </a:lnTo>
                  <a:lnTo>
                    <a:pt x="26" y="244"/>
                  </a:lnTo>
                  <a:lnTo>
                    <a:pt x="36" y="254"/>
                  </a:lnTo>
                  <a:lnTo>
                    <a:pt x="46" y="262"/>
                  </a:lnTo>
                  <a:lnTo>
                    <a:pt x="56" y="268"/>
                  </a:lnTo>
                  <a:lnTo>
                    <a:pt x="68" y="274"/>
                  </a:lnTo>
                  <a:lnTo>
                    <a:pt x="80" y="274"/>
                  </a:lnTo>
                  <a:lnTo>
                    <a:pt x="80" y="274"/>
                  </a:lnTo>
                  <a:lnTo>
                    <a:pt x="104" y="272"/>
                  </a:lnTo>
                  <a:lnTo>
                    <a:pt x="122" y="266"/>
                  </a:lnTo>
                  <a:lnTo>
                    <a:pt x="138" y="258"/>
                  </a:lnTo>
                  <a:lnTo>
                    <a:pt x="150" y="248"/>
                  </a:lnTo>
                  <a:lnTo>
                    <a:pt x="160" y="234"/>
                  </a:lnTo>
                  <a:lnTo>
                    <a:pt x="166" y="222"/>
                  </a:lnTo>
                  <a:lnTo>
                    <a:pt x="170" y="208"/>
                  </a:lnTo>
                  <a:lnTo>
                    <a:pt x="172" y="196"/>
                  </a:lnTo>
                  <a:lnTo>
                    <a:pt x="172" y="196"/>
                  </a:lnTo>
                  <a:lnTo>
                    <a:pt x="170" y="184"/>
                  </a:lnTo>
                  <a:lnTo>
                    <a:pt x="166" y="174"/>
                  </a:lnTo>
                  <a:lnTo>
                    <a:pt x="152" y="152"/>
                  </a:lnTo>
                  <a:lnTo>
                    <a:pt x="146" y="138"/>
                  </a:lnTo>
                  <a:lnTo>
                    <a:pt x="142" y="122"/>
                  </a:lnTo>
                  <a:lnTo>
                    <a:pt x="140" y="104"/>
                  </a:lnTo>
                  <a:lnTo>
                    <a:pt x="142" y="80"/>
                  </a:lnTo>
                  <a:lnTo>
                    <a:pt x="142" y="80"/>
                  </a:lnTo>
                  <a:lnTo>
                    <a:pt x="142" y="68"/>
                  </a:lnTo>
                  <a:lnTo>
                    <a:pt x="142" y="58"/>
                  </a:lnTo>
                  <a:lnTo>
                    <a:pt x="138" y="48"/>
                  </a:lnTo>
                  <a:lnTo>
                    <a:pt x="134" y="38"/>
                  </a:lnTo>
                  <a:lnTo>
                    <a:pt x="128" y="30"/>
                  </a:lnTo>
                  <a:lnTo>
                    <a:pt x="122" y="24"/>
                  </a:lnTo>
                  <a:lnTo>
                    <a:pt x="104" y="12"/>
                  </a:lnTo>
                  <a:lnTo>
                    <a:pt x="88" y="4"/>
                  </a:lnTo>
                  <a:lnTo>
                    <a:pt x="70" y="0"/>
                  </a:lnTo>
                  <a:lnTo>
                    <a:pt x="56" y="0"/>
                  </a:lnTo>
                  <a:lnTo>
                    <a:pt x="52" y="2"/>
                  </a:lnTo>
                  <a:lnTo>
                    <a:pt x="48" y="4"/>
                  </a:lnTo>
                  <a:lnTo>
                    <a:pt x="48" y="4"/>
                  </a:lnTo>
                  <a:close/>
                </a:path>
              </a:pathLst>
            </a:custGeom>
            <a:solidFill>
              <a:srgbClr val="DC9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4" name="Freeform 54"/>
            <p:cNvSpPr>
              <a:spLocks/>
            </p:cNvSpPr>
            <p:nvPr/>
          </p:nvSpPr>
          <p:spPr bwMode="auto">
            <a:xfrm>
              <a:off x="3981450" y="3538538"/>
              <a:ext cx="266700" cy="250825"/>
            </a:xfrm>
            <a:custGeom>
              <a:avLst/>
              <a:gdLst>
                <a:gd name="T0" fmla="*/ 0 w 168"/>
                <a:gd name="T1" fmla="*/ 0 h 158"/>
                <a:gd name="T2" fmla="*/ 0 w 168"/>
                <a:gd name="T3" fmla="*/ 0 h 158"/>
                <a:gd name="T4" fmla="*/ 14 w 168"/>
                <a:gd name="T5" fmla="*/ 8 h 158"/>
                <a:gd name="T6" fmla="*/ 30 w 168"/>
                <a:gd name="T7" fmla="*/ 16 h 158"/>
                <a:gd name="T8" fmla="*/ 52 w 168"/>
                <a:gd name="T9" fmla="*/ 22 h 158"/>
                <a:gd name="T10" fmla="*/ 76 w 168"/>
                <a:gd name="T11" fmla="*/ 26 h 158"/>
                <a:gd name="T12" fmla="*/ 90 w 168"/>
                <a:gd name="T13" fmla="*/ 26 h 158"/>
                <a:gd name="T14" fmla="*/ 104 w 168"/>
                <a:gd name="T15" fmla="*/ 26 h 158"/>
                <a:gd name="T16" fmla="*/ 120 w 168"/>
                <a:gd name="T17" fmla="*/ 22 h 158"/>
                <a:gd name="T18" fmla="*/ 134 w 168"/>
                <a:gd name="T19" fmla="*/ 18 h 158"/>
                <a:gd name="T20" fmla="*/ 150 w 168"/>
                <a:gd name="T21" fmla="*/ 10 h 158"/>
                <a:gd name="T22" fmla="*/ 166 w 168"/>
                <a:gd name="T23" fmla="*/ 0 h 158"/>
                <a:gd name="T24" fmla="*/ 166 w 168"/>
                <a:gd name="T25" fmla="*/ 0 h 158"/>
                <a:gd name="T26" fmla="*/ 168 w 168"/>
                <a:gd name="T27" fmla="*/ 16 h 158"/>
                <a:gd name="T28" fmla="*/ 166 w 168"/>
                <a:gd name="T29" fmla="*/ 34 h 158"/>
                <a:gd name="T30" fmla="*/ 164 w 168"/>
                <a:gd name="T31" fmla="*/ 56 h 158"/>
                <a:gd name="T32" fmla="*/ 158 w 168"/>
                <a:gd name="T33" fmla="*/ 82 h 158"/>
                <a:gd name="T34" fmla="*/ 150 w 168"/>
                <a:gd name="T35" fmla="*/ 108 h 158"/>
                <a:gd name="T36" fmla="*/ 142 w 168"/>
                <a:gd name="T37" fmla="*/ 120 h 158"/>
                <a:gd name="T38" fmla="*/ 134 w 168"/>
                <a:gd name="T39" fmla="*/ 134 h 158"/>
                <a:gd name="T40" fmla="*/ 124 w 168"/>
                <a:gd name="T41" fmla="*/ 146 h 158"/>
                <a:gd name="T42" fmla="*/ 112 w 168"/>
                <a:gd name="T43" fmla="*/ 158 h 158"/>
                <a:gd name="T44" fmla="*/ 112 w 168"/>
                <a:gd name="T45" fmla="*/ 158 h 158"/>
                <a:gd name="T46" fmla="*/ 104 w 168"/>
                <a:gd name="T47" fmla="*/ 150 h 158"/>
                <a:gd name="T48" fmla="*/ 96 w 168"/>
                <a:gd name="T49" fmla="*/ 142 h 158"/>
                <a:gd name="T50" fmla="*/ 82 w 168"/>
                <a:gd name="T51" fmla="*/ 128 h 158"/>
                <a:gd name="T52" fmla="*/ 66 w 168"/>
                <a:gd name="T53" fmla="*/ 106 h 158"/>
                <a:gd name="T54" fmla="*/ 48 w 168"/>
                <a:gd name="T55" fmla="*/ 80 h 158"/>
                <a:gd name="T56" fmla="*/ 24 w 168"/>
                <a:gd name="T57" fmla="*/ 44 h 158"/>
                <a:gd name="T58" fmla="*/ 0 w 168"/>
                <a:gd name="T59" fmla="*/ 0 h 158"/>
                <a:gd name="T60" fmla="*/ 0 w 168"/>
                <a:gd name="T61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8" h="158">
                  <a:moveTo>
                    <a:pt x="0" y="0"/>
                  </a:moveTo>
                  <a:lnTo>
                    <a:pt x="0" y="0"/>
                  </a:lnTo>
                  <a:lnTo>
                    <a:pt x="14" y="8"/>
                  </a:lnTo>
                  <a:lnTo>
                    <a:pt x="30" y="16"/>
                  </a:lnTo>
                  <a:lnTo>
                    <a:pt x="52" y="22"/>
                  </a:lnTo>
                  <a:lnTo>
                    <a:pt x="76" y="26"/>
                  </a:lnTo>
                  <a:lnTo>
                    <a:pt x="90" y="26"/>
                  </a:lnTo>
                  <a:lnTo>
                    <a:pt x="104" y="26"/>
                  </a:lnTo>
                  <a:lnTo>
                    <a:pt x="120" y="22"/>
                  </a:lnTo>
                  <a:lnTo>
                    <a:pt x="134" y="18"/>
                  </a:lnTo>
                  <a:lnTo>
                    <a:pt x="150" y="10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68" y="16"/>
                  </a:lnTo>
                  <a:lnTo>
                    <a:pt x="166" y="34"/>
                  </a:lnTo>
                  <a:lnTo>
                    <a:pt x="164" y="56"/>
                  </a:lnTo>
                  <a:lnTo>
                    <a:pt x="158" y="82"/>
                  </a:lnTo>
                  <a:lnTo>
                    <a:pt x="150" y="108"/>
                  </a:lnTo>
                  <a:lnTo>
                    <a:pt x="142" y="120"/>
                  </a:lnTo>
                  <a:lnTo>
                    <a:pt x="134" y="134"/>
                  </a:lnTo>
                  <a:lnTo>
                    <a:pt x="124" y="146"/>
                  </a:lnTo>
                  <a:lnTo>
                    <a:pt x="112" y="158"/>
                  </a:lnTo>
                  <a:lnTo>
                    <a:pt x="112" y="158"/>
                  </a:lnTo>
                  <a:lnTo>
                    <a:pt x="104" y="150"/>
                  </a:lnTo>
                  <a:lnTo>
                    <a:pt x="96" y="142"/>
                  </a:lnTo>
                  <a:lnTo>
                    <a:pt x="82" y="128"/>
                  </a:lnTo>
                  <a:lnTo>
                    <a:pt x="66" y="106"/>
                  </a:lnTo>
                  <a:lnTo>
                    <a:pt x="48" y="80"/>
                  </a:lnTo>
                  <a:lnTo>
                    <a:pt x="24" y="4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5" name="Freeform 55"/>
            <p:cNvSpPr>
              <a:spLocks/>
            </p:cNvSpPr>
            <p:nvPr/>
          </p:nvSpPr>
          <p:spPr bwMode="auto">
            <a:xfrm>
              <a:off x="3927475" y="3363913"/>
              <a:ext cx="231775" cy="425450"/>
            </a:xfrm>
            <a:custGeom>
              <a:avLst/>
              <a:gdLst>
                <a:gd name="T0" fmla="*/ 72 w 146"/>
                <a:gd name="T1" fmla="*/ 0 h 268"/>
                <a:gd name="T2" fmla="*/ 72 w 146"/>
                <a:gd name="T3" fmla="*/ 0 h 268"/>
                <a:gd name="T4" fmla="*/ 70 w 146"/>
                <a:gd name="T5" fmla="*/ 6 h 268"/>
                <a:gd name="T6" fmla="*/ 64 w 146"/>
                <a:gd name="T7" fmla="*/ 22 h 268"/>
                <a:gd name="T8" fmla="*/ 60 w 146"/>
                <a:gd name="T9" fmla="*/ 48 h 268"/>
                <a:gd name="T10" fmla="*/ 58 w 146"/>
                <a:gd name="T11" fmla="*/ 62 h 268"/>
                <a:gd name="T12" fmla="*/ 58 w 146"/>
                <a:gd name="T13" fmla="*/ 80 h 268"/>
                <a:gd name="T14" fmla="*/ 58 w 146"/>
                <a:gd name="T15" fmla="*/ 100 h 268"/>
                <a:gd name="T16" fmla="*/ 62 w 146"/>
                <a:gd name="T17" fmla="*/ 120 h 268"/>
                <a:gd name="T18" fmla="*/ 68 w 146"/>
                <a:gd name="T19" fmla="*/ 142 h 268"/>
                <a:gd name="T20" fmla="*/ 76 w 146"/>
                <a:gd name="T21" fmla="*/ 164 h 268"/>
                <a:gd name="T22" fmla="*/ 88 w 146"/>
                <a:gd name="T23" fmla="*/ 190 h 268"/>
                <a:gd name="T24" fmla="*/ 104 w 146"/>
                <a:gd name="T25" fmla="*/ 214 h 268"/>
                <a:gd name="T26" fmla="*/ 122 w 146"/>
                <a:gd name="T27" fmla="*/ 240 h 268"/>
                <a:gd name="T28" fmla="*/ 146 w 146"/>
                <a:gd name="T29" fmla="*/ 268 h 268"/>
                <a:gd name="T30" fmla="*/ 146 w 146"/>
                <a:gd name="T31" fmla="*/ 268 h 268"/>
                <a:gd name="T32" fmla="*/ 134 w 146"/>
                <a:gd name="T33" fmla="*/ 260 h 268"/>
                <a:gd name="T34" fmla="*/ 102 w 146"/>
                <a:gd name="T35" fmla="*/ 240 h 268"/>
                <a:gd name="T36" fmla="*/ 82 w 146"/>
                <a:gd name="T37" fmla="*/ 226 h 268"/>
                <a:gd name="T38" fmla="*/ 62 w 146"/>
                <a:gd name="T39" fmla="*/ 210 h 268"/>
                <a:gd name="T40" fmla="*/ 42 w 146"/>
                <a:gd name="T41" fmla="*/ 192 h 268"/>
                <a:gd name="T42" fmla="*/ 22 w 146"/>
                <a:gd name="T43" fmla="*/ 172 h 268"/>
                <a:gd name="T44" fmla="*/ 32 w 146"/>
                <a:gd name="T45" fmla="*/ 148 h 268"/>
                <a:gd name="T46" fmla="*/ 0 w 146"/>
                <a:gd name="T47" fmla="*/ 124 h 268"/>
                <a:gd name="T48" fmla="*/ 0 w 146"/>
                <a:gd name="T49" fmla="*/ 124 h 268"/>
                <a:gd name="T50" fmla="*/ 2 w 146"/>
                <a:gd name="T51" fmla="*/ 110 h 268"/>
                <a:gd name="T52" fmla="*/ 6 w 146"/>
                <a:gd name="T53" fmla="*/ 94 h 268"/>
                <a:gd name="T54" fmla="*/ 12 w 146"/>
                <a:gd name="T55" fmla="*/ 76 h 268"/>
                <a:gd name="T56" fmla="*/ 20 w 146"/>
                <a:gd name="T57" fmla="*/ 56 h 268"/>
                <a:gd name="T58" fmla="*/ 32 w 146"/>
                <a:gd name="T59" fmla="*/ 36 h 268"/>
                <a:gd name="T60" fmla="*/ 40 w 146"/>
                <a:gd name="T61" fmla="*/ 26 h 268"/>
                <a:gd name="T62" fmla="*/ 50 w 146"/>
                <a:gd name="T63" fmla="*/ 16 h 268"/>
                <a:gd name="T64" fmla="*/ 60 w 146"/>
                <a:gd name="T65" fmla="*/ 8 h 268"/>
                <a:gd name="T66" fmla="*/ 72 w 146"/>
                <a:gd name="T67" fmla="*/ 0 h 268"/>
                <a:gd name="T68" fmla="*/ 72 w 146"/>
                <a:gd name="T69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6" h="268">
                  <a:moveTo>
                    <a:pt x="72" y="0"/>
                  </a:moveTo>
                  <a:lnTo>
                    <a:pt x="72" y="0"/>
                  </a:lnTo>
                  <a:lnTo>
                    <a:pt x="70" y="6"/>
                  </a:lnTo>
                  <a:lnTo>
                    <a:pt x="64" y="22"/>
                  </a:lnTo>
                  <a:lnTo>
                    <a:pt x="60" y="48"/>
                  </a:lnTo>
                  <a:lnTo>
                    <a:pt x="58" y="62"/>
                  </a:lnTo>
                  <a:lnTo>
                    <a:pt x="58" y="80"/>
                  </a:lnTo>
                  <a:lnTo>
                    <a:pt x="58" y="100"/>
                  </a:lnTo>
                  <a:lnTo>
                    <a:pt x="62" y="120"/>
                  </a:lnTo>
                  <a:lnTo>
                    <a:pt x="68" y="142"/>
                  </a:lnTo>
                  <a:lnTo>
                    <a:pt x="76" y="164"/>
                  </a:lnTo>
                  <a:lnTo>
                    <a:pt x="88" y="190"/>
                  </a:lnTo>
                  <a:lnTo>
                    <a:pt x="104" y="214"/>
                  </a:lnTo>
                  <a:lnTo>
                    <a:pt x="122" y="240"/>
                  </a:lnTo>
                  <a:lnTo>
                    <a:pt x="146" y="268"/>
                  </a:lnTo>
                  <a:lnTo>
                    <a:pt x="146" y="268"/>
                  </a:lnTo>
                  <a:lnTo>
                    <a:pt x="134" y="260"/>
                  </a:lnTo>
                  <a:lnTo>
                    <a:pt x="102" y="240"/>
                  </a:lnTo>
                  <a:lnTo>
                    <a:pt x="82" y="226"/>
                  </a:lnTo>
                  <a:lnTo>
                    <a:pt x="62" y="210"/>
                  </a:lnTo>
                  <a:lnTo>
                    <a:pt x="42" y="192"/>
                  </a:lnTo>
                  <a:lnTo>
                    <a:pt x="22" y="172"/>
                  </a:lnTo>
                  <a:lnTo>
                    <a:pt x="32" y="148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2" y="110"/>
                  </a:lnTo>
                  <a:lnTo>
                    <a:pt x="6" y="94"/>
                  </a:lnTo>
                  <a:lnTo>
                    <a:pt x="12" y="76"/>
                  </a:lnTo>
                  <a:lnTo>
                    <a:pt x="20" y="56"/>
                  </a:lnTo>
                  <a:lnTo>
                    <a:pt x="32" y="36"/>
                  </a:lnTo>
                  <a:lnTo>
                    <a:pt x="40" y="26"/>
                  </a:lnTo>
                  <a:lnTo>
                    <a:pt x="50" y="16"/>
                  </a:lnTo>
                  <a:lnTo>
                    <a:pt x="60" y="8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5B5C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8" name="Freeform 56"/>
            <p:cNvSpPr>
              <a:spLocks/>
            </p:cNvSpPr>
            <p:nvPr/>
          </p:nvSpPr>
          <p:spPr bwMode="auto">
            <a:xfrm>
              <a:off x="4124325" y="3440113"/>
              <a:ext cx="193675" cy="387350"/>
            </a:xfrm>
            <a:custGeom>
              <a:avLst/>
              <a:gdLst>
                <a:gd name="T0" fmla="*/ 54 w 122"/>
                <a:gd name="T1" fmla="*/ 10 h 244"/>
                <a:gd name="T2" fmla="*/ 54 w 122"/>
                <a:gd name="T3" fmla="*/ 10 h 244"/>
                <a:gd name="T4" fmla="*/ 58 w 122"/>
                <a:gd name="T5" fmla="*/ 32 h 244"/>
                <a:gd name="T6" fmla="*/ 62 w 122"/>
                <a:gd name="T7" fmla="*/ 56 h 244"/>
                <a:gd name="T8" fmla="*/ 62 w 122"/>
                <a:gd name="T9" fmla="*/ 86 h 244"/>
                <a:gd name="T10" fmla="*/ 62 w 122"/>
                <a:gd name="T11" fmla="*/ 104 h 244"/>
                <a:gd name="T12" fmla="*/ 60 w 122"/>
                <a:gd name="T13" fmla="*/ 122 h 244"/>
                <a:gd name="T14" fmla="*/ 56 w 122"/>
                <a:gd name="T15" fmla="*/ 142 h 244"/>
                <a:gd name="T16" fmla="*/ 48 w 122"/>
                <a:gd name="T17" fmla="*/ 160 h 244"/>
                <a:gd name="T18" fmla="*/ 40 w 122"/>
                <a:gd name="T19" fmla="*/ 182 h 244"/>
                <a:gd name="T20" fmla="*/ 30 w 122"/>
                <a:gd name="T21" fmla="*/ 202 h 244"/>
                <a:gd name="T22" fmla="*/ 16 w 122"/>
                <a:gd name="T23" fmla="*/ 224 h 244"/>
                <a:gd name="T24" fmla="*/ 0 w 122"/>
                <a:gd name="T25" fmla="*/ 244 h 244"/>
                <a:gd name="T26" fmla="*/ 0 w 122"/>
                <a:gd name="T27" fmla="*/ 244 h 244"/>
                <a:gd name="T28" fmla="*/ 12 w 122"/>
                <a:gd name="T29" fmla="*/ 232 h 244"/>
                <a:gd name="T30" fmla="*/ 42 w 122"/>
                <a:gd name="T31" fmla="*/ 202 h 244"/>
                <a:gd name="T32" fmla="*/ 60 w 122"/>
                <a:gd name="T33" fmla="*/ 182 h 244"/>
                <a:gd name="T34" fmla="*/ 78 w 122"/>
                <a:gd name="T35" fmla="*/ 158 h 244"/>
                <a:gd name="T36" fmla="*/ 94 w 122"/>
                <a:gd name="T37" fmla="*/ 132 h 244"/>
                <a:gd name="T38" fmla="*/ 108 w 122"/>
                <a:gd name="T39" fmla="*/ 102 h 244"/>
                <a:gd name="T40" fmla="*/ 108 w 122"/>
                <a:gd name="T41" fmla="*/ 102 h 244"/>
                <a:gd name="T42" fmla="*/ 104 w 122"/>
                <a:gd name="T43" fmla="*/ 96 h 244"/>
                <a:gd name="T44" fmla="*/ 98 w 122"/>
                <a:gd name="T45" fmla="*/ 90 h 244"/>
                <a:gd name="T46" fmla="*/ 88 w 122"/>
                <a:gd name="T47" fmla="*/ 82 h 244"/>
                <a:gd name="T48" fmla="*/ 122 w 122"/>
                <a:gd name="T49" fmla="*/ 78 h 244"/>
                <a:gd name="T50" fmla="*/ 122 w 122"/>
                <a:gd name="T51" fmla="*/ 78 h 244"/>
                <a:gd name="T52" fmla="*/ 106 w 122"/>
                <a:gd name="T53" fmla="*/ 48 h 244"/>
                <a:gd name="T54" fmla="*/ 90 w 122"/>
                <a:gd name="T55" fmla="*/ 22 h 244"/>
                <a:gd name="T56" fmla="*/ 72 w 122"/>
                <a:gd name="T57" fmla="*/ 0 h 244"/>
                <a:gd name="T58" fmla="*/ 54 w 122"/>
                <a:gd name="T59" fmla="*/ 1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2" h="244">
                  <a:moveTo>
                    <a:pt x="54" y="10"/>
                  </a:moveTo>
                  <a:lnTo>
                    <a:pt x="54" y="10"/>
                  </a:lnTo>
                  <a:lnTo>
                    <a:pt x="58" y="32"/>
                  </a:lnTo>
                  <a:lnTo>
                    <a:pt x="62" y="56"/>
                  </a:lnTo>
                  <a:lnTo>
                    <a:pt x="62" y="86"/>
                  </a:lnTo>
                  <a:lnTo>
                    <a:pt x="62" y="104"/>
                  </a:lnTo>
                  <a:lnTo>
                    <a:pt x="60" y="122"/>
                  </a:lnTo>
                  <a:lnTo>
                    <a:pt x="56" y="142"/>
                  </a:lnTo>
                  <a:lnTo>
                    <a:pt x="48" y="160"/>
                  </a:lnTo>
                  <a:lnTo>
                    <a:pt x="40" y="182"/>
                  </a:lnTo>
                  <a:lnTo>
                    <a:pt x="30" y="202"/>
                  </a:lnTo>
                  <a:lnTo>
                    <a:pt x="16" y="224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12" y="232"/>
                  </a:lnTo>
                  <a:lnTo>
                    <a:pt x="42" y="202"/>
                  </a:lnTo>
                  <a:lnTo>
                    <a:pt x="60" y="182"/>
                  </a:lnTo>
                  <a:lnTo>
                    <a:pt x="78" y="158"/>
                  </a:lnTo>
                  <a:lnTo>
                    <a:pt x="94" y="132"/>
                  </a:lnTo>
                  <a:lnTo>
                    <a:pt x="108" y="102"/>
                  </a:lnTo>
                  <a:lnTo>
                    <a:pt x="108" y="102"/>
                  </a:lnTo>
                  <a:lnTo>
                    <a:pt x="104" y="96"/>
                  </a:lnTo>
                  <a:lnTo>
                    <a:pt x="98" y="90"/>
                  </a:lnTo>
                  <a:lnTo>
                    <a:pt x="88" y="82"/>
                  </a:lnTo>
                  <a:lnTo>
                    <a:pt x="122" y="78"/>
                  </a:lnTo>
                  <a:lnTo>
                    <a:pt x="122" y="78"/>
                  </a:lnTo>
                  <a:lnTo>
                    <a:pt x="106" y="48"/>
                  </a:lnTo>
                  <a:lnTo>
                    <a:pt x="90" y="22"/>
                  </a:lnTo>
                  <a:lnTo>
                    <a:pt x="72" y="0"/>
                  </a:lnTo>
                  <a:lnTo>
                    <a:pt x="54" y="10"/>
                  </a:lnTo>
                  <a:close/>
                </a:path>
              </a:pathLst>
            </a:custGeom>
            <a:solidFill>
              <a:srgbClr val="5B5C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9" name="Freeform 57"/>
            <p:cNvSpPr>
              <a:spLocks/>
            </p:cNvSpPr>
            <p:nvPr/>
          </p:nvSpPr>
          <p:spPr bwMode="auto">
            <a:xfrm>
              <a:off x="4270375" y="3554413"/>
              <a:ext cx="161925" cy="492125"/>
            </a:xfrm>
            <a:custGeom>
              <a:avLst/>
              <a:gdLst>
                <a:gd name="T0" fmla="*/ 64 w 102"/>
                <a:gd name="T1" fmla="*/ 0 h 310"/>
                <a:gd name="T2" fmla="*/ 64 w 102"/>
                <a:gd name="T3" fmla="*/ 0 h 310"/>
                <a:gd name="T4" fmla="*/ 68 w 102"/>
                <a:gd name="T5" fmla="*/ 14 h 310"/>
                <a:gd name="T6" fmla="*/ 70 w 102"/>
                <a:gd name="T7" fmla="*/ 32 h 310"/>
                <a:gd name="T8" fmla="*/ 70 w 102"/>
                <a:gd name="T9" fmla="*/ 54 h 310"/>
                <a:gd name="T10" fmla="*/ 68 w 102"/>
                <a:gd name="T11" fmla="*/ 78 h 310"/>
                <a:gd name="T12" fmla="*/ 64 w 102"/>
                <a:gd name="T13" fmla="*/ 106 h 310"/>
                <a:gd name="T14" fmla="*/ 56 w 102"/>
                <a:gd name="T15" fmla="*/ 134 h 310"/>
                <a:gd name="T16" fmla="*/ 50 w 102"/>
                <a:gd name="T17" fmla="*/ 148 h 310"/>
                <a:gd name="T18" fmla="*/ 42 w 102"/>
                <a:gd name="T19" fmla="*/ 162 h 310"/>
                <a:gd name="T20" fmla="*/ 42 w 102"/>
                <a:gd name="T21" fmla="*/ 162 h 310"/>
                <a:gd name="T22" fmla="*/ 18 w 102"/>
                <a:gd name="T23" fmla="*/ 210 h 310"/>
                <a:gd name="T24" fmla="*/ 10 w 102"/>
                <a:gd name="T25" fmla="*/ 228 h 310"/>
                <a:gd name="T26" fmla="*/ 4 w 102"/>
                <a:gd name="T27" fmla="*/ 244 h 310"/>
                <a:gd name="T28" fmla="*/ 0 w 102"/>
                <a:gd name="T29" fmla="*/ 260 h 310"/>
                <a:gd name="T30" fmla="*/ 0 w 102"/>
                <a:gd name="T31" fmla="*/ 276 h 310"/>
                <a:gd name="T32" fmla="*/ 0 w 102"/>
                <a:gd name="T33" fmla="*/ 292 h 310"/>
                <a:gd name="T34" fmla="*/ 2 w 102"/>
                <a:gd name="T35" fmla="*/ 310 h 310"/>
                <a:gd name="T36" fmla="*/ 98 w 102"/>
                <a:gd name="T37" fmla="*/ 306 h 310"/>
                <a:gd name="T38" fmla="*/ 98 w 102"/>
                <a:gd name="T39" fmla="*/ 306 h 310"/>
                <a:gd name="T40" fmla="*/ 100 w 102"/>
                <a:gd name="T41" fmla="*/ 272 h 310"/>
                <a:gd name="T42" fmla="*/ 102 w 102"/>
                <a:gd name="T43" fmla="*/ 232 h 310"/>
                <a:gd name="T44" fmla="*/ 102 w 102"/>
                <a:gd name="T45" fmla="*/ 186 h 310"/>
                <a:gd name="T46" fmla="*/ 98 w 102"/>
                <a:gd name="T47" fmla="*/ 136 h 310"/>
                <a:gd name="T48" fmla="*/ 92 w 102"/>
                <a:gd name="T49" fmla="*/ 84 h 310"/>
                <a:gd name="T50" fmla="*/ 88 w 102"/>
                <a:gd name="T51" fmla="*/ 60 h 310"/>
                <a:gd name="T52" fmla="*/ 82 w 102"/>
                <a:gd name="T53" fmla="*/ 38 h 310"/>
                <a:gd name="T54" fmla="*/ 74 w 102"/>
                <a:gd name="T55" fmla="*/ 18 h 310"/>
                <a:gd name="T56" fmla="*/ 64 w 102"/>
                <a:gd name="T57" fmla="*/ 0 h 310"/>
                <a:gd name="T58" fmla="*/ 64 w 102"/>
                <a:gd name="T5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2" h="310">
                  <a:moveTo>
                    <a:pt x="64" y="0"/>
                  </a:moveTo>
                  <a:lnTo>
                    <a:pt x="64" y="0"/>
                  </a:lnTo>
                  <a:lnTo>
                    <a:pt x="68" y="14"/>
                  </a:lnTo>
                  <a:lnTo>
                    <a:pt x="70" y="32"/>
                  </a:lnTo>
                  <a:lnTo>
                    <a:pt x="70" y="54"/>
                  </a:lnTo>
                  <a:lnTo>
                    <a:pt x="68" y="78"/>
                  </a:lnTo>
                  <a:lnTo>
                    <a:pt x="64" y="106"/>
                  </a:lnTo>
                  <a:lnTo>
                    <a:pt x="56" y="134"/>
                  </a:lnTo>
                  <a:lnTo>
                    <a:pt x="50" y="148"/>
                  </a:lnTo>
                  <a:lnTo>
                    <a:pt x="42" y="162"/>
                  </a:lnTo>
                  <a:lnTo>
                    <a:pt x="42" y="162"/>
                  </a:lnTo>
                  <a:lnTo>
                    <a:pt x="18" y="210"/>
                  </a:lnTo>
                  <a:lnTo>
                    <a:pt x="10" y="228"/>
                  </a:lnTo>
                  <a:lnTo>
                    <a:pt x="4" y="244"/>
                  </a:lnTo>
                  <a:lnTo>
                    <a:pt x="0" y="260"/>
                  </a:lnTo>
                  <a:lnTo>
                    <a:pt x="0" y="276"/>
                  </a:lnTo>
                  <a:lnTo>
                    <a:pt x="0" y="292"/>
                  </a:lnTo>
                  <a:lnTo>
                    <a:pt x="2" y="310"/>
                  </a:lnTo>
                  <a:lnTo>
                    <a:pt x="98" y="306"/>
                  </a:lnTo>
                  <a:lnTo>
                    <a:pt x="98" y="306"/>
                  </a:lnTo>
                  <a:lnTo>
                    <a:pt x="100" y="272"/>
                  </a:lnTo>
                  <a:lnTo>
                    <a:pt x="102" y="232"/>
                  </a:lnTo>
                  <a:lnTo>
                    <a:pt x="102" y="186"/>
                  </a:lnTo>
                  <a:lnTo>
                    <a:pt x="98" y="136"/>
                  </a:lnTo>
                  <a:lnTo>
                    <a:pt x="92" y="84"/>
                  </a:lnTo>
                  <a:lnTo>
                    <a:pt x="88" y="60"/>
                  </a:lnTo>
                  <a:lnTo>
                    <a:pt x="82" y="38"/>
                  </a:lnTo>
                  <a:lnTo>
                    <a:pt x="74" y="18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2D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0" name="Freeform 58"/>
            <p:cNvSpPr>
              <a:spLocks/>
            </p:cNvSpPr>
            <p:nvPr/>
          </p:nvSpPr>
          <p:spPr bwMode="auto">
            <a:xfrm>
              <a:off x="4394200" y="3468688"/>
              <a:ext cx="215900" cy="504825"/>
            </a:xfrm>
            <a:custGeom>
              <a:avLst/>
              <a:gdLst>
                <a:gd name="T0" fmla="*/ 12 w 136"/>
                <a:gd name="T1" fmla="*/ 2 h 318"/>
                <a:gd name="T2" fmla="*/ 12 w 136"/>
                <a:gd name="T3" fmla="*/ 2 h 318"/>
                <a:gd name="T4" fmla="*/ 16 w 136"/>
                <a:gd name="T5" fmla="*/ 0 h 318"/>
                <a:gd name="T6" fmla="*/ 20 w 136"/>
                <a:gd name="T7" fmla="*/ 0 h 318"/>
                <a:gd name="T8" fmla="*/ 24 w 136"/>
                <a:gd name="T9" fmla="*/ 0 h 318"/>
                <a:gd name="T10" fmla="*/ 30 w 136"/>
                <a:gd name="T11" fmla="*/ 2 h 318"/>
                <a:gd name="T12" fmla="*/ 34 w 136"/>
                <a:gd name="T13" fmla="*/ 8 h 318"/>
                <a:gd name="T14" fmla="*/ 40 w 136"/>
                <a:gd name="T15" fmla="*/ 14 h 318"/>
                <a:gd name="T16" fmla="*/ 44 w 136"/>
                <a:gd name="T17" fmla="*/ 26 h 318"/>
                <a:gd name="T18" fmla="*/ 44 w 136"/>
                <a:gd name="T19" fmla="*/ 26 h 318"/>
                <a:gd name="T20" fmla="*/ 56 w 136"/>
                <a:gd name="T21" fmla="*/ 78 h 318"/>
                <a:gd name="T22" fmla="*/ 78 w 136"/>
                <a:gd name="T23" fmla="*/ 162 h 318"/>
                <a:gd name="T24" fmla="*/ 92 w 136"/>
                <a:gd name="T25" fmla="*/ 208 h 318"/>
                <a:gd name="T26" fmla="*/ 106 w 136"/>
                <a:gd name="T27" fmla="*/ 250 h 318"/>
                <a:gd name="T28" fmla="*/ 122 w 136"/>
                <a:gd name="T29" fmla="*/ 288 h 318"/>
                <a:gd name="T30" fmla="*/ 136 w 136"/>
                <a:gd name="T31" fmla="*/ 318 h 318"/>
                <a:gd name="T32" fmla="*/ 0 w 136"/>
                <a:gd name="T33" fmla="*/ 316 h 318"/>
                <a:gd name="T34" fmla="*/ 0 w 136"/>
                <a:gd name="T35" fmla="*/ 316 h 318"/>
                <a:gd name="T36" fmla="*/ 4 w 136"/>
                <a:gd name="T37" fmla="*/ 256 h 318"/>
                <a:gd name="T38" fmla="*/ 6 w 136"/>
                <a:gd name="T39" fmla="*/ 210 h 318"/>
                <a:gd name="T40" fmla="*/ 4 w 136"/>
                <a:gd name="T41" fmla="*/ 190 h 318"/>
                <a:gd name="T42" fmla="*/ 2 w 136"/>
                <a:gd name="T43" fmla="*/ 176 h 318"/>
                <a:gd name="T44" fmla="*/ 2 w 136"/>
                <a:gd name="T45" fmla="*/ 176 h 318"/>
                <a:gd name="T46" fmla="*/ 2 w 136"/>
                <a:gd name="T47" fmla="*/ 160 h 318"/>
                <a:gd name="T48" fmla="*/ 2 w 136"/>
                <a:gd name="T49" fmla="*/ 136 h 318"/>
                <a:gd name="T50" fmla="*/ 4 w 136"/>
                <a:gd name="T51" fmla="*/ 78 h 318"/>
                <a:gd name="T52" fmla="*/ 12 w 136"/>
                <a:gd name="T53" fmla="*/ 2 h 318"/>
                <a:gd name="T54" fmla="*/ 12 w 136"/>
                <a:gd name="T55" fmla="*/ 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6" h="318">
                  <a:moveTo>
                    <a:pt x="12" y="2"/>
                  </a:moveTo>
                  <a:lnTo>
                    <a:pt x="12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4" y="8"/>
                  </a:lnTo>
                  <a:lnTo>
                    <a:pt x="40" y="14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56" y="78"/>
                  </a:lnTo>
                  <a:lnTo>
                    <a:pt x="78" y="162"/>
                  </a:lnTo>
                  <a:lnTo>
                    <a:pt x="92" y="208"/>
                  </a:lnTo>
                  <a:lnTo>
                    <a:pt x="106" y="250"/>
                  </a:lnTo>
                  <a:lnTo>
                    <a:pt x="122" y="288"/>
                  </a:lnTo>
                  <a:lnTo>
                    <a:pt x="136" y="318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4" y="256"/>
                  </a:lnTo>
                  <a:lnTo>
                    <a:pt x="6" y="210"/>
                  </a:lnTo>
                  <a:lnTo>
                    <a:pt x="4" y="190"/>
                  </a:lnTo>
                  <a:lnTo>
                    <a:pt x="2" y="176"/>
                  </a:lnTo>
                  <a:lnTo>
                    <a:pt x="2" y="176"/>
                  </a:lnTo>
                  <a:lnTo>
                    <a:pt x="2" y="160"/>
                  </a:lnTo>
                  <a:lnTo>
                    <a:pt x="2" y="136"/>
                  </a:lnTo>
                  <a:lnTo>
                    <a:pt x="4" y="78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414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1" name="Freeform 59"/>
            <p:cNvSpPr>
              <a:spLocks/>
            </p:cNvSpPr>
            <p:nvPr/>
          </p:nvSpPr>
          <p:spPr bwMode="auto">
            <a:xfrm>
              <a:off x="4171950" y="3138488"/>
              <a:ext cx="203200" cy="276225"/>
            </a:xfrm>
            <a:custGeom>
              <a:avLst/>
              <a:gdLst>
                <a:gd name="T0" fmla="*/ 108 w 128"/>
                <a:gd name="T1" fmla="*/ 32 h 174"/>
                <a:gd name="T2" fmla="*/ 108 w 128"/>
                <a:gd name="T3" fmla="*/ 32 h 174"/>
                <a:gd name="T4" fmla="*/ 110 w 128"/>
                <a:gd name="T5" fmla="*/ 36 h 174"/>
                <a:gd name="T6" fmla="*/ 112 w 128"/>
                <a:gd name="T7" fmla="*/ 50 h 174"/>
                <a:gd name="T8" fmla="*/ 112 w 128"/>
                <a:gd name="T9" fmla="*/ 72 h 174"/>
                <a:gd name="T10" fmla="*/ 110 w 128"/>
                <a:gd name="T11" fmla="*/ 84 h 174"/>
                <a:gd name="T12" fmla="*/ 108 w 128"/>
                <a:gd name="T13" fmla="*/ 98 h 174"/>
                <a:gd name="T14" fmla="*/ 108 w 128"/>
                <a:gd name="T15" fmla="*/ 98 h 174"/>
                <a:gd name="T16" fmla="*/ 104 w 128"/>
                <a:gd name="T17" fmla="*/ 110 h 174"/>
                <a:gd name="T18" fmla="*/ 104 w 128"/>
                <a:gd name="T19" fmla="*/ 122 h 174"/>
                <a:gd name="T20" fmla="*/ 104 w 128"/>
                <a:gd name="T21" fmla="*/ 130 h 174"/>
                <a:gd name="T22" fmla="*/ 106 w 128"/>
                <a:gd name="T23" fmla="*/ 138 h 174"/>
                <a:gd name="T24" fmla="*/ 110 w 128"/>
                <a:gd name="T25" fmla="*/ 142 h 174"/>
                <a:gd name="T26" fmla="*/ 116 w 128"/>
                <a:gd name="T27" fmla="*/ 146 h 174"/>
                <a:gd name="T28" fmla="*/ 122 w 128"/>
                <a:gd name="T29" fmla="*/ 148 h 174"/>
                <a:gd name="T30" fmla="*/ 128 w 128"/>
                <a:gd name="T31" fmla="*/ 148 h 174"/>
                <a:gd name="T32" fmla="*/ 128 w 128"/>
                <a:gd name="T33" fmla="*/ 148 h 174"/>
                <a:gd name="T34" fmla="*/ 124 w 128"/>
                <a:gd name="T35" fmla="*/ 148 h 174"/>
                <a:gd name="T36" fmla="*/ 116 w 128"/>
                <a:gd name="T37" fmla="*/ 150 h 174"/>
                <a:gd name="T38" fmla="*/ 110 w 128"/>
                <a:gd name="T39" fmla="*/ 148 h 174"/>
                <a:gd name="T40" fmla="*/ 106 w 128"/>
                <a:gd name="T41" fmla="*/ 146 h 174"/>
                <a:gd name="T42" fmla="*/ 100 w 128"/>
                <a:gd name="T43" fmla="*/ 142 h 174"/>
                <a:gd name="T44" fmla="*/ 96 w 128"/>
                <a:gd name="T45" fmla="*/ 134 h 174"/>
                <a:gd name="T46" fmla="*/ 96 w 128"/>
                <a:gd name="T47" fmla="*/ 134 h 174"/>
                <a:gd name="T48" fmla="*/ 94 w 128"/>
                <a:gd name="T49" fmla="*/ 140 h 174"/>
                <a:gd name="T50" fmla="*/ 94 w 128"/>
                <a:gd name="T51" fmla="*/ 150 h 174"/>
                <a:gd name="T52" fmla="*/ 96 w 128"/>
                <a:gd name="T53" fmla="*/ 158 h 174"/>
                <a:gd name="T54" fmla="*/ 100 w 128"/>
                <a:gd name="T55" fmla="*/ 164 h 174"/>
                <a:gd name="T56" fmla="*/ 106 w 128"/>
                <a:gd name="T57" fmla="*/ 168 h 174"/>
                <a:gd name="T58" fmla="*/ 116 w 128"/>
                <a:gd name="T59" fmla="*/ 172 h 174"/>
                <a:gd name="T60" fmla="*/ 116 w 128"/>
                <a:gd name="T61" fmla="*/ 172 h 174"/>
                <a:gd name="T62" fmla="*/ 106 w 128"/>
                <a:gd name="T63" fmla="*/ 174 h 174"/>
                <a:gd name="T64" fmla="*/ 94 w 128"/>
                <a:gd name="T65" fmla="*/ 172 h 174"/>
                <a:gd name="T66" fmla="*/ 80 w 128"/>
                <a:gd name="T67" fmla="*/ 170 h 174"/>
                <a:gd name="T68" fmla="*/ 64 w 128"/>
                <a:gd name="T69" fmla="*/ 166 h 174"/>
                <a:gd name="T70" fmla="*/ 48 w 128"/>
                <a:gd name="T71" fmla="*/ 158 h 174"/>
                <a:gd name="T72" fmla="*/ 32 w 128"/>
                <a:gd name="T73" fmla="*/ 146 h 174"/>
                <a:gd name="T74" fmla="*/ 24 w 128"/>
                <a:gd name="T75" fmla="*/ 136 h 174"/>
                <a:gd name="T76" fmla="*/ 16 w 128"/>
                <a:gd name="T77" fmla="*/ 128 h 174"/>
                <a:gd name="T78" fmla="*/ 16 w 128"/>
                <a:gd name="T79" fmla="*/ 128 h 174"/>
                <a:gd name="T80" fmla="*/ 10 w 128"/>
                <a:gd name="T81" fmla="*/ 118 h 174"/>
                <a:gd name="T82" fmla="*/ 6 w 128"/>
                <a:gd name="T83" fmla="*/ 106 h 174"/>
                <a:gd name="T84" fmla="*/ 2 w 128"/>
                <a:gd name="T85" fmla="*/ 96 h 174"/>
                <a:gd name="T86" fmla="*/ 0 w 128"/>
                <a:gd name="T87" fmla="*/ 86 h 174"/>
                <a:gd name="T88" fmla="*/ 0 w 128"/>
                <a:gd name="T89" fmla="*/ 66 h 174"/>
                <a:gd name="T90" fmla="*/ 4 w 128"/>
                <a:gd name="T91" fmla="*/ 48 h 174"/>
                <a:gd name="T92" fmla="*/ 10 w 128"/>
                <a:gd name="T93" fmla="*/ 32 h 174"/>
                <a:gd name="T94" fmla="*/ 22 w 128"/>
                <a:gd name="T95" fmla="*/ 18 h 174"/>
                <a:gd name="T96" fmla="*/ 36 w 128"/>
                <a:gd name="T97" fmla="*/ 8 h 174"/>
                <a:gd name="T98" fmla="*/ 44 w 128"/>
                <a:gd name="T99" fmla="*/ 6 h 174"/>
                <a:gd name="T100" fmla="*/ 54 w 128"/>
                <a:gd name="T101" fmla="*/ 2 h 174"/>
                <a:gd name="T102" fmla="*/ 54 w 128"/>
                <a:gd name="T103" fmla="*/ 2 h 174"/>
                <a:gd name="T104" fmla="*/ 68 w 128"/>
                <a:gd name="T105" fmla="*/ 0 h 174"/>
                <a:gd name="T106" fmla="*/ 82 w 128"/>
                <a:gd name="T107" fmla="*/ 0 h 174"/>
                <a:gd name="T108" fmla="*/ 92 w 128"/>
                <a:gd name="T109" fmla="*/ 2 h 174"/>
                <a:gd name="T110" fmla="*/ 98 w 128"/>
                <a:gd name="T111" fmla="*/ 4 h 174"/>
                <a:gd name="T112" fmla="*/ 104 w 128"/>
                <a:gd name="T113" fmla="*/ 10 h 174"/>
                <a:gd name="T114" fmla="*/ 106 w 128"/>
                <a:gd name="T115" fmla="*/ 16 h 174"/>
                <a:gd name="T116" fmla="*/ 108 w 128"/>
                <a:gd name="T117" fmla="*/ 22 h 174"/>
                <a:gd name="T118" fmla="*/ 108 w 128"/>
                <a:gd name="T119" fmla="*/ 32 h 174"/>
                <a:gd name="T120" fmla="*/ 108 w 128"/>
                <a:gd name="T121" fmla="*/ 3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8" h="174">
                  <a:moveTo>
                    <a:pt x="108" y="32"/>
                  </a:moveTo>
                  <a:lnTo>
                    <a:pt x="108" y="32"/>
                  </a:lnTo>
                  <a:lnTo>
                    <a:pt x="110" y="36"/>
                  </a:lnTo>
                  <a:lnTo>
                    <a:pt x="112" y="50"/>
                  </a:lnTo>
                  <a:lnTo>
                    <a:pt x="112" y="72"/>
                  </a:lnTo>
                  <a:lnTo>
                    <a:pt x="110" y="84"/>
                  </a:lnTo>
                  <a:lnTo>
                    <a:pt x="108" y="98"/>
                  </a:lnTo>
                  <a:lnTo>
                    <a:pt x="108" y="98"/>
                  </a:lnTo>
                  <a:lnTo>
                    <a:pt x="104" y="110"/>
                  </a:lnTo>
                  <a:lnTo>
                    <a:pt x="104" y="122"/>
                  </a:lnTo>
                  <a:lnTo>
                    <a:pt x="104" y="130"/>
                  </a:lnTo>
                  <a:lnTo>
                    <a:pt x="106" y="138"/>
                  </a:lnTo>
                  <a:lnTo>
                    <a:pt x="110" y="142"/>
                  </a:lnTo>
                  <a:lnTo>
                    <a:pt x="116" y="146"/>
                  </a:lnTo>
                  <a:lnTo>
                    <a:pt x="122" y="148"/>
                  </a:lnTo>
                  <a:lnTo>
                    <a:pt x="128" y="148"/>
                  </a:lnTo>
                  <a:lnTo>
                    <a:pt x="128" y="148"/>
                  </a:lnTo>
                  <a:lnTo>
                    <a:pt x="124" y="148"/>
                  </a:lnTo>
                  <a:lnTo>
                    <a:pt x="116" y="150"/>
                  </a:lnTo>
                  <a:lnTo>
                    <a:pt x="110" y="148"/>
                  </a:lnTo>
                  <a:lnTo>
                    <a:pt x="106" y="146"/>
                  </a:lnTo>
                  <a:lnTo>
                    <a:pt x="100" y="142"/>
                  </a:lnTo>
                  <a:lnTo>
                    <a:pt x="96" y="134"/>
                  </a:lnTo>
                  <a:lnTo>
                    <a:pt x="96" y="134"/>
                  </a:lnTo>
                  <a:lnTo>
                    <a:pt x="94" y="140"/>
                  </a:lnTo>
                  <a:lnTo>
                    <a:pt x="94" y="150"/>
                  </a:lnTo>
                  <a:lnTo>
                    <a:pt x="96" y="158"/>
                  </a:lnTo>
                  <a:lnTo>
                    <a:pt x="100" y="164"/>
                  </a:lnTo>
                  <a:lnTo>
                    <a:pt x="106" y="168"/>
                  </a:lnTo>
                  <a:lnTo>
                    <a:pt x="116" y="172"/>
                  </a:lnTo>
                  <a:lnTo>
                    <a:pt x="116" y="172"/>
                  </a:lnTo>
                  <a:lnTo>
                    <a:pt x="106" y="174"/>
                  </a:lnTo>
                  <a:lnTo>
                    <a:pt x="94" y="172"/>
                  </a:lnTo>
                  <a:lnTo>
                    <a:pt x="80" y="170"/>
                  </a:lnTo>
                  <a:lnTo>
                    <a:pt x="64" y="166"/>
                  </a:lnTo>
                  <a:lnTo>
                    <a:pt x="48" y="158"/>
                  </a:lnTo>
                  <a:lnTo>
                    <a:pt x="32" y="146"/>
                  </a:lnTo>
                  <a:lnTo>
                    <a:pt x="24" y="136"/>
                  </a:lnTo>
                  <a:lnTo>
                    <a:pt x="16" y="128"/>
                  </a:lnTo>
                  <a:lnTo>
                    <a:pt x="16" y="128"/>
                  </a:lnTo>
                  <a:lnTo>
                    <a:pt x="10" y="118"/>
                  </a:lnTo>
                  <a:lnTo>
                    <a:pt x="6" y="106"/>
                  </a:lnTo>
                  <a:lnTo>
                    <a:pt x="2" y="96"/>
                  </a:lnTo>
                  <a:lnTo>
                    <a:pt x="0" y="86"/>
                  </a:lnTo>
                  <a:lnTo>
                    <a:pt x="0" y="66"/>
                  </a:lnTo>
                  <a:lnTo>
                    <a:pt x="4" y="48"/>
                  </a:lnTo>
                  <a:lnTo>
                    <a:pt x="10" y="32"/>
                  </a:lnTo>
                  <a:lnTo>
                    <a:pt x="22" y="18"/>
                  </a:lnTo>
                  <a:lnTo>
                    <a:pt x="36" y="8"/>
                  </a:lnTo>
                  <a:lnTo>
                    <a:pt x="44" y="6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68" y="0"/>
                  </a:lnTo>
                  <a:lnTo>
                    <a:pt x="82" y="0"/>
                  </a:lnTo>
                  <a:lnTo>
                    <a:pt x="92" y="2"/>
                  </a:lnTo>
                  <a:lnTo>
                    <a:pt x="98" y="4"/>
                  </a:lnTo>
                  <a:lnTo>
                    <a:pt x="104" y="10"/>
                  </a:lnTo>
                  <a:lnTo>
                    <a:pt x="106" y="16"/>
                  </a:lnTo>
                  <a:lnTo>
                    <a:pt x="108" y="22"/>
                  </a:lnTo>
                  <a:lnTo>
                    <a:pt x="108" y="32"/>
                  </a:lnTo>
                  <a:lnTo>
                    <a:pt x="108" y="32"/>
                  </a:lnTo>
                  <a:close/>
                </a:path>
              </a:pathLst>
            </a:custGeom>
            <a:solidFill>
              <a:srgbClr val="4B1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2" name="Freeform 60"/>
            <p:cNvSpPr>
              <a:spLocks/>
            </p:cNvSpPr>
            <p:nvPr/>
          </p:nvSpPr>
          <p:spPr bwMode="auto">
            <a:xfrm>
              <a:off x="4067175" y="3322638"/>
              <a:ext cx="136525" cy="158750"/>
            </a:xfrm>
            <a:custGeom>
              <a:avLst/>
              <a:gdLst>
                <a:gd name="T0" fmla="*/ 0 w 86"/>
                <a:gd name="T1" fmla="*/ 2 h 100"/>
                <a:gd name="T2" fmla="*/ 0 w 86"/>
                <a:gd name="T3" fmla="*/ 2 h 100"/>
                <a:gd name="T4" fmla="*/ 4 w 86"/>
                <a:gd name="T5" fmla="*/ 16 h 100"/>
                <a:gd name="T6" fmla="*/ 14 w 86"/>
                <a:gd name="T7" fmla="*/ 46 h 100"/>
                <a:gd name="T8" fmla="*/ 20 w 86"/>
                <a:gd name="T9" fmla="*/ 64 h 100"/>
                <a:gd name="T10" fmla="*/ 30 w 86"/>
                <a:gd name="T11" fmla="*/ 80 h 100"/>
                <a:gd name="T12" fmla="*/ 40 w 86"/>
                <a:gd name="T13" fmla="*/ 92 h 100"/>
                <a:gd name="T14" fmla="*/ 44 w 86"/>
                <a:gd name="T15" fmla="*/ 96 h 100"/>
                <a:gd name="T16" fmla="*/ 50 w 86"/>
                <a:gd name="T17" fmla="*/ 100 h 100"/>
                <a:gd name="T18" fmla="*/ 50 w 86"/>
                <a:gd name="T19" fmla="*/ 100 h 100"/>
                <a:gd name="T20" fmla="*/ 56 w 86"/>
                <a:gd name="T21" fmla="*/ 100 h 100"/>
                <a:gd name="T22" fmla="*/ 60 w 86"/>
                <a:gd name="T23" fmla="*/ 100 h 100"/>
                <a:gd name="T24" fmla="*/ 64 w 86"/>
                <a:gd name="T25" fmla="*/ 98 h 100"/>
                <a:gd name="T26" fmla="*/ 68 w 86"/>
                <a:gd name="T27" fmla="*/ 94 h 100"/>
                <a:gd name="T28" fmla="*/ 74 w 86"/>
                <a:gd name="T29" fmla="*/ 86 h 100"/>
                <a:gd name="T30" fmla="*/ 80 w 86"/>
                <a:gd name="T31" fmla="*/ 76 h 100"/>
                <a:gd name="T32" fmla="*/ 84 w 86"/>
                <a:gd name="T33" fmla="*/ 54 h 100"/>
                <a:gd name="T34" fmla="*/ 86 w 86"/>
                <a:gd name="T35" fmla="*/ 44 h 100"/>
                <a:gd name="T36" fmla="*/ 86 w 86"/>
                <a:gd name="T37" fmla="*/ 44 h 100"/>
                <a:gd name="T38" fmla="*/ 74 w 86"/>
                <a:gd name="T39" fmla="*/ 36 h 100"/>
                <a:gd name="T40" fmla="*/ 44 w 86"/>
                <a:gd name="T41" fmla="*/ 18 h 100"/>
                <a:gd name="T42" fmla="*/ 30 w 86"/>
                <a:gd name="T43" fmla="*/ 8 h 100"/>
                <a:gd name="T44" fmla="*/ 16 w 86"/>
                <a:gd name="T45" fmla="*/ 2 h 100"/>
                <a:gd name="T46" fmla="*/ 6 w 86"/>
                <a:gd name="T47" fmla="*/ 0 h 100"/>
                <a:gd name="T48" fmla="*/ 2 w 86"/>
                <a:gd name="T49" fmla="*/ 0 h 100"/>
                <a:gd name="T50" fmla="*/ 0 w 86"/>
                <a:gd name="T51" fmla="*/ 2 h 100"/>
                <a:gd name="T52" fmla="*/ 0 w 86"/>
                <a:gd name="T53" fmla="*/ 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6" h="100">
                  <a:moveTo>
                    <a:pt x="0" y="2"/>
                  </a:moveTo>
                  <a:lnTo>
                    <a:pt x="0" y="2"/>
                  </a:lnTo>
                  <a:lnTo>
                    <a:pt x="4" y="16"/>
                  </a:lnTo>
                  <a:lnTo>
                    <a:pt x="14" y="46"/>
                  </a:lnTo>
                  <a:lnTo>
                    <a:pt x="20" y="64"/>
                  </a:lnTo>
                  <a:lnTo>
                    <a:pt x="30" y="80"/>
                  </a:lnTo>
                  <a:lnTo>
                    <a:pt x="40" y="92"/>
                  </a:lnTo>
                  <a:lnTo>
                    <a:pt x="44" y="96"/>
                  </a:lnTo>
                  <a:lnTo>
                    <a:pt x="50" y="100"/>
                  </a:lnTo>
                  <a:lnTo>
                    <a:pt x="50" y="100"/>
                  </a:lnTo>
                  <a:lnTo>
                    <a:pt x="56" y="100"/>
                  </a:lnTo>
                  <a:lnTo>
                    <a:pt x="60" y="100"/>
                  </a:lnTo>
                  <a:lnTo>
                    <a:pt x="64" y="98"/>
                  </a:lnTo>
                  <a:lnTo>
                    <a:pt x="68" y="94"/>
                  </a:lnTo>
                  <a:lnTo>
                    <a:pt x="74" y="86"/>
                  </a:lnTo>
                  <a:lnTo>
                    <a:pt x="80" y="76"/>
                  </a:lnTo>
                  <a:lnTo>
                    <a:pt x="84" y="5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74" y="36"/>
                  </a:lnTo>
                  <a:lnTo>
                    <a:pt x="44" y="18"/>
                  </a:lnTo>
                  <a:lnTo>
                    <a:pt x="30" y="8"/>
                  </a:lnTo>
                  <a:lnTo>
                    <a:pt x="16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48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3" name="Freeform 61"/>
            <p:cNvSpPr>
              <a:spLocks/>
            </p:cNvSpPr>
            <p:nvPr/>
          </p:nvSpPr>
          <p:spPr bwMode="auto">
            <a:xfrm>
              <a:off x="4048125" y="3049588"/>
              <a:ext cx="298450" cy="393700"/>
            </a:xfrm>
            <a:custGeom>
              <a:avLst/>
              <a:gdLst>
                <a:gd name="T0" fmla="*/ 172 w 188"/>
                <a:gd name="T1" fmla="*/ 20 h 248"/>
                <a:gd name="T2" fmla="*/ 172 w 188"/>
                <a:gd name="T3" fmla="*/ 20 h 248"/>
                <a:gd name="T4" fmla="*/ 176 w 188"/>
                <a:gd name="T5" fmla="*/ 26 h 248"/>
                <a:gd name="T6" fmla="*/ 182 w 188"/>
                <a:gd name="T7" fmla="*/ 34 h 248"/>
                <a:gd name="T8" fmla="*/ 184 w 188"/>
                <a:gd name="T9" fmla="*/ 46 h 248"/>
                <a:gd name="T10" fmla="*/ 188 w 188"/>
                <a:gd name="T11" fmla="*/ 60 h 248"/>
                <a:gd name="T12" fmla="*/ 188 w 188"/>
                <a:gd name="T13" fmla="*/ 78 h 248"/>
                <a:gd name="T14" fmla="*/ 184 w 188"/>
                <a:gd name="T15" fmla="*/ 98 h 248"/>
                <a:gd name="T16" fmla="*/ 176 w 188"/>
                <a:gd name="T17" fmla="*/ 122 h 248"/>
                <a:gd name="T18" fmla="*/ 176 w 188"/>
                <a:gd name="T19" fmla="*/ 122 h 248"/>
                <a:gd name="T20" fmla="*/ 176 w 188"/>
                <a:gd name="T21" fmla="*/ 130 h 248"/>
                <a:gd name="T22" fmla="*/ 174 w 188"/>
                <a:gd name="T23" fmla="*/ 150 h 248"/>
                <a:gd name="T24" fmla="*/ 170 w 188"/>
                <a:gd name="T25" fmla="*/ 164 h 248"/>
                <a:gd name="T26" fmla="*/ 164 w 188"/>
                <a:gd name="T27" fmla="*/ 178 h 248"/>
                <a:gd name="T28" fmla="*/ 156 w 188"/>
                <a:gd name="T29" fmla="*/ 192 h 248"/>
                <a:gd name="T30" fmla="*/ 144 w 188"/>
                <a:gd name="T31" fmla="*/ 206 h 248"/>
                <a:gd name="T32" fmla="*/ 144 w 188"/>
                <a:gd name="T33" fmla="*/ 206 h 248"/>
                <a:gd name="T34" fmla="*/ 118 w 188"/>
                <a:gd name="T35" fmla="*/ 234 h 248"/>
                <a:gd name="T36" fmla="*/ 110 w 188"/>
                <a:gd name="T37" fmla="*/ 244 h 248"/>
                <a:gd name="T38" fmla="*/ 110 w 188"/>
                <a:gd name="T39" fmla="*/ 244 h 248"/>
                <a:gd name="T40" fmla="*/ 106 w 188"/>
                <a:gd name="T41" fmla="*/ 246 h 248"/>
                <a:gd name="T42" fmla="*/ 98 w 188"/>
                <a:gd name="T43" fmla="*/ 248 h 248"/>
                <a:gd name="T44" fmla="*/ 92 w 188"/>
                <a:gd name="T45" fmla="*/ 248 h 248"/>
                <a:gd name="T46" fmla="*/ 84 w 188"/>
                <a:gd name="T47" fmla="*/ 248 h 248"/>
                <a:gd name="T48" fmla="*/ 76 w 188"/>
                <a:gd name="T49" fmla="*/ 244 h 248"/>
                <a:gd name="T50" fmla="*/ 68 w 188"/>
                <a:gd name="T51" fmla="*/ 238 h 248"/>
                <a:gd name="T52" fmla="*/ 68 w 188"/>
                <a:gd name="T53" fmla="*/ 238 h 248"/>
                <a:gd name="T54" fmla="*/ 50 w 188"/>
                <a:gd name="T55" fmla="*/ 226 h 248"/>
                <a:gd name="T56" fmla="*/ 40 w 188"/>
                <a:gd name="T57" fmla="*/ 216 h 248"/>
                <a:gd name="T58" fmla="*/ 30 w 188"/>
                <a:gd name="T59" fmla="*/ 204 h 248"/>
                <a:gd name="T60" fmla="*/ 18 w 188"/>
                <a:gd name="T61" fmla="*/ 192 h 248"/>
                <a:gd name="T62" fmla="*/ 10 w 188"/>
                <a:gd name="T63" fmla="*/ 176 h 248"/>
                <a:gd name="T64" fmla="*/ 4 w 188"/>
                <a:gd name="T65" fmla="*/ 158 h 248"/>
                <a:gd name="T66" fmla="*/ 0 w 188"/>
                <a:gd name="T67" fmla="*/ 138 h 248"/>
                <a:gd name="T68" fmla="*/ 0 w 188"/>
                <a:gd name="T69" fmla="*/ 138 h 248"/>
                <a:gd name="T70" fmla="*/ 2 w 188"/>
                <a:gd name="T71" fmla="*/ 128 h 248"/>
                <a:gd name="T72" fmla="*/ 6 w 188"/>
                <a:gd name="T73" fmla="*/ 102 h 248"/>
                <a:gd name="T74" fmla="*/ 14 w 188"/>
                <a:gd name="T75" fmla="*/ 66 h 248"/>
                <a:gd name="T76" fmla="*/ 22 w 188"/>
                <a:gd name="T77" fmla="*/ 50 h 248"/>
                <a:gd name="T78" fmla="*/ 28 w 188"/>
                <a:gd name="T79" fmla="*/ 32 h 248"/>
                <a:gd name="T80" fmla="*/ 28 w 188"/>
                <a:gd name="T81" fmla="*/ 32 h 248"/>
                <a:gd name="T82" fmla="*/ 34 w 188"/>
                <a:gd name="T83" fmla="*/ 26 h 248"/>
                <a:gd name="T84" fmla="*/ 40 w 188"/>
                <a:gd name="T85" fmla="*/ 18 h 248"/>
                <a:gd name="T86" fmla="*/ 46 w 188"/>
                <a:gd name="T87" fmla="*/ 14 h 248"/>
                <a:gd name="T88" fmla="*/ 54 w 188"/>
                <a:gd name="T89" fmla="*/ 8 h 248"/>
                <a:gd name="T90" fmla="*/ 72 w 188"/>
                <a:gd name="T91" fmla="*/ 2 h 248"/>
                <a:gd name="T92" fmla="*/ 92 w 188"/>
                <a:gd name="T93" fmla="*/ 0 h 248"/>
                <a:gd name="T94" fmla="*/ 114 w 188"/>
                <a:gd name="T95" fmla="*/ 0 h 248"/>
                <a:gd name="T96" fmla="*/ 134 w 188"/>
                <a:gd name="T97" fmla="*/ 4 h 248"/>
                <a:gd name="T98" fmla="*/ 154 w 188"/>
                <a:gd name="T99" fmla="*/ 10 h 248"/>
                <a:gd name="T100" fmla="*/ 172 w 188"/>
                <a:gd name="T101" fmla="*/ 20 h 248"/>
                <a:gd name="T102" fmla="*/ 172 w 188"/>
                <a:gd name="T103" fmla="*/ 2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" h="248">
                  <a:moveTo>
                    <a:pt x="172" y="20"/>
                  </a:moveTo>
                  <a:lnTo>
                    <a:pt x="172" y="20"/>
                  </a:lnTo>
                  <a:lnTo>
                    <a:pt x="176" y="26"/>
                  </a:lnTo>
                  <a:lnTo>
                    <a:pt x="182" y="34"/>
                  </a:lnTo>
                  <a:lnTo>
                    <a:pt x="184" y="46"/>
                  </a:lnTo>
                  <a:lnTo>
                    <a:pt x="188" y="60"/>
                  </a:lnTo>
                  <a:lnTo>
                    <a:pt x="188" y="78"/>
                  </a:lnTo>
                  <a:lnTo>
                    <a:pt x="184" y="98"/>
                  </a:lnTo>
                  <a:lnTo>
                    <a:pt x="176" y="122"/>
                  </a:lnTo>
                  <a:lnTo>
                    <a:pt x="176" y="122"/>
                  </a:lnTo>
                  <a:lnTo>
                    <a:pt x="176" y="130"/>
                  </a:lnTo>
                  <a:lnTo>
                    <a:pt x="174" y="150"/>
                  </a:lnTo>
                  <a:lnTo>
                    <a:pt x="170" y="164"/>
                  </a:lnTo>
                  <a:lnTo>
                    <a:pt x="164" y="178"/>
                  </a:lnTo>
                  <a:lnTo>
                    <a:pt x="156" y="192"/>
                  </a:lnTo>
                  <a:lnTo>
                    <a:pt x="144" y="206"/>
                  </a:lnTo>
                  <a:lnTo>
                    <a:pt x="144" y="206"/>
                  </a:lnTo>
                  <a:lnTo>
                    <a:pt x="118" y="234"/>
                  </a:lnTo>
                  <a:lnTo>
                    <a:pt x="110" y="244"/>
                  </a:lnTo>
                  <a:lnTo>
                    <a:pt x="110" y="244"/>
                  </a:lnTo>
                  <a:lnTo>
                    <a:pt x="106" y="246"/>
                  </a:lnTo>
                  <a:lnTo>
                    <a:pt x="98" y="248"/>
                  </a:lnTo>
                  <a:lnTo>
                    <a:pt x="92" y="248"/>
                  </a:lnTo>
                  <a:lnTo>
                    <a:pt x="84" y="248"/>
                  </a:lnTo>
                  <a:lnTo>
                    <a:pt x="76" y="244"/>
                  </a:lnTo>
                  <a:lnTo>
                    <a:pt x="68" y="238"/>
                  </a:lnTo>
                  <a:lnTo>
                    <a:pt x="68" y="238"/>
                  </a:lnTo>
                  <a:lnTo>
                    <a:pt x="50" y="226"/>
                  </a:lnTo>
                  <a:lnTo>
                    <a:pt x="40" y="216"/>
                  </a:lnTo>
                  <a:lnTo>
                    <a:pt x="30" y="204"/>
                  </a:lnTo>
                  <a:lnTo>
                    <a:pt x="18" y="192"/>
                  </a:lnTo>
                  <a:lnTo>
                    <a:pt x="10" y="176"/>
                  </a:lnTo>
                  <a:lnTo>
                    <a:pt x="4" y="158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2" y="128"/>
                  </a:lnTo>
                  <a:lnTo>
                    <a:pt x="6" y="102"/>
                  </a:lnTo>
                  <a:lnTo>
                    <a:pt x="14" y="66"/>
                  </a:lnTo>
                  <a:lnTo>
                    <a:pt x="22" y="50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4" y="26"/>
                  </a:lnTo>
                  <a:lnTo>
                    <a:pt x="40" y="18"/>
                  </a:lnTo>
                  <a:lnTo>
                    <a:pt x="46" y="14"/>
                  </a:lnTo>
                  <a:lnTo>
                    <a:pt x="54" y="8"/>
                  </a:lnTo>
                  <a:lnTo>
                    <a:pt x="72" y="2"/>
                  </a:lnTo>
                  <a:lnTo>
                    <a:pt x="92" y="0"/>
                  </a:lnTo>
                  <a:lnTo>
                    <a:pt x="114" y="0"/>
                  </a:lnTo>
                  <a:lnTo>
                    <a:pt x="134" y="4"/>
                  </a:lnTo>
                  <a:lnTo>
                    <a:pt x="154" y="10"/>
                  </a:lnTo>
                  <a:lnTo>
                    <a:pt x="172" y="20"/>
                  </a:lnTo>
                  <a:lnTo>
                    <a:pt x="172" y="20"/>
                  </a:lnTo>
                  <a:close/>
                </a:path>
              </a:pathLst>
            </a:custGeom>
            <a:solidFill>
              <a:srgbClr val="E4A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4" name="Freeform 62"/>
            <p:cNvSpPr>
              <a:spLocks/>
            </p:cNvSpPr>
            <p:nvPr/>
          </p:nvSpPr>
          <p:spPr bwMode="auto">
            <a:xfrm>
              <a:off x="4241800" y="3198813"/>
              <a:ext cx="57150" cy="130175"/>
            </a:xfrm>
            <a:custGeom>
              <a:avLst/>
              <a:gdLst>
                <a:gd name="T0" fmla="*/ 0 w 36"/>
                <a:gd name="T1" fmla="*/ 82 h 82"/>
                <a:gd name="T2" fmla="*/ 0 w 36"/>
                <a:gd name="T3" fmla="*/ 82 h 82"/>
                <a:gd name="T4" fmla="*/ 8 w 36"/>
                <a:gd name="T5" fmla="*/ 76 h 82"/>
                <a:gd name="T6" fmla="*/ 12 w 36"/>
                <a:gd name="T7" fmla="*/ 66 h 82"/>
                <a:gd name="T8" fmla="*/ 14 w 36"/>
                <a:gd name="T9" fmla="*/ 56 h 82"/>
                <a:gd name="T10" fmla="*/ 14 w 36"/>
                <a:gd name="T11" fmla="*/ 56 h 82"/>
                <a:gd name="T12" fmla="*/ 14 w 36"/>
                <a:gd name="T13" fmla="*/ 42 h 82"/>
                <a:gd name="T14" fmla="*/ 14 w 36"/>
                <a:gd name="T15" fmla="*/ 24 h 82"/>
                <a:gd name="T16" fmla="*/ 18 w 36"/>
                <a:gd name="T17" fmla="*/ 16 h 82"/>
                <a:gd name="T18" fmla="*/ 22 w 36"/>
                <a:gd name="T19" fmla="*/ 10 h 82"/>
                <a:gd name="T20" fmla="*/ 26 w 36"/>
                <a:gd name="T21" fmla="*/ 4 h 82"/>
                <a:gd name="T22" fmla="*/ 36 w 36"/>
                <a:gd name="T23" fmla="*/ 0 h 82"/>
                <a:gd name="T24" fmla="*/ 36 w 36"/>
                <a:gd name="T25" fmla="*/ 0 h 82"/>
                <a:gd name="T26" fmla="*/ 32 w 36"/>
                <a:gd name="T27" fmla="*/ 2 h 82"/>
                <a:gd name="T28" fmla="*/ 26 w 36"/>
                <a:gd name="T29" fmla="*/ 8 h 82"/>
                <a:gd name="T30" fmla="*/ 22 w 36"/>
                <a:gd name="T31" fmla="*/ 14 h 82"/>
                <a:gd name="T32" fmla="*/ 20 w 36"/>
                <a:gd name="T33" fmla="*/ 22 h 82"/>
                <a:gd name="T34" fmla="*/ 18 w 36"/>
                <a:gd name="T35" fmla="*/ 32 h 82"/>
                <a:gd name="T36" fmla="*/ 18 w 36"/>
                <a:gd name="T37" fmla="*/ 44 h 82"/>
                <a:gd name="T38" fmla="*/ 18 w 36"/>
                <a:gd name="T39" fmla="*/ 44 h 82"/>
                <a:gd name="T40" fmla="*/ 20 w 36"/>
                <a:gd name="T41" fmla="*/ 50 h 82"/>
                <a:gd name="T42" fmla="*/ 20 w 36"/>
                <a:gd name="T43" fmla="*/ 62 h 82"/>
                <a:gd name="T44" fmla="*/ 18 w 36"/>
                <a:gd name="T45" fmla="*/ 68 h 82"/>
                <a:gd name="T46" fmla="*/ 14 w 36"/>
                <a:gd name="T47" fmla="*/ 74 h 82"/>
                <a:gd name="T48" fmla="*/ 8 w 36"/>
                <a:gd name="T49" fmla="*/ 80 h 82"/>
                <a:gd name="T50" fmla="*/ 0 w 36"/>
                <a:gd name="T51" fmla="*/ 82 h 82"/>
                <a:gd name="T52" fmla="*/ 0 w 36"/>
                <a:gd name="T5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" h="82">
                  <a:moveTo>
                    <a:pt x="0" y="82"/>
                  </a:moveTo>
                  <a:lnTo>
                    <a:pt x="0" y="82"/>
                  </a:lnTo>
                  <a:lnTo>
                    <a:pt x="8" y="76"/>
                  </a:lnTo>
                  <a:lnTo>
                    <a:pt x="12" y="6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42"/>
                  </a:lnTo>
                  <a:lnTo>
                    <a:pt x="14" y="24"/>
                  </a:lnTo>
                  <a:lnTo>
                    <a:pt x="18" y="16"/>
                  </a:lnTo>
                  <a:lnTo>
                    <a:pt x="22" y="10"/>
                  </a:lnTo>
                  <a:lnTo>
                    <a:pt x="26" y="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2" y="2"/>
                  </a:lnTo>
                  <a:lnTo>
                    <a:pt x="26" y="8"/>
                  </a:lnTo>
                  <a:lnTo>
                    <a:pt x="22" y="14"/>
                  </a:lnTo>
                  <a:lnTo>
                    <a:pt x="20" y="22"/>
                  </a:lnTo>
                  <a:lnTo>
                    <a:pt x="18" y="32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20" y="50"/>
                  </a:lnTo>
                  <a:lnTo>
                    <a:pt x="20" y="62"/>
                  </a:lnTo>
                  <a:lnTo>
                    <a:pt x="18" y="68"/>
                  </a:lnTo>
                  <a:lnTo>
                    <a:pt x="14" y="74"/>
                  </a:lnTo>
                  <a:lnTo>
                    <a:pt x="8" y="80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CF7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5" name="Freeform 63"/>
            <p:cNvSpPr>
              <a:spLocks/>
            </p:cNvSpPr>
            <p:nvPr/>
          </p:nvSpPr>
          <p:spPr bwMode="auto">
            <a:xfrm>
              <a:off x="4165600" y="3332163"/>
              <a:ext cx="104775" cy="57150"/>
            </a:xfrm>
            <a:custGeom>
              <a:avLst/>
              <a:gdLst>
                <a:gd name="T0" fmla="*/ 0 w 66"/>
                <a:gd name="T1" fmla="*/ 0 h 36"/>
                <a:gd name="T2" fmla="*/ 0 w 66"/>
                <a:gd name="T3" fmla="*/ 0 h 36"/>
                <a:gd name="T4" fmla="*/ 4 w 66"/>
                <a:gd name="T5" fmla="*/ 2 h 36"/>
                <a:gd name="T6" fmla="*/ 12 w 66"/>
                <a:gd name="T7" fmla="*/ 4 h 36"/>
                <a:gd name="T8" fmla="*/ 12 w 66"/>
                <a:gd name="T9" fmla="*/ 4 h 36"/>
                <a:gd name="T10" fmla="*/ 28 w 66"/>
                <a:gd name="T11" fmla="*/ 4 h 36"/>
                <a:gd name="T12" fmla="*/ 36 w 66"/>
                <a:gd name="T13" fmla="*/ 6 h 36"/>
                <a:gd name="T14" fmla="*/ 44 w 66"/>
                <a:gd name="T15" fmla="*/ 10 h 36"/>
                <a:gd name="T16" fmla="*/ 44 w 66"/>
                <a:gd name="T17" fmla="*/ 10 h 36"/>
                <a:gd name="T18" fmla="*/ 52 w 66"/>
                <a:gd name="T19" fmla="*/ 8 h 36"/>
                <a:gd name="T20" fmla="*/ 60 w 66"/>
                <a:gd name="T21" fmla="*/ 8 h 36"/>
                <a:gd name="T22" fmla="*/ 66 w 66"/>
                <a:gd name="T23" fmla="*/ 8 h 36"/>
                <a:gd name="T24" fmla="*/ 66 w 66"/>
                <a:gd name="T25" fmla="*/ 8 h 36"/>
                <a:gd name="T26" fmla="*/ 64 w 66"/>
                <a:gd name="T27" fmla="*/ 14 h 36"/>
                <a:gd name="T28" fmla="*/ 58 w 66"/>
                <a:gd name="T29" fmla="*/ 24 h 36"/>
                <a:gd name="T30" fmla="*/ 52 w 66"/>
                <a:gd name="T31" fmla="*/ 28 h 36"/>
                <a:gd name="T32" fmla="*/ 46 w 66"/>
                <a:gd name="T33" fmla="*/ 34 h 36"/>
                <a:gd name="T34" fmla="*/ 40 w 66"/>
                <a:gd name="T35" fmla="*/ 36 h 36"/>
                <a:gd name="T36" fmla="*/ 32 w 66"/>
                <a:gd name="T37" fmla="*/ 36 h 36"/>
                <a:gd name="T38" fmla="*/ 32 w 66"/>
                <a:gd name="T39" fmla="*/ 36 h 36"/>
                <a:gd name="T40" fmla="*/ 24 w 66"/>
                <a:gd name="T41" fmla="*/ 36 h 36"/>
                <a:gd name="T42" fmla="*/ 16 w 66"/>
                <a:gd name="T43" fmla="*/ 32 h 36"/>
                <a:gd name="T44" fmla="*/ 12 w 66"/>
                <a:gd name="T45" fmla="*/ 26 h 36"/>
                <a:gd name="T46" fmla="*/ 8 w 66"/>
                <a:gd name="T47" fmla="*/ 20 h 36"/>
                <a:gd name="T48" fmla="*/ 2 w 66"/>
                <a:gd name="T49" fmla="*/ 10 h 36"/>
                <a:gd name="T50" fmla="*/ 0 w 66"/>
                <a:gd name="T51" fmla="*/ 0 h 36"/>
                <a:gd name="T52" fmla="*/ 0 w 66"/>
                <a:gd name="T5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6" h="36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28" y="4"/>
                  </a:lnTo>
                  <a:lnTo>
                    <a:pt x="36" y="6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52" y="8"/>
                  </a:lnTo>
                  <a:lnTo>
                    <a:pt x="60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4" y="14"/>
                  </a:lnTo>
                  <a:lnTo>
                    <a:pt x="58" y="24"/>
                  </a:lnTo>
                  <a:lnTo>
                    <a:pt x="52" y="28"/>
                  </a:lnTo>
                  <a:lnTo>
                    <a:pt x="46" y="34"/>
                  </a:lnTo>
                  <a:lnTo>
                    <a:pt x="40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24" y="36"/>
                  </a:lnTo>
                  <a:lnTo>
                    <a:pt x="16" y="32"/>
                  </a:lnTo>
                  <a:lnTo>
                    <a:pt x="12" y="26"/>
                  </a:lnTo>
                  <a:lnTo>
                    <a:pt x="8" y="20"/>
                  </a:lnTo>
                  <a:lnTo>
                    <a:pt x="2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6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6" name="Freeform 64"/>
            <p:cNvSpPr>
              <a:spLocks/>
            </p:cNvSpPr>
            <p:nvPr/>
          </p:nvSpPr>
          <p:spPr bwMode="auto">
            <a:xfrm>
              <a:off x="4175125" y="3341688"/>
              <a:ext cx="85725" cy="34925"/>
            </a:xfrm>
            <a:custGeom>
              <a:avLst/>
              <a:gdLst>
                <a:gd name="T0" fmla="*/ 0 w 54"/>
                <a:gd name="T1" fmla="*/ 0 h 22"/>
                <a:gd name="T2" fmla="*/ 0 w 54"/>
                <a:gd name="T3" fmla="*/ 0 h 22"/>
                <a:gd name="T4" fmla="*/ 8 w 54"/>
                <a:gd name="T5" fmla="*/ 10 h 22"/>
                <a:gd name="T6" fmla="*/ 16 w 54"/>
                <a:gd name="T7" fmla="*/ 18 h 22"/>
                <a:gd name="T8" fmla="*/ 22 w 54"/>
                <a:gd name="T9" fmla="*/ 20 h 22"/>
                <a:gd name="T10" fmla="*/ 28 w 54"/>
                <a:gd name="T11" fmla="*/ 22 h 22"/>
                <a:gd name="T12" fmla="*/ 28 w 54"/>
                <a:gd name="T13" fmla="*/ 22 h 22"/>
                <a:gd name="T14" fmla="*/ 34 w 54"/>
                <a:gd name="T15" fmla="*/ 22 h 22"/>
                <a:gd name="T16" fmla="*/ 40 w 54"/>
                <a:gd name="T17" fmla="*/ 20 h 22"/>
                <a:gd name="T18" fmla="*/ 48 w 54"/>
                <a:gd name="T19" fmla="*/ 14 h 22"/>
                <a:gd name="T20" fmla="*/ 52 w 54"/>
                <a:gd name="T21" fmla="*/ 10 h 22"/>
                <a:gd name="T22" fmla="*/ 54 w 54"/>
                <a:gd name="T23" fmla="*/ 6 h 22"/>
                <a:gd name="T24" fmla="*/ 54 w 54"/>
                <a:gd name="T25" fmla="*/ 6 h 22"/>
                <a:gd name="T26" fmla="*/ 50 w 54"/>
                <a:gd name="T27" fmla="*/ 8 h 22"/>
                <a:gd name="T28" fmla="*/ 40 w 54"/>
                <a:gd name="T29" fmla="*/ 8 h 22"/>
                <a:gd name="T30" fmla="*/ 22 w 54"/>
                <a:gd name="T31" fmla="*/ 6 h 22"/>
                <a:gd name="T32" fmla="*/ 12 w 54"/>
                <a:gd name="T33" fmla="*/ 4 h 22"/>
                <a:gd name="T34" fmla="*/ 0 w 54"/>
                <a:gd name="T35" fmla="*/ 0 h 22"/>
                <a:gd name="T36" fmla="*/ 0 w 54"/>
                <a:gd name="T3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22">
                  <a:moveTo>
                    <a:pt x="0" y="0"/>
                  </a:moveTo>
                  <a:lnTo>
                    <a:pt x="0" y="0"/>
                  </a:lnTo>
                  <a:lnTo>
                    <a:pt x="8" y="10"/>
                  </a:lnTo>
                  <a:lnTo>
                    <a:pt x="16" y="18"/>
                  </a:lnTo>
                  <a:lnTo>
                    <a:pt x="22" y="20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34" y="22"/>
                  </a:lnTo>
                  <a:lnTo>
                    <a:pt x="40" y="20"/>
                  </a:lnTo>
                  <a:lnTo>
                    <a:pt x="48" y="14"/>
                  </a:lnTo>
                  <a:lnTo>
                    <a:pt x="52" y="10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0" y="8"/>
                  </a:lnTo>
                  <a:lnTo>
                    <a:pt x="40" y="8"/>
                  </a:lnTo>
                  <a:lnTo>
                    <a:pt x="22" y="6"/>
                  </a:lnTo>
                  <a:lnTo>
                    <a:pt x="1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7" name="Freeform 65"/>
            <p:cNvSpPr>
              <a:spLocks/>
            </p:cNvSpPr>
            <p:nvPr/>
          </p:nvSpPr>
          <p:spPr bwMode="auto">
            <a:xfrm>
              <a:off x="4130675" y="3201988"/>
              <a:ext cx="82550" cy="41275"/>
            </a:xfrm>
            <a:custGeom>
              <a:avLst/>
              <a:gdLst>
                <a:gd name="T0" fmla="*/ 0 w 52"/>
                <a:gd name="T1" fmla="*/ 2 h 26"/>
                <a:gd name="T2" fmla="*/ 0 w 52"/>
                <a:gd name="T3" fmla="*/ 2 h 26"/>
                <a:gd name="T4" fmla="*/ 4 w 52"/>
                <a:gd name="T5" fmla="*/ 8 h 26"/>
                <a:gd name="T6" fmla="*/ 10 w 52"/>
                <a:gd name="T7" fmla="*/ 14 h 26"/>
                <a:gd name="T8" fmla="*/ 22 w 52"/>
                <a:gd name="T9" fmla="*/ 20 h 26"/>
                <a:gd name="T10" fmla="*/ 36 w 52"/>
                <a:gd name="T11" fmla="*/ 24 h 26"/>
                <a:gd name="T12" fmla="*/ 50 w 52"/>
                <a:gd name="T13" fmla="*/ 26 h 26"/>
                <a:gd name="T14" fmla="*/ 50 w 52"/>
                <a:gd name="T15" fmla="*/ 26 h 26"/>
                <a:gd name="T16" fmla="*/ 52 w 52"/>
                <a:gd name="T17" fmla="*/ 26 h 26"/>
                <a:gd name="T18" fmla="*/ 52 w 52"/>
                <a:gd name="T19" fmla="*/ 24 h 26"/>
                <a:gd name="T20" fmla="*/ 52 w 52"/>
                <a:gd name="T21" fmla="*/ 24 h 26"/>
                <a:gd name="T22" fmla="*/ 50 w 52"/>
                <a:gd name="T23" fmla="*/ 22 h 26"/>
                <a:gd name="T24" fmla="*/ 46 w 52"/>
                <a:gd name="T25" fmla="*/ 20 h 26"/>
                <a:gd name="T26" fmla="*/ 46 w 52"/>
                <a:gd name="T27" fmla="*/ 20 h 26"/>
                <a:gd name="T28" fmla="*/ 36 w 52"/>
                <a:gd name="T29" fmla="*/ 18 h 26"/>
                <a:gd name="T30" fmla="*/ 36 w 52"/>
                <a:gd name="T31" fmla="*/ 18 h 26"/>
                <a:gd name="T32" fmla="*/ 26 w 52"/>
                <a:gd name="T33" fmla="*/ 16 h 26"/>
                <a:gd name="T34" fmla="*/ 18 w 52"/>
                <a:gd name="T35" fmla="*/ 12 h 26"/>
                <a:gd name="T36" fmla="*/ 10 w 52"/>
                <a:gd name="T37" fmla="*/ 6 h 26"/>
                <a:gd name="T38" fmla="*/ 4 w 52"/>
                <a:gd name="T39" fmla="*/ 0 h 26"/>
                <a:gd name="T40" fmla="*/ 4 w 52"/>
                <a:gd name="T41" fmla="*/ 0 h 26"/>
                <a:gd name="T42" fmla="*/ 2 w 52"/>
                <a:gd name="T43" fmla="*/ 0 h 26"/>
                <a:gd name="T44" fmla="*/ 0 w 52"/>
                <a:gd name="T45" fmla="*/ 2 h 26"/>
                <a:gd name="T46" fmla="*/ 0 w 52"/>
                <a:gd name="T4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" h="26">
                  <a:moveTo>
                    <a:pt x="0" y="2"/>
                  </a:moveTo>
                  <a:lnTo>
                    <a:pt x="0" y="2"/>
                  </a:lnTo>
                  <a:lnTo>
                    <a:pt x="4" y="8"/>
                  </a:lnTo>
                  <a:lnTo>
                    <a:pt x="10" y="14"/>
                  </a:lnTo>
                  <a:lnTo>
                    <a:pt x="22" y="20"/>
                  </a:lnTo>
                  <a:lnTo>
                    <a:pt x="36" y="24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2" y="26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50" y="22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26" y="16"/>
                  </a:lnTo>
                  <a:lnTo>
                    <a:pt x="18" y="12"/>
                  </a:lnTo>
                  <a:lnTo>
                    <a:pt x="10" y="6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8" name="Freeform 66"/>
            <p:cNvSpPr>
              <a:spLocks/>
            </p:cNvSpPr>
            <p:nvPr/>
          </p:nvSpPr>
          <p:spPr bwMode="auto">
            <a:xfrm>
              <a:off x="4279900" y="3236913"/>
              <a:ext cx="47625" cy="15875"/>
            </a:xfrm>
            <a:custGeom>
              <a:avLst/>
              <a:gdLst>
                <a:gd name="T0" fmla="*/ 0 w 30"/>
                <a:gd name="T1" fmla="*/ 8 h 10"/>
                <a:gd name="T2" fmla="*/ 0 w 30"/>
                <a:gd name="T3" fmla="*/ 8 h 10"/>
                <a:gd name="T4" fmla="*/ 8 w 30"/>
                <a:gd name="T5" fmla="*/ 10 h 10"/>
                <a:gd name="T6" fmla="*/ 16 w 30"/>
                <a:gd name="T7" fmla="*/ 10 h 10"/>
                <a:gd name="T8" fmla="*/ 24 w 30"/>
                <a:gd name="T9" fmla="*/ 8 h 10"/>
                <a:gd name="T10" fmla="*/ 30 w 30"/>
                <a:gd name="T11" fmla="*/ 2 h 10"/>
                <a:gd name="T12" fmla="*/ 30 w 30"/>
                <a:gd name="T13" fmla="*/ 2 h 10"/>
                <a:gd name="T14" fmla="*/ 30 w 30"/>
                <a:gd name="T15" fmla="*/ 2 h 10"/>
                <a:gd name="T16" fmla="*/ 28 w 30"/>
                <a:gd name="T17" fmla="*/ 0 h 10"/>
                <a:gd name="T18" fmla="*/ 28 w 30"/>
                <a:gd name="T19" fmla="*/ 0 h 10"/>
                <a:gd name="T20" fmla="*/ 16 w 30"/>
                <a:gd name="T21" fmla="*/ 4 h 10"/>
                <a:gd name="T22" fmla="*/ 16 w 30"/>
                <a:gd name="T23" fmla="*/ 4 h 10"/>
                <a:gd name="T24" fmla="*/ 0 w 30"/>
                <a:gd name="T25" fmla="*/ 8 h 10"/>
                <a:gd name="T26" fmla="*/ 0 w 30"/>
                <a:gd name="T27" fmla="*/ 8 h 10"/>
                <a:gd name="T28" fmla="*/ 0 w 30"/>
                <a:gd name="T29" fmla="*/ 8 h 10"/>
                <a:gd name="T30" fmla="*/ 0 w 30"/>
                <a:gd name="T3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10">
                  <a:moveTo>
                    <a:pt x="0" y="8"/>
                  </a:moveTo>
                  <a:lnTo>
                    <a:pt x="0" y="8"/>
                  </a:lnTo>
                  <a:lnTo>
                    <a:pt x="8" y="10"/>
                  </a:lnTo>
                  <a:lnTo>
                    <a:pt x="16" y="10"/>
                  </a:lnTo>
                  <a:lnTo>
                    <a:pt x="24" y="8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9" name="Freeform 67"/>
            <p:cNvSpPr>
              <a:spLocks/>
            </p:cNvSpPr>
            <p:nvPr/>
          </p:nvSpPr>
          <p:spPr bwMode="auto">
            <a:xfrm>
              <a:off x="4140200" y="2970213"/>
              <a:ext cx="266700" cy="361950"/>
            </a:xfrm>
            <a:custGeom>
              <a:avLst/>
              <a:gdLst>
                <a:gd name="T0" fmla="*/ 38 w 168"/>
                <a:gd name="T1" fmla="*/ 66 h 228"/>
                <a:gd name="T2" fmla="*/ 50 w 168"/>
                <a:gd name="T3" fmla="*/ 88 h 228"/>
                <a:gd name="T4" fmla="*/ 72 w 168"/>
                <a:gd name="T5" fmla="*/ 120 h 228"/>
                <a:gd name="T6" fmla="*/ 84 w 168"/>
                <a:gd name="T7" fmla="*/ 130 h 228"/>
                <a:gd name="T8" fmla="*/ 118 w 168"/>
                <a:gd name="T9" fmla="*/ 162 h 228"/>
                <a:gd name="T10" fmla="*/ 136 w 168"/>
                <a:gd name="T11" fmla="*/ 186 h 228"/>
                <a:gd name="T12" fmla="*/ 138 w 168"/>
                <a:gd name="T13" fmla="*/ 214 h 228"/>
                <a:gd name="T14" fmla="*/ 134 w 168"/>
                <a:gd name="T15" fmla="*/ 228 h 228"/>
                <a:gd name="T16" fmla="*/ 144 w 168"/>
                <a:gd name="T17" fmla="*/ 216 h 228"/>
                <a:gd name="T18" fmla="*/ 146 w 168"/>
                <a:gd name="T19" fmla="*/ 200 h 228"/>
                <a:gd name="T20" fmla="*/ 140 w 168"/>
                <a:gd name="T21" fmla="*/ 178 h 228"/>
                <a:gd name="T22" fmla="*/ 132 w 168"/>
                <a:gd name="T23" fmla="*/ 166 h 228"/>
                <a:gd name="T24" fmla="*/ 106 w 168"/>
                <a:gd name="T25" fmla="*/ 136 h 228"/>
                <a:gd name="T26" fmla="*/ 86 w 168"/>
                <a:gd name="T27" fmla="*/ 114 h 228"/>
                <a:gd name="T28" fmla="*/ 80 w 168"/>
                <a:gd name="T29" fmla="*/ 108 h 228"/>
                <a:gd name="T30" fmla="*/ 114 w 168"/>
                <a:gd name="T31" fmla="*/ 136 h 228"/>
                <a:gd name="T32" fmla="*/ 128 w 168"/>
                <a:gd name="T33" fmla="*/ 146 h 228"/>
                <a:gd name="T34" fmla="*/ 140 w 168"/>
                <a:gd name="T35" fmla="*/ 156 h 228"/>
                <a:gd name="T36" fmla="*/ 154 w 168"/>
                <a:gd name="T37" fmla="*/ 180 h 228"/>
                <a:gd name="T38" fmla="*/ 156 w 168"/>
                <a:gd name="T39" fmla="*/ 196 h 228"/>
                <a:gd name="T40" fmla="*/ 154 w 168"/>
                <a:gd name="T41" fmla="*/ 204 h 228"/>
                <a:gd name="T42" fmla="*/ 164 w 168"/>
                <a:gd name="T43" fmla="*/ 180 h 228"/>
                <a:gd name="T44" fmla="*/ 168 w 168"/>
                <a:gd name="T45" fmla="*/ 152 h 228"/>
                <a:gd name="T46" fmla="*/ 162 w 168"/>
                <a:gd name="T47" fmla="*/ 116 h 228"/>
                <a:gd name="T48" fmla="*/ 152 w 168"/>
                <a:gd name="T49" fmla="*/ 92 h 228"/>
                <a:gd name="T50" fmla="*/ 126 w 168"/>
                <a:gd name="T51" fmla="*/ 48 h 228"/>
                <a:gd name="T52" fmla="*/ 98 w 168"/>
                <a:gd name="T53" fmla="*/ 22 h 228"/>
                <a:gd name="T54" fmla="*/ 74 w 168"/>
                <a:gd name="T55" fmla="*/ 10 h 228"/>
                <a:gd name="T56" fmla="*/ 48 w 168"/>
                <a:gd name="T57" fmla="*/ 2 h 228"/>
                <a:gd name="T58" fmla="*/ 16 w 168"/>
                <a:gd name="T59" fmla="*/ 0 h 228"/>
                <a:gd name="T60" fmla="*/ 0 w 168"/>
                <a:gd name="T61" fmla="*/ 0 h 228"/>
                <a:gd name="T62" fmla="*/ 16 w 168"/>
                <a:gd name="T63" fmla="*/ 18 h 228"/>
                <a:gd name="T64" fmla="*/ 30 w 168"/>
                <a:gd name="T65" fmla="*/ 38 h 228"/>
                <a:gd name="T66" fmla="*/ 38 w 168"/>
                <a:gd name="T67" fmla="*/ 6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" h="228">
                  <a:moveTo>
                    <a:pt x="38" y="66"/>
                  </a:moveTo>
                  <a:lnTo>
                    <a:pt x="38" y="66"/>
                  </a:lnTo>
                  <a:lnTo>
                    <a:pt x="42" y="72"/>
                  </a:lnTo>
                  <a:lnTo>
                    <a:pt x="50" y="88"/>
                  </a:lnTo>
                  <a:lnTo>
                    <a:pt x="64" y="110"/>
                  </a:lnTo>
                  <a:lnTo>
                    <a:pt x="72" y="120"/>
                  </a:lnTo>
                  <a:lnTo>
                    <a:pt x="84" y="130"/>
                  </a:lnTo>
                  <a:lnTo>
                    <a:pt x="84" y="130"/>
                  </a:lnTo>
                  <a:lnTo>
                    <a:pt x="108" y="150"/>
                  </a:lnTo>
                  <a:lnTo>
                    <a:pt x="118" y="162"/>
                  </a:lnTo>
                  <a:lnTo>
                    <a:pt x="128" y="172"/>
                  </a:lnTo>
                  <a:lnTo>
                    <a:pt x="136" y="186"/>
                  </a:lnTo>
                  <a:lnTo>
                    <a:pt x="140" y="198"/>
                  </a:lnTo>
                  <a:lnTo>
                    <a:pt x="138" y="214"/>
                  </a:lnTo>
                  <a:lnTo>
                    <a:pt x="134" y="228"/>
                  </a:lnTo>
                  <a:lnTo>
                    <a:pt x="134" y="228"/>
                  </a:lnTo>
                  <a:lnTo>
                    <a:pt x="138" y="224"/>
                  </a:lnTo>
                  <a:lnTo>
                    <a:pt x="144" y="216"/>
                  </a:lnTo>
                  <a:lnTo>
                    <a:pt x="146" y="208"/>
                  </a:lnTo>
                  <a:lnTo>
                    <a:pt x="146" y="200"/>
                  </a:lnTo>
                  <a:lnTo>
                    <a:pt x="144" y="190"/>
                  </a:lnTo>
                  <a:lnTo>
                    <a:pt x="140" y="178"/>
                  </a:lnTo>
                  <a:lnTo>
                    <a:pt x="140" y="178"/>
                  </a:lnTo>
                  <a:lnTo>
                    <a:pt x="132" y="166"/>
                  </a:lnTo>
                  <a:lnTo>
                    <a:pt x="124" y="154"/>
                  </a:lnTo>
                  <a:lnTo>
                    <a:pt x="106" y="136"/>
                  </a:lnTo>
                  <a:lnTo>
                    <a:pt x="92" y="122"/>
                  </a:lnTo>
                  <a:lnTo>
                    <a:pt x="86" y="114"/>
                  </a:lnTo>
                  <a:lnTo>
                    <a:pt x="80" y="108"/>
                  </a:lnTo>
                  <a:lnTo>
                    <a:pt x="80" y="108"/>
                  </a:lnTo>
                  <a:lnTo>
                    <a:pt x="98" y="124"/>
                  </a:lnTo>
                  <a:lnTo>
                    <a:pt x="114" y="136"/>
                  </a:lnTo>
                  <a:lnTo>
                    <a:pt x="128" y="146"/>
                  </a:lnTo>
                  <a:lnTo>
                    <a:pt x="128" y="146"/>
                  </a:lnTo>
                  <a:lnTo>
                    <a:pt x="134" y="150"/>
                  </a:lnTo>
                  <a:lnTo>
                    <a:pt x="140" y="156"/>
                  </a:lnTo>
                  <a:lnTo>
                    <a:pt x="150" y="172"/>
                  </a:lnTo>
                  <a:lnTo>
                    <a:pt x="154" y="180"/>
                  </a:lnTo>
                  <a:lnTo>
                    <a:pt x="156" y="188"/>
                  </a:lnTo>
                  <a:lnTo>
                    <a:pt x="156" y="196"/>
                  </a:lnTo>
                  <a:lnTo>
                    <a:pt x="154" y="204"/>
                  </a:lnTo>
                  <a:lnTo>
                    <a:pt x="154" y="204"/>
                  </a:lnTo>
                  <a:lnTo>
                    <a:pt x="158" y="198"/>
                  </a:lnTo>
                  <a:lnTo>
                    <a:pt x="164" y="180"/>
                  </a:lnTo>
                  <a:lnTo>
                    <a:pt x="166" y="166"/>
                  </a:lnTo>
                  <a:lnTo>
                    <a:pt x="168" y="152"/>
                  </a:lnTo>
                  <a:lnTo>
                    <a:pt x="166" y="136"/>
                  </a:lnTo>
                  <a:lnTo>
                    <a:pt x="162" y="116"/>
                  </a:lnTo>
                  <a:lnTo>
                    <a:pt x="162" y="116"/>
                  </a:lnTo>
                  <a:lnTo>
                    <a:pt x="152" y="92"/>
                  </a:lnTo>
                  <a:lnTo>
                    <a:pt x="140" y="70"/>
                  </a:lnTo>
                  <a:lnTo>
                    <a:pt x="126" y="48"/>
                  </a:lnTo>
                  <a:lnTo>
                    <a:pt x="108" y="30"/>
                  </a:lnTo>
                  <a:lnTo>
                    <a:pt x="98" y="22"/>
                  </a:lnTo>
                  <a:lnTo>
                    <a:pt x="86" y="16"/>
                  </a:lnTo>
                  <a:lnTo>
                    <a:pt x="74" y="10"/>
                  </a:lnTo>
                  <a:lnTo>
                    <a:pt x="62" y="4"/>
                  </a:lnTo>
                  <a:lnTo>
                    <a:pt x="48" y="2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6"/>
                  </a:lnTo>
                  <a:lnTo>
                    <a:pt x="16" y="18"/>
                  </a:lnTo>
                  <a:lnTo>
                    <a:pt x="22" y="28"/>
                  </a:lnTo>
                  <a:lnTo>
                    <a:pt x="30" y="38"/>
                  </a:lnTo>
                  <a:lnTo>
                    <a:pt x="34" y="52"/>
                  </a:lnTo>
                  <a:lnTo>
                    <a:pt x="38" y="66"/>
                  </a:lnTo>
                  <a:lnTo>
                    <a:pt x="38" y="66"/>
                  </a:lnTo>
                  <a:close/>
                </a:path>
              </a:pathLst>
            </a:custGeom>
            <a:solidFill>
              <a:srgbClr val="4B1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0" name="Freeform 68"/>
            <p:cNvSpPr>
              <a:spLocks/>
            </p:cNvSpPr>
            <p:nvPr/>
          </p:nvSpPr>
          <p:spPr bwMode="auto">
            <a:xfrm>
              <a:off x="4054475" y="3001963"/>
              <a:ext cx="142875" cy="330200"/>
            </a:xfrm>
            <a:custGeom>
              <a:avLst/>
              <a:gdLst>
                <a:gd name="T0" fmla="*/ 88 w 90"/>
                <a:gd name="T1" fmla="*/ 22 h 208"/>
                <a:gd name="T2" fmla="*/ 88 w 90"/>
                <a:gd name="T3" fmla="*/ 22 h 208"/>
                <a:gd name="T4" fmla="*/ 90 w 90"/>
                <a:gd name="T5" fmla="*/ 30 h 208"/>
                <a:gd name="T6" fmla="*/ 88 w 90"/>
                <a:gd name="T7" fmla="*/ 50 h 208"/>
                <a:gd name="T8" fmla="*/ 84 w 90"/>
                <a:gd name="T9" fmla="*/ 62 h 208"/>
                <a:gd name="T10" fmla="*/ 78 w 90"/>
                <a:gd name="T11" fmla="*/ 76 h 208"/>
                <a:gd name="T12" fmla="*/ 70 w 90"/>
                <a:gd name="T13" fmla="*/ 90 h 208"/>
                <a:gd name="T14" fmla="*/ 58 w 90"/>
                <a:gd name="T15" fmla="*/ 104 h 208"/>
                <a:gd name="T16" fmla="*/ 58 w 90"/>
                <a:gd name="T17" fmla="*/ 104 h 208"/>
                <a:gd name="T18" fmla="*/ 32 w 90"/>
                <a:gd name="T19" fmla="*/ 128 h 208"/>
                <a:gd name="T20" fmla="*/ 22 w 90"/>
                <a:gd name="T21" fmla="*/ 142 h 208"/>
                <a:gd name="T22" fmla="*/ 14 w 90"/>
                <a:gd name="T23" fmla="*/ 154 h 208"/>
                <a:gd name="T24" fmla="*/ 8 w 90"/>
                <a:gd name="T25" fmla="*/ 168 h 208"/>
                <a:gd name="T26" fmla="*/ 6 w 90"/>
                <a:gd name="T27" fmla="*/ 182 h 208"/>
                <a:gd name="T28" fmla="*/ 8 w 90"/>
                <a:gd name="T29" fmla="*/ 194 h 208"/>
                <a:gd name="T30" fmla="*/ 14 w 90"/>
                <a:gd name="T31" fmla="*/ 208 h 208"/>
                <a:gd name="T32" fmla="*/ 14 w 90"/>
                <a:gd name="T33" fmla="*/ 208 h 208"/>
                <a:gd name="T34" fmla="*/ 10 w 90"/>
                <a:gd name="T35" fmla="*/ 206 h 208"/>
                <a:gd name="T36" fmla="*/ 8 w 90"/>
                <a:gd name="T37" fmla="*/ 202 h 208"/>
                <a:gd name="T38" fmla="*/ 4 w 90"/>
                <a:gd name="T39" fmla="*/ 196 h 208"/>
                <a:gd name="T40" fmla="*/ 0 w 90"/>
                <a:gd name="T41" fmla="*/ 188 h 208"/>
                <a:gd name="T42" fmla="*/ 0 w 90"/>
                <a:gd name="T43" fmla="*/ 176 h 208"/>
                <a:gd name="T44" fmla="*/ 0 w 90"/>
                <a:gd name="T45" fmla="*/ 160 h 208"/>
                <a:gd name="T46" fmla="*/ 4 w 90"/>
                <a:gd name="T47" fmla="*/ 140 h 208"/>
                <a:gd name="T48" fmla="*/ 4 w 90"/>
                <a:gd name="T49" fmla="*/ 140 h 208"/>
                <a:gd name="T50" fmla="*/ 12 w 90"/>
                <a:gd name="T51" fmla="*/ 116 h 208"/>
                <a:gd name="T52" fmla="*/ 20 w 90"/>
                <a:gd name="T53" fmla="*/ 94 h 208"/>
                <a:gd name="T54" fmla="*/ 40 w 90"/>
                <a:gd name="T55" fmla="*/ 50 h 208"/>
                <a:gd name="T56" fmla="*/ 58 w 90"/>
                <a:gd name="T57" fmla="*/ 16 h 208"/>
                <a:gd name="T58" fmla="*/ 64 w 90"/>
                <a:gd name="T59" fmla="*/ 6 h 208"/>
                <a:gd name="T60" fmla="*/ 70 w 90"/>
                <a:gd name="T61" fmla="*/ 0 h 208"/>
                <a:gd name="T62" fmla="*/ 70 w 90"/>
                <a:gd name="T63" fmla="*/ 0 h 208"/>
                <a:gd name="T64" fmla="*/ 72 w 90"/>
                <a:gd name="T65" fmla="*/ 0 h 208"/>
                <a:gd name="T66" fmla="*/ 76 w 90"/>
                <a:gd name="T67" fmla="*/ 2 h 208"/>
                <a:gd name="T68" fmla="*/ 82 w 90"/>
                <a:gd name="T69" fmla="*/ 10 h 208"/>
                <a:gd name="T70" fmla="*/ 88 w 90"/>
                <a:gd name="T71" fmla="*/ 22 h 208"/>
                <a:gd name="T72" fmla="*/ 88 w 90"/>
                <a:gd name="T73" fmla="*/ 2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" h="208">
                  <a:moveTo>
                    <a:pt x="88" y="22"/>
                  </a:moveTo>
                  <a:lnTo>
                    <a:pt x="88" y="22"/>
                  </a:lnTo>
                  <a:lnTo>
                    <a:pt x="90" y="30"/>
                  </a:lnTo>
                  <a:lnTo>
                    <a:pt x="88" y="50"/>
                  </a:lnTo>
                  <a:lnTo>
                    <a:pt x="84" y="62"/>
                  </a:lnTo>
                  <a:lnTo>
                    <a:pt x="78" y="76"/>
                  </a:lnTo>
                  <a:lnTo>
                    <a:pt x="70" y="90"/>
                  </a:lnTo>
                  <a:lnTo>
                    <a:pt x="58" y="104"/>
                  </a:lnTo>
                  <a:lnTo>
                    <a:pt x="58" y="104"/>
                  </a:lnTo>
                  <a:lnTo>
                    <a:pt x="32" y="128"/>
                  </a:lnTo>
                  <a:lnTo>
                    <a:pt x="22" y="142"/>
                  </a:lnTo>
                  <a:lnTo>
                    <a:pt x="14" y="154"/>
                  </a:lnTo>
                  <a:lnTo>
                    <a:pt x="8" y="168"/>
                  </a:lnTo>
                  <a:lnTo>
                    <a:pt x="6" y="182"/>
                  </a:lnTo>
                  <a:lnTo>
                    <a:pt x="8" y="194"/>
                  </a:lnTo>
                  <a:lnTo>
                    <a:pt x="14" y="208"/>
                  </a:lnTo>
                  <a:lnTo>
                    <a:pt x="14" y="208"/>
                  </a:lnTo>
                  <a:lnTo>
                    <a:pt x="10" y="206"/>
                  </a:lnTo>
                  <a:lnTo>
                    <a:pt x="8" y="202"/>
                  </a:lnTo>
                  <a:lnTo>
                    <a:pt x="4" y="196"/>
                  </a:lnTo>
                  <a:lnTo>
                    <a:pt x="0" y="188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4" y="140"/>
                  </a:lnTo>
                  <a:lnTo>
                    <a:pt x="4" y="140"/>
                  </a:lnTo>
                  <a:lnTo>
                    <a:pt x="12" y="116"/>
                  </a:lnTo>
                  <a:lnTo>
                    <a:pt x="20" y="94"/>
                  </a:lnTo>
                  <a:lnTo>
                    <a:pt x="40" y="50"/>
                  </a:lnTo>
                  <a:lnTo>
                    <a:pt x="58" y="16"/>
                  </a:lnTo>
                  <a:lnTo>
                    <a:pt x="64" y="6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6" y="2"/>
                  </a:lnTo>
                  <a:lnTo>
                    <a:pt x="82" y="10"/>
                  </a:lnTo>
                  <a:lnTo>
                    <a:pt x="88" y="22"/>
                  </a:lnTo>
                  <a:lnTo>
                    <a:pt x="88" y="22"/>
                  </a:lnTo>
                  <a:close/>
                </a:path>
              </a:pathLst>
            </a:custGeom>
            <a:solidFill>
              <a:srgbClr val="4B1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1" name="Freeform 69"/>
            <p:cNvSpPr>
              <a:spLocks/>
            </p:cNvSpPr>
            <p:nvPr/>
          </p:nvSpPr>
          <p:spPr bwMode="auto">
            <a:xfrm>
              <a:off x="3879850" y="2970213"/>
              <a:ext cx="304800" cy="463550"/>
            </a:xfrm>
            <a:custGeom>
              <a:avLst/>
              <a:gdLst>
                <a:gd name="T0" fmla="*/ 182 w 192"/>
                <a:gd name="T1" fmla="*/ 6 h 292"/>
                <a:gd name="T2" fmla="*/ 170 w 192"/>
                <a:gd name="T3" fmla="*/ 2 h 292"/>
                <a:gd name="T4" fmla="*/ 150 w 192"/>
                <a:gd name="T5" fmla="*/ 2 h 292"/>
                <a:gd name="T6" fmla="*/ 122 w 192"/>
                <a:gd name="T7" fmla="*/ 16 h 292"/>
                <a:gd name="T8" fmla="*/ 104 w 192"/>
                <a:gd name="T9" fmla="*/ 28 h 292"/>
                <a:gd name="T10" fmla="*/ 80 w 192"/>
                <a:gd name="T11" fmla="*/ 52 h 292"/>
                <a:gd name="T12" fmla="*/ 66 w 192"/>
                <a:gd name="T13" fmla="*/ 74 h 292"/>
                <a:gd name="T14" fmla="*/ 58 w 192"/>
                <a:gd name="T15" fmla="*/ 96 h 292"/>
                <a:gd name="T16" fmla="*/ 52 w 192"/>
                <a:gd name="T17" fmla="*/ 136 h 292"/>
                <a:gd name="T18" fmla="*/ 52 w 192"/>
                <a:gd name="T19" fmla="*/ 168 h 292"/>
                <a:gd name="T20" fmla="*/ 48 w 192"/>
                <a:gd name="T21" fmla="*/ 180 h 292"/>
                <a:gd name="T22" fmla="*/ 36 w 192"/>
                <a:gd name="T23" fmla="*/ 196 h 292"/>
                <a:gd name="T24" fmla="*/ 20 w 192"/>
                <a:gd name="T25" fmla="*/ 200 h 292"/>
                <a:gd name="T26" fmla="*/ 0 w 192"/>
                <a:gd name="T27" fmla="*/ 200 h 292"/>
                <a:gd name="T28" fmla="*/ 2 w 192"/>
                <a:gd name="T29" fmla="*/ 202 h 292"/>
                <a:gd name="T30" fmla="*/ 20 w 192"/>
                <a:gd name="T31" fmla="*/ 212 h 292"/>
                <a:gd name="T32" fmla="*/ 38 w 192"/>
                <a:gd name="T33" fmla="*/ 212 h 292"/>
                <a:gd name="T34" fmla="*/ 50 w 192"/>
                <a:gd name="T35" fmla="*/ 208 h 292"/>
                <a:gd name="T36" fmla="*/ 38 w 192"/>
                <a:gd name="T37" fmla="*/ 218 h 292"/>
                <a:gd name="T38" fmla="*/ 24 w 192"/>
                <a:gd name="T39" fmla="*/ 222 h 292"/>
                <a:gd name="T40" fmla="*/ 6 w 192"/>
                <a:gd name="T41" fmla="*/ 222 h 292"/>
                <a:gd name="T42" fmla="*/ 14 w 192"/>
                <a:gd name="T43" fmla="*/ 226 h 292"/>
                <a:gd name="T44" fmla="*/ 32 w 192"/>
                <a:gd name="T45" fmla="*/ 232 h 292"/>
                <a:gd name="T46" fmla="*/ 56 w 192"/>
                <a:gd name="T47" fmla="*/ 232 h 292"/>
                <a:gd name="T48" fmla="*/ 76 w 192"/>
                <a:gd name="T49" fmla="*/ 220 h 292"/>
                <a:gd name="T50" fmla="*/ 84 w 192"/>
                <a:gd name="T51" fmla="*/ 214 h 292"/>
                <a:gd name="T52" fmla="*/ 74 w 192"/>
                <a:gd name="T53" fmla="*/ 230 h 292"/>
                <a:gd name="T54" fmla="*/ 58 w 192"/>
                <a:gd name="T55" fmla="*/ 242 h 292"/>
                <a:gd name="T56" fmla="*/ 34 w 192"/>
                <a:gd name="T57" fmla="*/ 248 h 292"/>
                <a:gd name="T58" fmla="*/ 38 w 192"/>
                <a:gd name="T59" fmla="*/ 250 h 292"/>
                <a:gd name="T60" fmla="*/ 58 w 192"/>
                <a:gd name="T61" fmla="*/ 250 h 292"/>
                <a:gd name="T62" fmla="*/ 78 w 192"/>
                <a:gd name="T63" fmla="*/ 242 h 292"/>
                <a:gd name="T64" fmla="*/ 88 w 192"/>
                <a:gd name="T65" fmla="*/ 234 h 292"/>
                <a:gd name="T66" fmla="*/ 92 w 192"/>
                <a:gd name="T67" fmla="*/ 258 h 292"/>
                <a:gd name="T68" fmla="*/ 102 w 192"/>
                <a:gd name="T69" fmla="*/ 276 h 292"/>
                <a:gd name="T70" fmla="*/ 122 w 192"/>
                <a:gd name="T71" fmla="*/ 292 h 292"/>
                <a:gd name="T72" fmla="*/ 118 w 192"/>
                <a:gd name="T73" fmla="*/ 290 h 292"/>
                <a:gd name="T74" fmla="*/ 108 w 192"/>
                <a:gd name="T75" fmla="*/ 272 h 292"/>
                <a:gd name="T76" fmla="*/ 102 w 192"/>
                <a:gd name="T77" fmla="*/ 248 h 292"/>
                <a:gd name="T78" fmla="*/ 100 w 192"/>
                <a:gd name="T79" fmla="*/ 232 h 292"/>
                <a:gd name="T80" fmla="*/ 104 w 192"/>
                <a:gd name="T81" fmla="*/ 244 h 292"/>
                <a:gd name="T82" fmla="*/ 118 w 192"/>
                <a:gd name="T83" fmla="*/ 256 h 292"/>
                <a:gd name="T84" fmla="*/ 126 w 192"/>
                <a:gd name="T85" fmla="*/ 260 h 292"/>
                <a:gd name="T86" fmla="*/ 116 w 192"/>
                <a:gd name="T87" fmla="*/ 240 h 292"/>
                <a:gd name="T88" fmla="*/ 112 w 192"/>
                <a:gd name="T89" fmla="*/ 218 h 292"/>
                <a:gd name="T90" fmla="*/ 112 w 192"/>
                <a:gd name="T91" fmla="*/ 192 h 292"/>
                <a:gd name="T92" fmla="*/ 116 w 192"/>
                <a:gd name="T93" fmla="*/ 178 h 292"/>
                <a:gd name="T94" fmla="*/ 136 w 192"/>
                <a:gd name="T95" fmla="*/ 132 h 292"/>
                <a:gd name="T96" fmla="*/ 168 w 192"/>
                <a:gd name="T97" fmla="*/ 84 h 292"/>
                <a:gd name="T98" fmla="*/ 180 w 192"/>
                <a:gd name="T99" fmla="*/ 66 h 292"/>
                <a:gd name="T100" fmla="*/ 190 w 192"/>
                <a:gd name="T101" fmla="*/ 44 h 292"/>
                <a:gd name="T102" fmla="*/ 192 w 192"/>
                <a:gd name="T103" fmla="*/ 22 h 292"/>
                <a:gd name="T104" fmla="*/ 182 w 192"/>
                <a:gd name="T105" fmla="*/ 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2" h="292">
                  <a:moveTo>
                    <a:pt x="182" y="6"/>
                  </a:moveTo>
                  <a:lnTo>
                    <a:pt x="182" y="6"/>
                  </a:lnTo>
                  <a:lnTo>
                    <a:pt x="176" y="4"/>
                  </a:lnTo>
                  <a:lnTo>
                    <a:pt x="170" y="2"/>
                  </a:lnTo>
                  <a:lnTo>
                    <a:pt x="162" y="0"/>
                  </a:lnTo>
                  <a:lnTo>
                    <a:pt x="150" y="2"/>
                  </a:lnTo>
                  <a:lnTo>
                    <a:pt x="138" y="6"/>
                  </a:lnTo>
                  <a:lnTo>
                    <a:pt x="122" y="16"/>
                  </a:lnTo>
                  <a:lnTo>
                    <a:pt x="104" y="28"/>
                  </a:lnTo>
                  <a:lnTo>
                    <a:pt x="104" y="28"/>
                  </a:lnTo>
                  <a:lnTo>
                    <a:pt x="92" y="40"/>
                  </a:lnTo>
                  <a:lnTo>
                    <a:pt x="80" y="52"/>
                  </a:lnTo>
                  <a:lnTo>
                    <a:pt x="72" y="64"/>
                  </a:lnTo>
                  <a:lnTo>
                    <a:pt x="66" y="74"/>
                  </a:lnTo>
                  <a:lnTo>
                    <a:pt x="62" y="86"/>
                  </a:lnTo>
                  <a:lnTo>
                    <a:pt x="58" y="96"/>
                  </a:lnTo>
                  <a:lnTo>
                    <a:pt x="54" y="118"/>
                  </a:lnTo>
                  <a:lnTo>
                    <a:pt x="52" y="136"/>
                  </a:lnTo>
                  <a:lnTo>
                    <a:pt x="52" y="154"/>
                  </a:lnTo>
                  <a:lnTo>
                    <a:pt x="52" y="168"/>
                  </a:lnTo>
                  <a:lnTo>
                    <a:pt x="48" y="180"/>
                  </a:lnTo>
                  <a:lnTo>
                    <a:pt x="48" y="180"/>
                  </a:lnTo>
                  <a:lnTo>
                    <a:pt x="42" y="190"/>
                  </a:lnTo>
                  <a:lnTo>
                    <a:pt x="36" y="196"/>
                  </a:lnTo>
                  <a:lnTo>
                    <a:pt x="28" y="198"/>
                  </a:lnTo>
                  <a:lnTo>
                    <a:pt x="20" y="200"/>
                  </a:lnTo>
                  <a:lnTo>
                    <a:pt x="6" y="200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2" y="202"/>
                  </a:lnTo>
                  <a:lnTo>
                    <a:pt x="12" y="210"/>
                  </a:lnTo>
                  <a:lnTo>
                    <a:pt x="20" y="212"/>
                  </a:lnTo>
                  <a:lnTo>
                    <a:pt x="28" y="212"/>
                  </a:lnTo>
                  <a:lnTo>
                    <a:pt x="38" y="212"/>
                  </a:lnTo>
                  <a:lnTo>
                    <a:pt x="50" y="208"/>
                  </a:lnTo>
                  <a:lnTo>
                    <a:pt x="50" y="208"/>
                  </a:lnTo>
                  <a:lnTo>
                    <a:pt x="48" y="212"/>
                  </a:lnTo>
                  <a:lnTo>
                    <a:pt x="38" y="218"/>
                  </a:lnTo>
                  <a:lnTo>
                    <a:pt x="32" y="220"/>
                  </a:lnTo>
                  <a:lnTo>
                    <a:pt x="24" y="222"/>
                  </a:lnTo>
                  <a:lnTo>
                    <a:pt x="16" y="224"/>
                  </a:lnTo>
                  <a:lnTo>
                    <a:pt x="6" y="222"/>
                  </a:lnTo>
                  <a:lnTo>
                    <a:pt x="6" y="222"/>
                  </a:lnTo>
                  <a:lnTo>
                    <a:pt x="14" y="226"/>
                  </a:lnTo>
                  <a:lnTo>
                    <a:pt x="22" y="230"/>
                  </a:lnTo>
                  <a:lnTo>
                    <a:pt x="32" y="232"/>
                  </a:lnTo>
                  <a:lnTo>
                    <a:pt x="44" y="234"/>
                  </a:lnTo>
                  <a:lnTo>
                    <a:pt x="56" y="232"/>
                  </a:lnTo>
                  <a:lnTo>
                    <a:pt x="70" y="226"/>
                  </a:lnTo>
                  <a:lnTo>
                    <a:pt x="76" y="220"/>
                  </a:lnTo>
                  <a:lnTo>
                    <a:pt x="84" y="214"/>
                  </a:lnTo>
                  <a:lnTo>
                    <a:pt x="84" y="214"/>
                  </a:lnTo>
                  <a:lnTo>
                    <a:pt x="82" y="218"/>
                  </a:lnTo>
                  <a:lnTo>
                    <a:pt x="74" y="230"/>
                  </a:lnTo>
                  <a:lnTo>
                    <a:pt x="68" y="236"/>
                  </a:lnTo>
                  <a:lnTo>
                    <a:pt x="58" y="242"/>
                  </a:lnTo>
                  <a:lnTo>
                    <a:pt x="48" y="246"/>
                  </a:lnTo>
                  <a:lnTo>
                    <a:pt x="34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50" y="250"/>
                  </a:lnTo>
                  <a:lnTo>
                    <a:pt x="58" y="250"/>
                  </a:lnTo>
                  <a:lnTo>
                    <a:pt x="68" y="248"/>
                  </a:lnTo>
                  <a:lnTo>
                    <a:pt x="78" y="242"/>
                  </a:lnTo>
                  <a:lnTo>
                    <a:pt x="88" y="234"/>
                  </a:lnTo>
                  <a:lnTo>
                    <a:pt x="88" y="234"/>
                  </a:lnTo>
                  <a:lnTo>
                    <a:pt x="88" y="242"/>
                  </a:lnTo>
                  <a:lnTo>
                    <a:pt x="92" y="258"/>
                  </a:lnTo>
                  <a:lnTo>
                    <a:pt x="96" y="266"/>
                  </a:lnTo>
                  <a:lnTo>
                    <a:pt x="102" y="276"/>
                  </a:lnTo>
                  <a:lnTo>
                    <a:pt x="110" y="286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118" y="290"/>
                  </a:lnTo>
                  <a:lnTo>
                    <a:pt x="112" y="280"/>
                  </a:lnTo>
                  <a:lnTo>
                    <a:pt x="108" y="272"/>
                  </a:lnTo>
                  <a:lnTo>
                    <a:pt x="104" y="262"/>
                  </a:lnTo>
                  <a:lnTo>
                    <a:pt x="102" y="248"/>
                  </a:lnTo>
                  <a:lnTo>
                    <a:pt x="100" y="232"/>
                  </a:lnTo>
                  <a:lnTo>
                    <a:pt x="100" y="232"/>
                  </a:lnTo>
                  <a:lnTo>
                    <a:pt x="102" y="236"/>
                  </a:lnTo>
                  <a:lnTo>
                    <a:pt x="104" y="244"/>
                  </a:lnTo>
                  <a:lnTo>
                    <a:pt x="112" y="252"/>
                  </a:lnTo>
                  <a:lnTo>
                    <a:pt x="118" y="256"/>
                  </a:lnTo>
                  <a:lnTo>
                    <a:pt x="126" y="260"/>
                  </a:lnTo>
                  <a:lnTo>
                    <a:pt x="126" y="260"/>
                  </a:lnTo>
                  <a:lnTo>
                    <a:pt x="122" y="254"/>
                  </a:lnTo>
                  <a:lnTo>
                    <a:pt x="116" y="240"/>
                  </a:lnTo>
                  <a:lnTo>
                    <a:pt x="114" y="230"/>
                  </a:lnTo>
                  <a:lnTo>
                    <a:pt x="112" y="218"/>
                  </a:lnTo>
                  <a:lnTo>
                    <a:pt x="112" y="206"/>
                  </a:lnTo>
                  <a:lnTo>
                    <a:pt x="112" y="192"/>
                  </a:lnTo>
                  <a:lnTo>
                    <a:pt x="112" y="192"/>
                  </a:lnTo>
                  <a:lnTo>
                    <a:pt x="116" y="178"/>
                  </a:lnTo>
                  <a:lnTo>
                    <a:pt x="122" y="162"/>
                  </a:lnTo>
                  <a:lnTo>
                    <a:pt x="136" y="132"/>
                  </a:lnTo>
                  <a:lnTo>
                    <a:pt x="154" y="104"/>
                  </a:lnTo>
                  <a:lnTo>
                    <a:pt x="168" y="84"/>
                  </a:lnTo>
                  <a:lnTo>
                    <a:pt x="168" y="84"/>
                  </a:lnTo>
                  <a:lnTo>
                    <a:pt x="180" y="66"/>
                  </a:lnTo>
                  <a:lnTo>
                    <a:pt x="186" y="56"/>
                  </a:lnTo>
                  <a:lnTo>
                    <a:pt x="190" y="44"/>
                  </a:lnTo>
                  <a:lnTo>
                    <a:pt x="192" y="34"/>
                  </a:lnTo>
                  <a:lnTo>
                    <a:pt x="192" y="22"/>
                  </a:lnTo>
                  <a:lnTo>
                    <a:pt x="188" y="14"/>
                  </a:lnTo>
                  <a:lnTo>
                    <a:pt x="182" y="6"/>
                  </a:lnTo>
                  <a:lnTo>
                    <a:pt x="182" y="6"/>
                  </a:lnTo>
                  <a:close/>
                </a:path>
              </a:pathLst>
            </a:custGeom>
            <a:solidFill>
              <a:srgbClr val="4B1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2" name="Freeform 70"/>
            <p:cNvSpPr>
              <a:spLocks/>
            </p:cNvSpPr>
            <p:nvPr/>
          </p:nvSpPr>
          <p:spPr bwMode="auto">
            <a:xfrm>
              <a:off x="3994150" y="3033713"/>
              <a:ext cx="165100" cy="168275"/>
            </a:xfrm>
            <a:custGeom>
              <a:avLst/>
              <a:gdLst>
                <a:gd name="T0" fmla="*/ 102 w 104"/>
                <a:gd name="T1" fmla="*/ 2 h 106"/>
                <a:gd name="T2" fmla="*/ 102 w 104"/>
                <a:gd name="T3" fmla="*/ 2 h 106"/>
                <a:gd name="T4" fmla="*/ 98 w 104"/>
                <a:gd name="T5" fmla="*/ 22 h 106"/>
                <a:gd name="T6" fmla="*/ 94 w 104"/>
                <a:gd name="T7" fmla="*/ 32 h 106"/>
                <a:gd name="T8" fmla="*/ 90 w 104"/>
                <a:gd name="T9" fmla="*/ 42 h 106"/>
                <a:gd name="T10" fmla="*/ 90 w 104"/>
                <a:gd name="T11" fmla="*/ 42 h 106"/>
                <a:gd name="T12" fmla="*/ 86 w 104"/>
                <a:gd name="T13" fmla="*/ 50 h 106"/>
                <a:gd name="T14" fmla="*/ 80 w 104"/>
                <a:gd name="T15" fmla="*/ 56 h 106"/>
                <a:gd name="T16" fmla="*/ 66 w 104"/>
                <a:gd name="T17" fmla="*/ 70 h 106"/>
                <a:gd name="T18" fmla="*/ 66 w 104"/>
                <a:gd name="T19" fmla="*/ 70 h 106"/>
                <a:gd name="T20" fmla="*/ 52 w 104"/>
                <a:gd name="T21" fmla="*/ 80 h 106"/>
                <a:gd name="T22" fmla="*/ 36 w 104"/>
                <a:gd name="T23" fmla="*/ 90 h 106"/>
                <a:gd name="T24" fmla="*/ 18 w 104"/>
                <a:gd name="T25" fmla="*/ 98 h 106"/>
                <a:gd name="T26" fmla="*/ 0 w 104"/>
                <a:gd name="T27" fmla="*/ 104 h 106"/>
                <a:gd name="T28" fmla="*/ 0 w 104"/>
                <a:gd name="T29" fmla="*/ 104 h 106"/>
                <a:gd name="T30" fmla="*/ 0 w 104"/>
                <a:gd name="T31" fmla="*/ 104 h 106"/>
                <a:gd name="T32" fmla="*/ 2 w 104"/>
                <a:gd name="T33" fmla="*/ 106 h 106"/>
                <a:gd name="T34" fmla="*/ 2 w 104"/>
                <a:gd name="T35" fmla="*/ 106 h 106"/>
                <a:gd name="T36" fmla="*/ 20 w 104"/>
                <a:gd name="T37" fmla="*/ 100 h 106"/>
                <a:gd name="T38" fmla="*/ 38 w 104"/>
                <a:gd name="T39" fmla="*/ 94 h 106"/>
                <a:gd name="T40" fmla="*/ 56 w 104"/>
                <a:gd name="T41" fmla="*/ 86 h 106"/>
                <a:gd name="T42" fmla="*/ 70 w 104"/>
                <a:gd name="T43" fmla="*/ 74 h 106"/>
                <a:gd name="T44" fmla="*/ 70 w 104"/>
                <a:gd name="T45" fmla="*/ 74 h 106"/>
                <a:gd name="T46" fmla="*/ 84 w 104"/>
                <a:gd name="T47" fmla="*/ 60 h 106"/>
                <a:gd name="T48" fmla="*/ 94 w 104"/>
                <a:gd name="T49" fmla="*/ 44 h 106"/>
                <a:gd name="T50" fmla="*/ 94 w 104"/>
                <a:gd name="T51" fmla="*/ 44 h 106"/>
                <a:gd name="T52" fmla="*/ 98 w 104"/>
                <a:gd name="T53" fmla="*/ 34 h 106"/>
                <a:gd name="T54" fmla="*/ 102 w 104"/>
                <a:gd name="T55" fmla="*/ 24 h 106"/>
                <a:gd name="T56" fmla="*/ 104 w 104"/>
                <a:gd name="T57" fmla="*/ 2 h 106"/>
                <a:gd name="T58" fmla="*/ 104 w 104"/>
                <a:gd name="T59" fmla="*/ 2 h 106"/>
                <a:gd name="T60" fmla="*/ 104 w 104"/>
                <a:gd name="T61" fmla="*/ 0 h 106"/>
                <a:gd name="T62" fmla="*/ 102 w 104"/>
                <a:gd name="T63" fmla="*/ 2 h 106"/>
                <a:gd name="T64" fmla="*/ 102 w 104"/>
                <a:gd name="T65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4" h="106">
                  <a:moveTo>
                    <a:pt x="102" y="2"/>
                  </a:moveTo>
                  <a:lnTo>
                    <a:pt x="102" y="2"/>
                  </a:lnTo>
                  <a:lnTo>
                    <a:pt x="98" y="22"/>
                  </a:lnTo>
                  <a:lnTo>
                    <a:pt x="94" y="32"/>
                  </a:lnTo>
                  <a:lnTo>
                    <a:pt x="90" y="42"/>
                  </a:lnTo>
                  <a:lnTo>
                    <a:pt x="90" y="42"/>
                  </a:lnTo>
                  <a:lnTo>
                    <a:pt x="86" y="50"/>
                  </a:lnTo>
                  <a:lnTo>
                    <a:pt x="80" y="56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52" y="80"/>
                  </a:lnTo>
                  <a:lnTo>
                    <a:pt x="36" y="90"/>
                  </a:lnTo>
                  <a:lnTo>
                    <a:pt x="18" y="9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106"/>
                  </a:lnTo>
                  <a:lnTo>
                    <a:pt x="2" y="106"/>
                  </a:lnTo>
                  <a:lnTo>
                    <a:pt x="20" y="100"/>
                  </a:lnTo>
                  <a:lnTo>
                    <a:pt x="38" y="94"/>
                  </a:lnTo>
                  <a:lnTo>
                    <a:pt x="56" y="86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84" y="60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8" y="34"/>
                  </a:lnTo>
                  <a:lnTo>
                    <a:pt x="102" y="24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04" y="0"/>
                  </a:lnTo>
                  <a:lnTo>
                    <a:pt x="102" y="2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8032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3" name="Freeform 71"/>
            <p:cNvSpPr>
              <a:spLocks/>
            </p:cNvSpPr>
            <p:nvPr/>
          </p:nvSpPr>
          <p:spPr bwMode="auto">
            <a:xfrm>
              <a:off x="4184650" y="3017838"/>
              <a:ext cx="193675" cy="263525"/>
            </a:xfrm>
            <a:custGeom>
              <a:avLst/>
              <a:gdLst>
                <a:gd name="T0" fmla="*/ 0 w 122"/>
                <a:gd name="T1" fmla="*/ 0 h 166"/>
                <a:gd name="T2" fmla="*/ 0 w 122"/>
                <a:gd name="T3" fmla="*/ 0 h 166"/>
                <a:gd name="T4" fmla="*/ 2 w 122"/>
                <a:gd name="T5" fmla="*/ 12 h 166"/>
                <a:gd name="T6" fmla="*/ 4 w 122"/>
                <a:gd name="T7" fmla="*/ 22 h 166"/>
                <a:gd name="T8" fmla="*/ 10 w 122"/>
                <a:gd name="T9" fmla="*/ 32 h 166"/>
                <a:gd name="T10" fmla="*/ 16 w 122"/>
                <a:gd name="T11" fmla="*/ 38 h 166"/>
                <a:gd name="T12" fmla="*/ 26 w 122"/>
                <a:gd name="T13" fmla="*/ 46 h 166"/>
                <a:gd name="T14" fmla="*/ 34 w 122"/>
                <a:gd name="T15" fmla="*/ 52 h 166"/>
                <a:gd name="T16" fmla="*/ 54 w 122"/>
                <a:gd name="T17" fmla="*/ 62 h 166"/>
                <a:gd name="T18" fmla="*/ 54 w 122"/>
                <a:gd name="T19" fmla="*/ 62 h 166"/>
                <a:gd name="T20" fmla="*/ 82 w 122"/>
                <a:gd name="T21" fmla="*/ 78 h 166"/>
                <a:gd name="T22" fmla="*/ 94 w 122"/>
                <a:gd name="T23" fmla="*/ 88 h 166"/>
                <a:gd name="T24" fmla="*/ 106 w 122"/>
                <a:gd name="T25" fmla="*/ 100 h 166"/>
                <a:gd name="T26" fmla="*/ 106 w 122"/>
                <a:gd name="T27" fmla="*/ 100 h 166"/>
                <a:gd name="T28" fmla="*/ 110 w 122"/>
                <a:gd name="T29" fmla="*/ 108 h 166"/>
                <a:gd name="T30" fmla="*/ 114 w 122"/>
                <a:gd name="T31" fmla="*/ 114 h 166"/>
                <a:gd name="T32" fmla="*/ 116 w 122"/>
                <a:gd name="T33" fmla="*/ 122 h 166"/>
                <a:gd name="T34" fmla="*/ 118 w 122"/>
                <a:gd name="T35" fmla="*/ 130 h 166"/>
                <a:gd name="T36" fmla="*/ 118 w 122"/>
                <a:gd name="T37" fmla="*/ 146 h 166"/>
                <a:gd name="T38" fmla="*/ 114 w 122"/>
                <a:gd name="T39" fmla="*/ 164 h 166"/>
                <a:gd name="T40" fmla="*/ 114 w 122"/>
                <a:gd name="T41" fmla="*/ 164 h 166"/>
                <a:gd name="T42" fmla="*/ 116 w 122"/>
                <a:gd name="T43" fmla="*/ 166 h 166"/>
                <a:gd name="T44" fmla="*/ 116 w 122"/>
                <a:gd name="T45" fmla="*/ 164 h 166"/>
                <a:gd name="T46" fmla="*/ 116 w 122"/>
                <a:gd name="T47" fmla="*/ 164 h 166"/>
                <a:gd name="T48" fmla="*/ 120 w 122"/>
                <a:gd name="T49" fmla="*/ 152 h 166"/>
                <a:gd name="T50" fmla="*/ 122 w 122"/>
                <a:gd name="T51" fmla="*/ 142 h 166"/>
                <a:gd name="T52" fmla="*/ 122 w 122"/>
                <a:gd name="T53" fmla="*/ 130 h 166"/>
                <a:gd name="T54" fmla="*/ 120 w 122"/>
                <a:gd name="T55" fmla="*/ 118 h 166"/>
                <a:gd name="T56" fmla="*/ 120 w 122"/>
                <a:gd name="T57" fmla="*/ 118 h 166"/>
                <a:gd name="T58" fmla="*/ 116 w 122"/>
                <a:gd name="T59" fmla="*/ 106 h 166"/>
                <a:gd name="T60" fmla="*/ 110 w 122"/>
                <a:gd name="T61" fmla="*/ 96 h 166"/>
                <a:gd name="T62" fmla="*/ 102 w 122"/>
                <a:gd name="T63" fmla="*/ 88 h 166"/>
                <a:gd name="T64" fmla="*/ 94 w 122"/>
                <a:gd name="T65" fmla="*/ 80 h 166"/>
                <a:gd name="T66" fmla="*/ 94 w 122"/>
                <a:gd name="T67" fmla="*/ 80 h 166"/>
                <a:gd name="T68" fmla="*/ 84 w 122"/>
                <a:gd name="T69" fmla="*/ 70 h 166"/>
                <a:gd name="T70" fmla="*/ 72 w 122"/>
                <a:gd name="T71" fmla="*/ 64 h 166"/>
                <a:gd name="T72" fmla="*/ 48 w 122"/>
                <a:gd name="T73" fmla="*/ 52 h 166"/>
                <a:gd name="T74" fmla="*/ 48 w 122"/>
                <a:gd name="T75" fmla="*/ 52 h 166"/>
                <a:gd name="T76" fmla="*/ 32 w 122"/>
                <a:gd name="T77" fmla="*/ 42 h 166"/>
                <a:gd name="T78" fmla="*/ 18 w 122"/>
                <a:gd name="T79" fmla="*/ 32 h 166"/>
                <a:gd name="T80" fmla="*/ 12 w 122"/>
                <a:gd name="T81" fmla="*/ 26 h 166"/>
                <a:gd name="T82" fmla="*/ 8 w 122"/>
                <a:gd name="T83" fmla="*/ 18 h 166"/>
                <a:gd name="T84" fmla="*/ 4 w 122"/>
                <a:gd name="T85" fmla="*/ 10 h 166"/>
                <a:gd name="T86" fmla="*/ 2 w 122"/>
                <a:gd name="T87" fmla="*/ 0 h 166"/>
                <a:gd name="T88" fmla="*/ 2 w 122"/>
                <a:gd name="T89" fmla="*/ 0 h 166"/>
                <a:gd name="T90" fmla="*/ 2 w 122"/>
                <a:gd name="T91" fmla="*/ 0 h 166"/>
                <a:gd name="T92" fmla="*/ 0 w 122"/>
                <a:gd name="T93" fmla="*/ 0 h 166"/>
                <a:gd name="T94" fmla="*/ 0 w 122"/>
                <a:gd name="T95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2" h="166">
                  <a:moveTo>
                    <a:pt x="0" y="0"/>
                  </a:moveTo>
                  <a:lnTo>
                    <a:pt x="0" y="0"/>
                  </a:lnTo>
                  <a:lnTo>
                    <a:pt x="2" y="12"/>
                  </a:lnTo>
                  <a:lnTo>
                    <a:pt x="4" y="22"/>
                  </a:lnTo>
                  <a:lnTo>
                    <a:pt x="10" y="32"/>
                  </a:lnTo>
                  <a:lnTo>
                    <a:pt x="16" y="38"/>
                  </a:lnTo>
                  <a:lnTo>
                    <a:pt x="26" y="46"/>
                  </a:lnTo>
                  <a:lnTo>
                    <a:pt x="34" y="52"/>
                  </a:lnTo>
                  <a:lnTo>
                    <a:pt x="54" y="62"/>
                  </a:lnTo>
                  <a:lnTo>
                    <a:pt x="54" y="62"/>
                  </a:lnTo>
                  <a:lnTo>
                    <a:pt x="82" y="78"/>
                  </a:lnTo>
                  <a:lnTo>
                    <a:pt x="94" y="88"/>
                  </a:lnTo>
                  <a:lnTo>
                    <a:pt x="106" y="100"/>
                  </a:lnTo>
                  <a:lnTo>
                    <a:pt x="106" y="100"/>
                  </a:lnTo>
                  <a:lnTo>
                    <a:pt x="110" y="108"/>
                  </a:lnTo>
                  <a:lnTo>
                    <a:pt x="114" y="114"/>
                  </a:lnTo>
                  <a:lnTo>
                    <a:pt x="116" y="122"/>
                  </a:lnTo>
                  <a:lnTo>
                    <a:pt x="118" y="130"/>
                  </a:lnTo>
                  <a:lnTo>
                    <a:pt x="118" y="146"/>
                  </a:lnTo>
                  <a:lnTo>
                    <a:pt x="114" y="164"/>
                  </a:lnTo>
                  <a:lnTo>
                    <a:pt x="114" y="164"/>
                  </a:lnTo>
                  <a:lnTo>
                    <a:pt x="116" y="166"/>
                  </a:lnTo>
                  <a:lnTo>
                    <a:pt x="116" y="164"/>
                  </a:lnTo>
                  <a:lnTo>
                    <a:pt x="116" y="164"/>
                  </a:lnTo>
                  <a:lnTo>
                    <a:pt x="120" y="152"/>
                  </a:lnTo>
                  <a:lnTo>
                    <a:pt x="122" y="142"/>
                  </a:lnTo>
                  <a:lnTo>
                    <a:pt x="122" y="130"/>
                  </a:lnTo>
                  <a:lnTo>
                    <a:pt x="120" y="118"/>
                  </a:lnTo>
                  <a:lnTo>
                    <a:pt x="120" y="118"/>
                  </a:lnTo>
                  <a:lnTo>
                    <a:pt x="116" y="106"/>
                  </a:lnTo>
                  <a:lnTo>
                    <a:pt x="110" y="96"/>
                  </a:lnTo>
                  <a:lnTo>
                    <a:pt x="102" y="88"/>
                  </a:lnTo>
                  <a:lnTo>
                    <a:pt x="94" y="80"/>
                  </a:lnTo>
                  <a:lnTo>
                    <a:pt x="94" y="80"/>
                  </a:lnTo>
                  <a:lnTo>
                    <a:pt x="84" y="70"/>
                  </a:lnTo>
                  <a:lnTo>
                    <a:pt x="72" y="64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32" y="42"/>
                  </a:lnTo>
                  <a:lnTo>
                    <a:pt x="18" y="32"/>
                  </a:lnTo>
                  <a:lnTo>
                    <a:pt x="12" y="26"/>
                  </a:lnTo>
                  <a:lnTo>
                    <a:pt x="8" y="18"/>
                  </a:lnTo>
                  <a:lnTo>
                    <a:pt x="4" y="1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32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4" name="Freeform 72"/>
            <p:cNvSpPr>
              <a:spLocks/>
            </p:cNvSpPr>
            <p:nvPr/>
          </p:nvSpPr>
          <p:spPr bwMode="auto">
            <a:xfrm>
              <a:off x="4149725" y="2998788"/>
              <a:ext cx="250825" cy="168275"/>
            </a:xfrm>
            <a:custGeom>
              <a:avLst/>
              <a:gdLst>
                <a:gd name="T0" fmla="*/ 0 w 158"/>
                <a:gd name="T1" fmla="*/ 4 h 106"/>
                <a:gd name="T2" fmla="*/ 0 w 158"/>
                <a:gd name="T3" fmla="*/ 4 h 106"/>
                <a:gd name="T4" fmla="*/ 14 w 158"/>
                <a:gd name="T5" fmla="*/ 2 h 106"/>
                <a:gd name="T6" fmla="*/ 26 w 158"/>
                <a:gd name="T7" fmla="*/ 4 h 106"/>
                <a:gd name="T8" fmla="*/ 38 w 158"/>
                <a:gd name="T9" fmla="*/ 6 h 106"/>
                <a:gd name="T10" fmla="*/ 50 w 158"/>
                <a:gd name="T11" fmla="*/ 10 h 106"/>
                <a:gd name="T12" fmla="*/ 72 w 158"/>
                <a:gd name="T13" fmla="*/ 20 h 106"/>
                <a:gd name="T14" fmla="*/ 92 w 158"/>
                <a:gd name="T15" fmla="*/ 32 h 106"/>
                <a:gd name="T16" fmla="*/ 92 w 158"/>
                <a:gd name="T17" fmla="*/ 32 h 106"/>
                <a:gd name="T18" fmla="*/ 112 w 158"/>
                <a:gd name="T19" fmla="*/ 48 h 106"/>
                <a:gd name="T20" fmla="*/ 128 w 158"/>
                <a:gd name="T21" fmla="*/ 66 h 106"/>
                <a:gd name="T22" fmla="*/ 142 w 158"/>
                <a:gd name="T23" fmla="*/ 84 h 106"/>
                <a:gd name="T24" fmla="*/ 156 w 158"/>
                <a:gd name="T25" fmla="*/ 106 h 106"/>
                <a:gd name="T26" fmla="*/ 156 w 158"/>
                <a:gd name="T27" fmla="*/ 106 h 106"/>
                <a:gd name="T28" fmla="*/ 158 w 158"/>
                <a:gd name="T29" fmla="*/ 106 h 106"/>
                <a:gd name="T30" fmla="*/ 158 w 158"/>
                <a:gd name="T31" fmla="*/ 104 h 106"/>
                <a:gd name="T32" fmla="*/ 158 w 158"/>
                <a:gd name="T33" fmla="*/ 104 h 106"/>
                <a:gd name="T34" fmla="*/ 154 w 158"/>
                <a:gd name="T35" fmla="*/ 94 h 106"/>
                <a:gd name="T36" fmla="*/ 148 w 158"/>
                <a:gd name="T37" fmla="*/ 82 h 106"/>
                <a:gd name="T38" fmla="*/ 132 w 158"/>
                <a:gd name="T39" fmla="*/ 62 h 106"/>
                <a:gd name="T40" fmla="*/ 114 w 158"/>
                <a:gd name="T41" fmla="*/ 44 h 106"/>
                <a:gd name="T42" fmla="*/ 96 w 158"/>
                <a:gd name="T43" fmla="*/ 28 h 106"/>
                <a:gd name="T44" fmla="*/ 96 w 158"/>
                <a:gd name="T45" fmla="*/ 28 h 106"/>
                <a:gd name="T46" fmla="*/ 72 w 158"/>
                <a:gd name="T47" fmla="*/ 14 h 106"/>
                <a:gd name="T48" fmla="*/ 60 w 158"/>
                <a:gd name="T49" fmla="*/ 8 h 106"/>
                <a:gd name="T50" fmla="*/ 48 w 158"/>
                <a:gd name="T51" fmla="*/ 4 h 106"/>
                <a:gd name="T52" fmla="*/ 48 w 158"/>
                <a:gd name="T53" fmla="*/ 4 h 106"/>
                <a:gd name="T54" fmla="*/ 36 w 158"/>
                <a:gd name="T55" fmla="*/ 2 h 106"/>
                <a:gd name="T56" fmla="*/ 24 w 158"/>
                <a:gd name="T57" fmla="*/ 0 h 106"/>
                <a:gd name="T58" fmla="*/ 12 w 158"/>
                <a:gd name="T59" fmla="*/ 0 h 106"/>
                <a:gd name="T60" fmla="*/ 0 w 158"/>
                <a:gd name="T61" fmla="*/ 2 h 106"/>
                <a:gd name="T62" fmla="*/ 0 w 158"/>
                <a:gd name="T63" fmla="*/ 2 h 106"/>
                <a:gd name="T64" fmla="*/ 0 w 158"/>
                <a:gd name="T65" fmla="*/ 4 h 106"/>
                <a:gd name="T66" fmla="*/ 0 w 158"/>
                <a:gd name="T67" fmla="*/ 4 h 106"/>
                <a:gd name="T68" fmla="*/ 0 w 158"/>
                <a:gd name="T69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8" h="106">
                  <a:moveTo>
                    <a:pt x="0" y="4"/>
                  </a:moveTo>
                  <a:lnTo>
                    <a:pt x="0" y="4"/>
                  </a:lnTo>
                  <a:lnTo>
                    <a:pt x="14" y="2"/>
                  </a:lnTo>
                  <a:lnTo>
                    <a:pt x="26" y="4"/>
                  </a:lnTo>
                  <a:lnTo>
                    <a:pt x="38" y="6"/>
                  </a:lnTo>
                  <a:lnTo>
                    <a:pt x="50" y="10"/>
                  </a:lnTo>
                  <a:lnTo>
                    <a:pt x="72" y="20"/>
                  </a:lnTo>
                  <a:lnTo>
                    <a:pt x="92" y="32"/>
                  </a:lnTo>
                  <a:lnTo>
                    <a:pt x="92" y="32"/>
                  </a:lnTo>
                  <a:lnTo>
                    <a:pt x="112" y="48"/>
                  </a:lnTo>
                  <a:lnTo>
                    <a:pt x="128" y="66"/>
                  </a:lnTo>
                  <a:lnTo>
                    <a:pt x="142" y="84"/>
                  </a:lnTo>
                  <a:lnTo>
                    <a:pt x="156" y="106"/>
                  </a:lnTo>
                  <a:lnTo>
                    <a:pt x="156" y="106"/>
                  </a:lnTo>
                  <a:lnTo>
                    <a:pt x="158" y="106"/>
                  </a:lnTo>
                  <a:lnTo>
                    <a:pt x="158" y="104"/>
                  </a:lnTo>
                  <a:lnTo>
                    <a:pt x="158" y="104"/>
                  </a:lnTo>
                  <a:lnTo>
                    <a:pt x="154" y="94"/>
                  </a:lnTo>
                  <a:lnTo>
                    <a:pt x="148" y="82"/>
                  </a:lnTo>
                  <a:lnTo>
                    <a:pt x="132" y="62"/>
                  </a:lnTo>
                  <a:lnTo>
                    <a:pt x="114" y="44"/>
                  </a:lnTo>
                  <a:lnTo>
                    <a:pt x="96" y="28"/>
                  </a:lnTo>
                  <a:lnTo>
                    <a:pt x="96" y="28"/>
                  </a:lnTo>
                  <a:lnTo>
                    <a:pt x="72" y="14"/>
                  </a:lnTo>
                  <a:lnTo>
                    <a:pt x="60" y="8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36" y="2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032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5" name="Freeform 73"/>
            <p:cNvSpPr>
              <a:spLocks/>
            </p:cNvSpPr>
            <p:nvPr/>
          </p:nvSpPr>
          <p:spPr bwMode="auto">
            <a:xfrm>
              <a:off x="4140200" y="3160713"/>
              <a:ext cx="98425" cy="28575"/>
            </a:xfrm>
            <a:custGeom>
              <a:avLst/>
              <a:gdLst>
                <a:gd name="T0" fmla="*/ 0 w 62"/>
                <a:gd name="T1" fmla="*/ 10 h 18"/>
                <a:gd name="T2" fmla="*/ 0 w 62"/>
                <a:gd name="T3" fmla="*/ 10 h 18"/>
                <a:gd name="T4" fmla="*/ 12 w 62"/>
                <a:gd name="T5" fmla="*/ 8 h 18"/>
                <a:gd name="T6" fmla="*/ 22 w 62"/>
                <a:gd name="T7" fmla="*/ 8 h 18"/>
                <a:gd name="T8" fmla="*/ 34 w 62"/>
                <a:gd name="T9" fmla="*/ 8 h 18"/>
                <a:gd name="T10" fmla="*/ 34 w 62"/>
                <a:gd name="T11" fmla="*/ 8 h 18"/>
                <a:gd name="T12" fmla="*/ 46 w 62"/>
                <a:gd name="T13" fmla="*/ 10 h 18"/>
                <a:gd name="T14" fmla="*/ 54 w 62"/>
                <a:gd name="T15" fmla="*/ 14 h 18"/>
                <a:gd name="T16" fmla="*/ 62 w 62"/>
                <a:gd name="T17" fmla="*/ 18 h 18"/>
                <a:gd name="T18" fmla="*/ 62 w 62"/>
                <a:gd name="T19" fmla="*/ 18 h 18"/>
                <a:gd name="T20" fmla="*/ 60 w 62"/>
                <a:gd name="T21" fmla="*/ 16 h 18"/>
                <a:gd name="T22" fmla="*/ 58 w 62"/>
                <a:gd name="T23" fmla="*/ 12 h 18"/>
                <a:gd name="T24" fmla="*/ 50 w 62"/>
                <a:gd name="T25" fmla="*/ 6 h 18"/>
                <a:gd name="T26" fmla="*/ 38 w 62"/>
                <a:gd name="T27" fmla="*/ 2 h 18"/>
                <a:gd name="T28" fmla="*/ 38 w 62"/>
                <a:gd name="T29" fmla="*/ 2 h 18"/>
                <a:gd name="T30" fmla="*/ 24 w 62"/>
                <a:gd name="T31" fmla="*/ 0 h 18"/>
                <a:gd name="T32" fmla="*/ 12 w 62"/>
                <a:gd name="T33" fmla="*/ 2 h 18"/>
                <a:gd name="T34" fmla="*/ 4 w 62"/>
                <a:gd name="T35" fmla="*/ 8 h 18"/>
                <a:gd name="T36" fmla="*/ 0 w 62"/>
                <a:gd name="T37" fmla="*/ 10 h 18"/>
                <a:gd name="T38" fmla="*/ 0 w 62"/>
                <a:gd name="T3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18">
                  <a:moveTo>
                    <a:pt x="0" y="10"/>
                  </a:moveTo>
                  <a:lnTo>
                    <a:pt x="0" y="10"/>
                  </a:lnTo>
                  <a:lnTo>
                    <a:pt x="12" y="8"/>
                  </a:lnTo>
                  <a:lnTo>
                    <a:pt x="22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6" y="10"/>
                  </a:lnTo>
                  <a:lnTo>
                    <a:pt x="54" y="14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0" y="16"/>
                  </a:lnTo>
                  <a:lnTo>
                    <a:pt x="58" y="12"/>
                  </a:lnTo>
                  <a:lnTo>
                    <a:pt x="50" y="6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24" y="0"/>
                  </a:lnTo>
                  <a:lnTo>
                    <a:pt x="12" y="2"/>
                  </a:lnTo>
                  <a:lnTo>
                    <a:pt x="4" y="8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B1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6" name="Freeform 74"/>
            <p:cNvSpPr>
              <a:spLocks/>
            </p:cNvSpPr>
            <p:nvPr/>
          </p:nvSpPr>
          <p:spPr bwMode="auto">
            <a:xfrm>
              <a:off x="4302125" y="3186113"/>
              <a:ext cx="47625" cy="15875"/>
            </a:xfrm>
            <a:custGeom>
              <a:avLst/>
              <a:gdLst>
                <a:gd name="T0" fmla="*/ 0 w 30"/>
                <a:gd name="T1" fmla="*/ 10 h 10"/>
                <a:gd name="T2" fmla="*/ 0 w 30"/>
                <a:gd name="T3" fmla="*/ 10 h 10"/>
                <a:gd name="T4" fmla="*/ 4 w 30"/>
                <a:gd name="T5" fmla="*/ 6 h 10"/>
                <a:gd name="T6" fmla="*/ 10 w 30"/>
                <a:gd name="T7" fmla="*/ 6 h 10"/>
                <a:gd name="T8" fmla="*/ 16 w 30"/>
                <a:gd name="T9" fmla="*/ 6 h 10"/>
                <a:gd name="T10" fmla="*/ 16 w 30"/>
                <a:gd name="T11" fmla="*/ 6 h 10"/>
                <a:gd name="T12" fmla="*/ 22 w 30"/>
                <a:gd name="T13" fmla="*/ 6 h 10"/>
                <a:gd name="T14" fmla="*/ 24 w 30"/>
                <a:gd name="T15" fmla="*/ 8 h 10"/>
                <a:gd name="T16" fmla="*/ 26 w 30"/>
                <a:gd name="T17" fmla="*/ 10 h 10"/>
                <a:gd name="T18" fmla="*/ 26 w 30"/>
                <a:gd name="T19" fmla="*/ 10 h 10"/>
                <a:gd name="T20" fmla="*/ 30 w 30"/>
                <a:gd name="T21" fmla="*/ 8 h 10"/>
                <a:gd name="T22" fmla="*/ 30 w 30"/>
                <a:gd name="T23" fmla="*/ 4 h 10"/>
                <a:gd name="T24" fmla="*/ 26 w 30"/>
                <a:gd name="T25" fmla="*/ 2 h 10"/>
                <a:gd name="T26" fmla="*/ 26 w 30"/>
                <a:gd name="T27" fmla="*/ 2 h 10"/>
                <a:gd name="T28" fmla="*/ 20 w 30"/>
                <a:gd name="T29" fmla="*/ 0 h 10"/>
                <a:gd name="T30" fmla="*/ 12 w 30"/>
                <a:gd name="T31" fmla="*/ 2 h 10"/>
                <a:gd name="T32" fmla="*/ 6 w 30"/>
                <a:gd name="T33" fmla="*/ 6 h 10"/>
                <a:gd name="T34" fmla="*/ 0 w 30"/>
                <a:gd name="T35" fmla="*/ 10 h 10"/>
                <a:gd name="T36" fmla="*/ 0 w 30"/>
                <a:gd name="T3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10">
                  <a:moveTo>
                    <a:pt x="0" y="10"/>
                  </a:moveTo>
                  <a:lnTo>
                    <a:pt x="0" y="10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22" y="6"/>
                  </a:lnTo>
                  <a:lnTo>
                    <a:pt x="24" y="8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B1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7" name="Freeform 75"/>
            <p:cNvSpPr>
              <a:spLocks/>
            </p:cNvSpPr>
            <p:nvPr/>
          </p:nvSpPr>
          <p:spPr bwMode="auto">
            <a:xfrm>
              <a:off x="4111625" y="3259138"/>
              <a:ext cx="63500" cy="57150"/>
            </a:xfrm>
            <a:custGeom>
              <a:avLst/>
              <a:gdLst>
                <a:gd name="T0" fmla="*/ 40 w 40"/>
                <a:gd name="T1" fmla="*/ 18 h 36"/>
                <a:gd name="T2" fmla="*/ 40 w 40"/>
                <a:gd name="T3" fmla="*/ 18 h 36"/>
                <a:gd name="T4" fmla="*/ 38 w 40"/>
                <a:gd name="T5" fmla="*/ 26 h 36"/>
                <a:gd name="T6" fmla="*/ 34 w 40"/>
                <a:gd name="T7" fmla="*/ 30 h 36"/>
                <a:gd name="T8" fmla="*/ 28 w 40"/>
                <a:gd name="T9" fmla="*/ 34 h 36"/>
                <a:gd name="T10" fmla="*/ 20 w 40"/>
                <a:gd name="T11" fmla="*/ 36 h 36"/>
                <a:gd name="T12" fmla="*/ 20 w 40"/>
                <a:gd name="T13" fmla="*/ 36 h 36"/>
                <a:gd name="T14" fmla="*/ 12 w 40"/>
                <a:gd name="T15" fmla="*/ 34 h 36"/>
                <a:gd name="T16" fmla="*/ 6 w 40"/>
                <a:gd name="T17" fmla="*/ 30 h 36"/>
                <a:gd name="T18" fmla="*/ 0 w 40"/>
                <a:gd name="T19" fmla="*/ 26 h 36"/>
                <a:gd name="T20" fmla="*/ 0 w 40"/>
                <a:gd name="T21" fmla="*/ 18 h 36"/>
                <a:gd name="T22" fmla="*/ 0 w 40"/>
                <a:gd name="T23" fmla="*/ 18 h 36"/>
                <a:gd name="T24" fmla="*/ 0 w 40"/>
                <a:gd name="T25" fmla="*/ 10 h 36"/>
                <a:gd name="T26" fmla="*/ 6 w 40"/>
                <a:gd name="T27" fmla="*/ 4 h 36"/>
                <a:gd name="T28" fmla="*/ 12 w 40"/>
                <a:gd name="T29" fmla="*/ 0 h 36"/>
                <a:gd name="T30" fmla="*/ 20 w 40"/>
                <a:gd name="T31" fmla="*/ 0 h 36"/>
                <a:gd name="T32" fmla="*/ 20 w 40"/>
                <a:gd name="T33" fmla="*/ 0 h 36"/>
                <a:gd name="T34" fmla="*/ 28 w 40"/>
                <a:gd name="T35" fmla="*/ 0 h 36"/>
                <a:gd name="T36" fmla="*/ 34 w 40"/>
                <a:gd name="T37" fmla="*/ 4 h 36"/>
                <a:gd name="T38" fmla="*/ 38 w 40"/>
                <a:gd name="T39" fmla="*/ 10 h 36"/>
                <a:gd name="T40" fmla="*/ 40 w 40"/>
                <a:gd name="T41" fmla="*/ 18 h 36"/>
                <a:gd name="T42" fmla="*/ 40 w 40"/>
                <a:gd name="T4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36">
                  <a:moveTo>
                    <a:pt x="40" y="18"/>
                  </a:moveTo>
                  <a:lnTo>
                    <a:pt x="40" y="18"/>
                  </a:lnTo>
                  <a:lnTo>
                    <a:pt x="38" y="26"/>
                  </a:lnTo>
                  <a:lnTo>
                    <a:pt x="34" y="30"/>
                  </a:lnTo>
                  <a:lnTo>
                    <a:pt x="28" y="34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12" y="34"/>
                  </a:lnTo>
                  <a:lnTo>
                    <a:pt x="6" y="30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6" y="4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34" y="4"/>
                  </a:lnTo>
                  <a:lnTo>
                    <a:pt x="38" y="10"/>
                  </a:lnTo>
                  <a:lnTo>
                    <a:pt x="40" y="18"/>
                  </a:lnTo>
                  <a:lnTo>
                    <a:pt x="40" y="18"/>
                  </a:lnTo>
                  <a:close/>
                </a:path>
              </a:pathLst>
            </a:custGeom>
            <a:solidFill>
              <a:srgbClr val="E3A1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8" name="Freeform 76"/>
            <p:cNvSpPr>
              <a:spLocks/>
            </p:cNvSpPr>
            <p:nvPr/>
          </p:nvSpPr>
          <p:spPr bwMode="auto">
            <a:xfrm>
              <a:off x="4121150" y="3871913"/>
              <a:ext cx="28575" cy="31750"/>
            </a:xfrm>
            <a:custGeom>
              <a:avLst/>
              <a:gdLst>
                <a:gd name="T0" fmla="*/ 16 w 18"/>
                <a:gd name="T1" fmla="*/ 12 h 20"/>
                <a:gd name="T2" fmla="*/ 16 w 18"/>
                <a:gd name="T3" fmla="*/ 12 h 20"/>
                <a:gd name="T4" fmla="*/ 14 w 18"/>
                <a:gd name="T5" fmla="*/ 16 h 20"/>
                <a:gd name="T6" fmla="*/ 12 w 18"/>
                <a:gd name="T7" fmla="*/ 18 h 20"/>
                <a:gd name="T8" fmla="*/ 8 w 18"/>
                <a:gd name="T9" fmla="*/ 20 h 20"/>
                <a:gd name="T10" fmla="*/ 6 w 18"/>
                <a:gd name="T11" fmla="*/ 20 h 20"/>
                <a:gd name="T12" fmla="*/ 6 w 18"/>
                <a:gd name="T13" fmla="*/ 20 h 20"/>
                <a:gd name="T14" fmla="*/ 2 w 18"/>
                <a:gd name="T15" fmla="*/ 18 h 20"/>
                <a:gd name="T16" fmla="*/ 0 w 18"/>
                <a:gd name="T17" fmla="*/ 14 h 20"/>
                <a:gd name="T18" fmla="*/ 0 w 18"/>
                <a:gd name="T19" fmla="*/ 12 h 20"/>
                <a:gd name="T20" fmla="*/ 0 w 18"/>
                <a:gd name="T21" fmla="*/ 8 h 20"/>
                <a:gd name="T22" fmla="*/ 0 w 18"/>
                <a:gd name="T23" fmla="*/ 8 h 20"/>
                <a:gd name="T24" fmla="*/ 2 w 18"/>
                <a:gd name="T25" fmla="*/ 4 h 20"/>
                <a:gd name="T26" fmla="*/ 6 w 18"/>
                <a:gd name="T27" fmla="*/ 2 h 20"/>
                <a:gd name="T28" fmla="*/ 8 w 18"/>
                <a:gd name="T29" fmla="*/ 0 h 20"/>
                <a:gd name="T30" fmla="*/ 12 w 18"/>
                <a:gd name="T31" fmla="*/ 0 h 20"/>
                <a:gd name="T32" fmla="*/ 12 w 18"/>
                <a:gd name="T33" fmla="*/ 0 h 20"/>
                <a:gd name="T34" fmla="*/ 14 w 18"/>
                <a:gd name="T35" fmla="*/ 2 h 20"/>
                <a:gd name="T36" fmla="*/ 16 w 18"/>
                <a:gd name="T37" fmla="*/ 6 h 20"/>
                <a:gd name="T38" fmla="*/ 18 w 18"/>
                <a:gd name="T39" fmla="*/ 8 h 20"/>
                <a:gd name="T40" fmla="*/ 16 w 18"/>
                <a:gd name="T41" fmla="*/ 12 h 20"/>
                <a:gd name="T42" fmla="*/ 16 w 18"/>
                <a:gd name="T4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20">
                  <a:moveTo>
                    <a:pt x="16" y="12"/>
                  </a:moveTo>
                  <a:lnTo>
                    <a:pt x="16" y="12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16" y="12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6E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9" name="Freeform 77"/>
            <p:cNvSpPr>
              <a:spLocks/>
            </p:cNvSpPr>
            <p:nvPr/>
          </p:nvSpPr>
          <p:spPr bwMode="auto">
            <a:xfrm>
              <a:off x="4130675" y="3884613"/>
              <a:ext cx="190500" cy="203200"/>
            </a:xfrm>
            <a:custGeom>
              <a:avLst/>
              <a:gdLst>
                <a:gd name="T0" fmla="*/ 6 w 120"/>
                <a:gd name="T1" fmla="*/ 72 h 128"/>
                <a:gd name="T2" fmla="*/ 6 w 120"/>
                <a:gd name="T3" fmla="*/ 72 h 128"/>
                <a:gd name="T4" fmla="*/ 26 w 120"/>
                <a:gd name="T5" fmla="*/ 72 h 128"/>
                <a:gd name="T6" fmla="*/ 40 w 120"/>
                <a:gd name="T7" fmla="*/ 68 h 128"/>
                <a:gd name="T8" fmla="*/ 46 w 120"/>
                <a:gd name="T9" fmla="*/ 66 h 128"/>
                <a:gd name="T10" fmla="*/ 50 w 120"/>
                <a:gd name="T11" fmla="*/ 64 h 128"/>
                <a:gd name="T12" fmla="*/ 50 w 120"/>
                <a:gd name="T13" fmla="*/ 64 h 128"/>
                <a:gd name="T14" fmla="*/ 58 w 120"/>
                <a:gd name="T15" fmla="*/ 50 h 128"/>
                <a:gd name="T16" fmla="*/ 68 w 120"/>
                <a:gd name="T17" fmla="*/ 28 h 128"/>
                <a:gd name="T18" fmla="*/ 78 w 120"/>
                <a:gd name="T19" fmla="*/ 0 h 128"/>
                <a:gd name="T20" fmla="*/ 78 w 120"/>
                <a:gd name="T21" fmla="*/ 0 h 128"/>
                <a:gd name="T22" fmla="*/ 96 w 120"/>
                <a:gd name="T23" fmla="*/ 6 h 128"/>
                <a:gd name="T24" fmla="*/ 118 w 120"/>
                <a:gd name="T25" fmla="*/ 16 h 128"/>
                <a:gd name="T26" fmla="*/ 118 w 120"/>
                <a:gd name="T27" fmla="*/ 16 h 128"/>
                <a:gd name="T28" fmla="*/ 120 w 120"/>
                <a:gd name="T29" fmla="*/ 20 h 128"/>
                <a:gd name="T30" fmla="*/ 120 w 120"/>
                <a:gd name="T31" fmla="*/ 26 h 128"/>
                <a:gd name="T32" fmla="*/ 118 w 120"/>
                <a:gd name="T33" fmla="*/ 40 h 128"/>
                <a:gd name="T34" fmla="*/ 114 w 120"/>
                <a:gd name="T35" fmla="*/ 60 h 128"/>
                <a:gd name="T36" fmla="*/ 90 w 120"/>
                <a:gd name="T37" fmla="*/ 68 h 128"/>
                <a:gd name="T38" fmla="*/ 90 w 120"/>
                <a:gd name="T39" fmla="*/ 68 h 128"/>
                <a:gd name="T40" fmla="*/ 82 w 120"/>
                <a:gd name="T41" fmla="*/ 82 h 128"/>
                <a:gd name="T42" fmla="*/ 76 w 120"/>
                <a:gd name="T43" fmla="*/ 94 h 128"/>
                <a:gd name="T44" fmla="*/ 70 w 120"/>
                <a:gd name="T45" fmla="*/ 106 h 128"/>
                <a:gd name="T46" fmla="*/ 70 w 120"/>
                <a:gd name="T47" fmla="*/ 106 h 128"/>
                <a:gd name="T48" fmla="*/ 66 w 120"/>
                <a:gd name="T49" fmla="*/ 114 h 128"/>
                <a:gd name="T50" fmla="*/ 60 w 120"/>
                <a:gd name="T51" fmla="*/ 118 h 128"/>
                <a:gd name="T52" fmla="*/ 52 w 120"/>
                <a:gd name="T53" fmla="*/ 118 h 128"/>
                <a:gd name="T54" fmla="*/ 44 w 120"/>
                <a:gd name="T55" fmla="*/ 116 h 128"/>
                <a:gd name="T56" fmla="*/ 10 w 120"/>
                <a:gd name="T57" fmla="*/ 128 h 128"/>
                <a:gd name="T58" fmla="*/ 10 w 120"/>
                <a:gd name="T59" fmla="*/ 128 h 128"/>
                <a:gd name="T60" fmla="*/ 6 w 120"/>
                <a:gd name="T61" fmla="*/ 124 h 128"/>
                <a:gd name="T62" fmla="*/ 2 w 120"/>
                <a:gd name="T63" fmla="*/ 116 h 128"/>
                <a:gd name="T64" fmla="*/ 2 w 120"/>
                <a:gd name="T65" fmla="*/ 108 h 128"/>
                <a:gd name="T66" fmla="*/ 0 w 120"/>
                <a:gd name="T67" fmla="*/ 98 h 128"/>
                <a:gd name="T68" fmla="*/ 2 w 120"/>
                <a:gd name="T69" fmla="*/ 86 h 128"/>
                <a:gd name="T70" fmla="*/ 6 w 120"/>
                <a:gd name="T71" fmla="*/ 72 h 128"/>
                <a:gd name="T72" fmla="*/ 6 w 120"/>
                <a:gd name="T73" fmla="*/ 7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0" h="128">
                  <a:moveTo>
                    <a:pt x="6" y="72"/>
                  </a:moveTo>
                  <a:lnTo>
                    <a:pt x="6" y="72"/>
                  </a:lnTo>
                  <a:lnTo>
                    <a:pt x="26" y="72"/>
                  </a:lnTo>
                  <a:lnTo>
                    <a:pt x="40" y="68"/>
                  </a:lnTo>
                  <a:lnTo>
                    <a:pt x="46" y="66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58" y="50"/>
                  </a:lnTo>
                  <a:lnTo>
                    <a:pt x="68" y="28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96" y="6"/>
                  </a:lnTo>
                  <a:lnTo>
                    <a:pt x="118" y="16"/>
                  </a:lnTo>
                  <a:lnTo>
                    <a:pt x="118" y="16"/>
                  </a:lnTo>
                  <a:lnTo>
                    <a:pt x="120" y="20"/>
                  </a:lnTo>
                  <a:lnTo>
                    <a:pt x="120" y="26"/>
                  </a:lnTo>
                  <a:lnTo>
                    <a:pt x="118" y="40"/>
                  </a:lnTo>
                  <a:lnTo>
                    <a:pt x="114" y="60"/>
                  </a:lnTo>
                  <a:lnTo>
                    <a:pt x="90" y="68"/>
                  </a:lnTo>
                  <a:lnTo>
                    <a:pt x="90" y="68"/>
                  </a:lnTo>
                  <a:lnTo>
                    <a:pt x="82" y="82"/>
                  </a:lnTo>
                  <a:lnTo>
                    <a:pt x="76" y="94"/>
                  </a:lnTo>
                  <a:lnTo>
                    <a:pt x="70" y="106"/>
                  </a:lnTo>
                  <a:lnTo>
                    <a:pt x="70" y="106"/>
                  </a:lnTo>
                  <a:lnTo>
                    <a:pt x="66" y="114"/>
                  </a:lnTo>
                  <a:lnTo>
                    <a:pt x="60" y="118"/>
                  </a:lnTo>
                  <a:lnTo>
                    <a:pt x="52" y="118"/>
                  </a:lnTo>
                  <a:lnTo>
                    <a:pt x="44" y="116"/>
                  </a:lnTo>
                  <a:lnTo>
                    <a:pt x="10" y="128"/>
                  </a:lnTo>
                  <a:lnTo>
                    <a:pt x="10" y="128"/>
                  </a:lnTo>
                  <a:lnTo>
                    <a:pt x="6" y="124"/>
                  </a:lnTo>
                  <a:lnTo>
                    <a:pt x="2" y="116"/>
                  </a:lnTo>
                  <a:lnTo>
                    <a:pt x="2" y="108"/>
                  </a:lnTo>
                  <a:lnTo>
                    <a:pt x="0" y="98"/>
                  </a:lnTo>
                  <a:lnTo>
                    <a:pt x="2" y="86"/>
                  </a:lnTo>
                  <a:lnTo>
                    <a:pt x="6" y="72"/>
                  </a:lnTo>
                  <a:lnTo>
                    <a:pt x="6" y="72"/>
                  </a:lnTo>
                  <a:close/>
                </a:path>
              </a:pathLst>
            </a:custGeom>
            <a:solidFill>
              <a:srgbClr val="E4A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0" name="Freeform 78"/>
            <p:cNvSpPr>
              <a:spLocks/>
            </p:cNvSpPr>
            <p:nvPr/>
          </p:nvSpPr>
          <p:spPr bwMode="auto">
            <a:xfrm>
              <a:off x="4083050" y="3986213"/>
              <a:ext cx="111125" cy="120650"/>
            </a:xfrm>
            <a:custGeom>
              <a:avLst/>
              <a:gdLst>
                <a:gd name="T0" fmla="*/ 14 w 70"/>
                <a:gd name="T1" fmla="*/ 0 h 76"/>
                <a:gd name="T2" fmla="*/ 14 w 70"/>
                <a:gd name="T3" fmla="*/ 0 h 76"/>
                <a:gd name="T4" fmla="*/ 30 w 70"/>
                <a:gd name="T5" fmla="*/ 2 h 76"/>
                <a:gd name="T6" fmla="*/ 46 w 70"/>
                <a:gd name="T7" fmla="*/ 2 h 76"/>
                <a:gd name="T8" fmla="*/ 62 w 70"/>
                <a:gd name="T9" fmla="*/ 0 h 76"/>
                <a:gd name="T10" fmla="*/ 62 w 70"/>
                <a:gd name="T11" fmla="*/ 0 h 76"/>
                <a:gd name="T12" fmla="*/ 60 w 70"/>
                <a:gd name="T13" fmla="*/ 6 h 76"/>
                <a:gd name="T14" fmla="*/ 56 w 70"/>
                <a:gd name="T15" fmla="*/ 22 h 76"/>
                <a:gd name="T16" fmla="*/ 56 w 70"/>
                <a:gd name="T17" fmla="*/ 32 h 76"/>
                <a:gd name="T18" fmla="*/ 58 w 70"/>
                <a:gd name="T19" fmla="*/ 44 h 76"/>
                <a:gd name="T20" fmla="*/ 62 w 70"/>
                <a:gd name="T21" fmla="*/ 56 h 76"/>
                <a:gd name="T22" fmla="*/ 70 w 70"/>
                <a:gd name="T23" fmla="*/ 68 h 76"/>
                <a:gd name="T24" fmla="*/ 70 w 70"/>
                <a:gd name="T25" fmla="*/ 68 h 76"/>
                <a:gd name="T26" fmla="*/ 48 w 70"/>
                <a:gd name="T27" fmla="*/ 70 h 76"/>
                <a:gd name="T28" fmla="*/ 28 w 70"/>
                <a:gd name="T29" fmla="*/ 72 h 76"/>
                <a:gd name="T30" fmla="*/ 10 w 70"/>
                <a:gd name="T31" fmla="*/ 76 h 76"/>
                <a:gd name="T32" fmla="*/ 10 w 70"/>
                <a:gd name="T33" fmla="*/ 76 h 76"/>
                <a:gd name="T34" fmla="*/ 6 w 70"/>
                <a:gd name="T35" fmla="*/ 70 h 76"/>
                <a:gd name="T36" fmla="*/ 4 w 70"/>
                <a:gd name="T37" fmla="*/ 62 h 76"/>
                <a:gd name="T38" fmla="*/ 0 w 70"/>
                <a:gd name="T39" fmla="*/ 52 h 76"/>
                <a:gd name="T40" fmla="*/ 0 w 70"/>
                <a:gd name="T41" fmla="*/ 42 h 76"/>
                <a:gd name="T42" fmla="*/ 2 w 70"/>
                <a:gd name="T43" fmla="*/ 28 h 76"/>
                <a:gd name="T44" fmla="*/ 6 w 70"/>
                <a:gd name="T45" fmla="*/ 14 h 76"/>
                <a:gd name="T46" fmla="*/ 14 w 70"/>
                <a:gd name="T47" fmla="*/ 0 h 76"/>
                <a:gd name="T48" fmla="*/ 14 w 70"/>
                <a:gd name="T4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0" h="76">
                  <a:moveTo>
                    <a:pt x="14" y="0"/>
                  </a:moveTo>
                  <a:lnTo>
                    <a:pt x="14" y="0"/>
                  </a:lnTo>
                  <a:lnTo>
                    <a:pt x="30" y="2"/>
                  </a:lnTo>
                  <a:lnTo>
                    <a:pt x="46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0" y="6"/>
                  </a:lnTo>
                  <a:lnTo>
                    <a:pt x="56" y="22"/>
                  </a:lnTo>
                  <a:lnTo>
                    <a:pt x="56" y="32"/>
                  </a:lnTo>
                  <a:lnTo>
                    <a:pt x="58" y="44"/>
                  </a:lnTo>
                  <a:lnTo>
                    <a:pt x="62" y="56"/>
                  </a:lnTo>
                  <a:lnTo>
                    <a:pt x="70" y="68"/>
                  </a:lnTo>
                  <a:lnTo>
                    <a:pt x="70" y="68"/>
                  </a:lnTo>
                  <a:lnTo>
                    <a:pt x="48" y="70"/>
                  </a:lnTo>
                  <a:lnTo>
                    <a:pt x="28" y="72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6" y="70"/>
                  </a:lnTo>
                  <a:lnTo>
                    <a:pt x="4" y="6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2" y="28"/>
                  </a:lnTo>
                  <a:lnTo>
                    <a:pt x="6" y="14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1" name="Freeform 79"/>
            <p:cNvSpPr>
              <a:spLocks/>
            </p:cNvSpPr>
            <p:nvPr/>
          </p:nvSpPr>
          <p:spPr bwMode="auto">
            <a:xfrm>
              <a:off x="3683000" y="3513138"/>
              <a:ext cx="447675" cy="612775"/>
            </a:xfrm>
            <a:custGeom>
              <a:avLst/>
              <a:gdLst>
                <a:gd name="T0" fmla="*/ 8 w 282"/>
                <a:gd name="T1" fmla="*/ 4 h 386"/>
                <a:gd name="T2" fmla="*/ 2 w 282"/>
                <a:gd name="T3" fmla="*/ 32 h 386"/>
                <a:gd name="T4" fmla="*/ 0 w 282"/>
                <a:gd name="T5" fmla="*/ 86 h 386"/>
                <a:gd name="T6" fmla="*/ 2 w 282"/>
                <a:gd name="T7" fmla="*/ 136 h 386"/>
                <a:gd name="T8" fmla="*/ 10 w 282"/>
                <a:gd name="T9" fmla="*/ 194 h 386"/>
                <a:gd name="T10" fmla="*/ 30 w 282"/>
                <a:gd name="T11" fmla="*/ 260 h 386"/>
                <a:gd name="T12" fmla="*/ 60 w 282"/>
                <a:gd name="T13" fmla="*/ 334 h 386"/>
                <a:gd name="T14" fmla="*/ 80 w 282"/>
                <a:gd name="T15" fmla="*/ 372 h 386"/>
                <a:gd name="T16" fmla="*/ 116 w 282"/>
                <a:gd name="T17" fmla="*/ 382 h 386"/>
                <a:gd name="T18" fmla="*/ 170 w 282"/>
                <a:gd name="T19" fmla="*/ 386 h 386"/>
                <a:gd name="T20" fmla="*/ 240 w 282"/>
                <a:gd name="T21" fmla="*/ 382 h 386"/>
                <a:gd name="T22" fmla="*/ 280 w 282"/>
                <a:gd name="T23" fmla="*/ 372 h 386"/>
                <a:gd name="T24" fmla="*/ 278 w 282"/>
                <a:gd name="T25" fmla="*/ 366 h 386"/>
                <a:gd name="T26" fmla="*/ 272 w 282"/>
                <a:gd name="T27" fmla="*/ 334 h 386"/>
                <a:gd name="T28" fmla="*/ 276 w 282"/>
                <a:gd name="T29" fmla="*/ 306 h 386"/>
                <a:gd name="T30" fmla="*/ 282 w 282"/>
                <a:gd name="T31" fmla="*/ 292 h 386"/>
                <a:gd name="T32" fmla="*/ 252 w 282"/>
                <a:gd name="T33" fmla="*/ 288 h 386"/>
                <a:gd name="T34" fmla="*/ 212 w 282"/>
                <a:gd name="T35" fmla="*/ 276 h 386"/>
                <a:gd name="T36" fmla="*/ 200 w 282"/>
                <a:gd name="T37" fmla="*/ 270 h 386"/>
                <a:gd name="T38" fmla="*/ 164 w 282"/>
                <a:gd name="T39" fmla="*/ 254 h 386"/>
                <a:gd name="T40" fmla="*/ 152 w 282"/>
                <a:gd name="T41" fmla="*/ 252 h 386"/>
                <a:gd name="T42" fmla="*/ 156 w 282"/>
                <a:gd name="T43" fmla="*/ 250 h 386"/>
                <a:gd name="T44" fmla="*/ 162 w 282"/>
                <a:gd name="T45" fmla="*/ 244 h 386"/>
                <a:gd name="T46" fmla="*/ 158 w 282"/>
                <a:gd name="T47" fmla="*/ 234 h 386"/>
                <a:gd name="T48" fmla="*/ 152 w 282"/>
                <a:gd name="T49" fmla="*/ 230 h 386"/>
                <a:gd name="T50" fmla="*/ 158 w 282"/>
                <a:gd name="T51" fmla="*/ 198 h 386"/>
                <a:gd name="T52" fmla="*/ 158 w 282"/>
                <a:gd name="T53" fmla="*/ 152 h 386"/>
                <a:gd name="T54" fmla="*/ 148 w 282"/>
                <a:gd name="T55" fmla="*/ 112 h 386"/>
                <a:gd name="T56" fmla="*/ 136 w 282"/>
                <a:gd name="T57" fmla="*/ 84 h 386"/>
                <a:gd name="T58" fmla="*/ 128 w 282"/>
                <a:gd name="T59" fmla="*/ 70 h 386"/>
                <a:gd name="T60" fmla="*/ 90 w 282"/>
                <a:gd name="T61" fmla="*/ 28 h 386"/>
                <a:gd name="T62" fmla="*/ 52 w 282"/>
                <a:gd name="T63" fmla="*/ 6 h 386"/>
                <a:gd name="T64" fmla="*/ 24 w 282"/>
                <a:gd name="T65" fmla="*/ 0 h 386"/>
                <a:gd name="T66" fmla="*/ 8 w 282"/>
                <a:gd name="T67" fmla="*/ 4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2" h="386">
                  <a:moveTo>
                    <a:pt x="8" y="4"/>
                  </a:moveTo>
                  <a:lnTo>
                    <a:pt x="8" y="4"/>
                  </a:lnTo>
                  <a:lnTo>
                    <a:pt x="6" y="12"/>
                  </a:lnTo>
                  <a:lnTo>
                    <a:pt x="2" y="32"/>
                  </a:lnTo>
                  <a:lnTo>
                    <a:pt x="0" y="66"/>
                  </a:lnTo>
                  <a:lnTo>
                    <a:pt x="0" y="86"/>
                  </a:lnTo>
                  <a:lnTo>
                    <a:pt x="0" y="110"/>
                  </a:lnTo>
                  <a:lnTo>
                    <a:pt x="2" y="136"/>
                  </a:lnTo>
                  <a:lnTo>
                    <a:pt x="4" y="164"/>
                  </a:lnTo>
                  <a:lnTo>
                    <a:pt x="10" y="194"/>
                  </a:lnTo>
                  <a:lnTo>
                    <a:pt x="18" y="226"/>
                  </a:lnTo>
                  <a:lnTo>
                    <a:pt x="30" y="260"/>
                  </a:lnTo>
                  <a:lnTo>
                    <a:pt x="42" y="296"/>
                  </a:lnTo>
                  <a:lnTo>
                    <a:pt x="60" y="334"/>
                  </a:lnTo>
                  <a:lnTo>
                    <a:pt x="80" y="372"/>
                  </a:lnTo>
                  <a:lnTo>
                    <a:pt x="80" y="372"/>
                  </a:lnTo>
                  <a:lnTo>
                    <a:pt x="96" y="378"/>
                  </a:lnTo>
                  <a:lnTo>
                    <a:pt x="116" y="382"/>
                  </a:lnTo>
                  <a:lnTo>
                    <a:pt x="140" y="384"/>
                  </a:lnTo>
                  <a:lnTo>
                    <a:pt x="170" y="386"/>
                  </a:lnTo>
                  <a:lnTo>
                    <a:pt x="204" y="386"/>
                  </a:lnTo>
                  <a:lnTo>
                    <a:pt x="240" y="382"/>
                  </a:lnTo>
                  <a:lnTo>
                    <a:pt x="260" y="378"/>
                  </a:lnTo>
                  <a:lnTo>
                    <a:pt x="280" y="372"/>
                  </a:lnTo>
                  <a:lnTo>
                    <a:pt x="280" y="372"/>
                  </a:lnTo>
                  <a:lnTo>
                    <a:pt x="278" y="366"/>
                  </a:lnTo>
                  <a:lnTo>
                    <a:pt x="274" y="346"/>
                  </a:lnTo>
                  <a:lnTo>
                    <a:pt x="272" y="334"/>
                  </a:lnTo>
                  <a:lnTo>
                    <a:pt x="274" y="320"/>
                  </a:lnTo>
                  <a:lnTo>
                    <a:pt x="276" y="306"/>
                  </a:lnTo>
                  <a:lnTo>
                    <a:pt x="282" y="292"/>
                  </a:lnTo>
                  <a:lnTo>
                    <a:pt x="282" y="292"/>
                  </a:lnTo>
                  <a:lnTo>
                    <a:pt x="274" y="292"/>
                  </a:lnTo>
                  <a:lnTo>
                    <a:pt x="252" y="288"/>
                  </a:lnTo>
                  <a:lnTo>
                    <a:pt x="224" y="282"/>
                  </a:lnTo>
                  <a:lnTo>
                    <a:pt x="212" y="276"/>
                  </a:lnTo>
                  <a:lnTo>
                    <a:pt x="200" y="270"/>
                  </a:lnTo>
                  <a:lnTo>
                    <a:pt x="200" y="270"/>
                  </a:lnTo>
                  <a:lnTo>
                    <a:pt x="180" y="258"/>
                  </a:lnTo>
                  <a:lnTo>
                    <a:pt x="164" y="254"/>
                  </a:lnTo>
                  <a:lnTo>
                    <a:pt x="156" y="252"/>
                  </a:lnTo>
                  <a:lnTo>
                    <a:pt x="152" y="252"/>
                  </a:lnTo>
                  <a:lnTo>
                    <a:pt x="152" y="252"/>
                  </a:lnTo>
                  <a:lnTo>
                    <a:pt x="156" y="250"/>
                  </a:lnTo>
                  <a:lnTo>
                    <a:pt x="160" y="246"/>
                  </a:lnTo>
                  <a:lnTo>
                    <a:pt x="162" y="244"/>
                  </a:lnTo>
                  <a:lnTo>
                    <a:pt x="162" y="240"/>
                  </a:lnTo>
                  <a:lnTo>
                    <a:pt x="158" y="234"/>
                  </a:lnTo>
                  <a:lnTo>
                    <a:pt x="152" y="230"/>
                  </a:lnTo>
                  <a:lnTo>
                    <a:pt x="152" y="230"/>
                  </a:lnTo>
                  <a:lnTo>
                    <a:pt x="156" y="214"/>
                  </a:lnTo>
                  <a:lnTo>
                    <a:pt x="158" y="198"/>
                  </a:lnTo>
                  <a:lnTo>
                    <a:pt x="158" y="176"/>
                  </a:lnTo>
                  <a:lnTo>
                    <a:pt x="158" y="152"/>
                  </a:lnTo>
                  <a:lnTo>
                    <a:pt x="152" y="126"/>
                  </a:lnTo>
                  <a:lnTo>
                    <a:pt x="148" y="112"/>
                  </a:lnTo>
                  <a:lnTo>
                    <a:pt x="142" y="98"/>
                  </a:lnTo>
                  <a:lnTo>
                    <a:pt x="136" y="84"/>
                  </a:lnTo>
                  <a:lnTo>
                    <a:pt x="128" y="70"/>
                  </a:lnTo>
                  <a:lnTo>
                    <a:pt x="128" y="70"/>
                  </a:lnTo>
                  <a:lnTo>
                    <a:pt x="108" y="46"/>
                  </a:lnTo>
                  <a:lnTo>
                    <a:pt x="90" y="28"/>
                  </a:lnTo>
                  <a:lnTo>
                    <a:pt x="70" y="14"/>
                  </a:lnTo>
                  <a:lnTo>
                    <a:pt x="52" y="6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444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2" name="Freeform 80"/>
            <p:cNvSpPr>
              <a:spLocks/>
            </p:cNvSpPr>
            <p:nvPr/>
          </p:nvSpPr>
          <p:spPr bwMode="auto">
            <a:xfrm>
              <a:off x="3832225" y="3913188"/>
              <a:ext cx="92075" cy="92075"/>
            </a:xfrm>
            <a:custGeom>
              <a:avLst/>
              <a:gdLst>
                <a:gd name="T0" fmla="*/ 0 w 58"/>
                <a:gd name="T1" fmla="*/ 58 h 58"/>
                <a:gd name="T2" fmla="*/ 0 w 58"/>
                <a:gd name="T3" fmla="*/ 58 h 58"/>
                <a:gd name="T4" fmla="*/ 0 w 58"/>
                <a:gd name="T5" fmla="*/ 50 h 58"/>
                <a:gd name="T6" fmla="*/ 4 w 58"/>
                <a:gd name="T7" fmla="*/ 40 h 58"/>
                <a:gd name="T8" fmla="*/ 8 w 58"/>
                <a:gd name="T9" fmla="*/ 30 h 58"/>
                <a:gd name="T10" fmla="*/ 14 w 58"/>
                <a:gd name="T11" fmla="*/ 20 h 58"/>
                <a:gd name="T12" fmla="*/ 24 w 58"/>
                <a:gd name="T13" fmla="*/ 10 h 58"/>
                <a:gd name="T14" fmla="*/ 32 w 58"/>
                <a:gd name="T15" fmla="*/ 6 h 58"/>
                <a:gd name="T16" fmla="*/ 40 w 58"/>
                <a:gd name="T17" fmla="*/ 2 h 58"/>
                <a:gd name="T18" fmla="*/ 48 w 58"/>
                <a:gd name="T19" fmla="*/ 0 h 58"/>
                <a:gd name="T20" fmla="*/ 58 w 58"/>
                <a:gd name="T21" fmla="*/ 0 h 58"/>
                <a:gd name="T22" fmla="*/ 58 w 58"/>
                <a:gd name="T23" fmla="*/ 0 h 58"/>
                <a:gd name="T24" fmla="*/ 50 w 58"/>
                <a:gd name="T25" fmla="*/ 2 h 58"/>
                <a:gd name="T26" fmla="*/ 34 w 58"/>
                <a:gd name="T27" fmla="*/ 12 h 58"/>
                <a:gd name="T28" fmla="*/ 24 w 58"/>
                <a:gd name="T29" fmla="*/ 20 h 58"/>
                <a:gd name="T30" fmla="*/ 14 w 58"/>
                <a:gd name="T31" fmla="*/ 30 h 58"/>
                <a:gd name="T32" fmla="*/ 6 w 58"/>
                <a:gd name="T33" fmla="*/ 44 h 58"/>
                <a:gd name="T34" fmla="*/ 0 w 58"/>
                <a:gd name="T35" fmla="*/ 58 h 58"/>
                <a:gd name="T36" fmla="*/ 0 w 58"/>
                <a:gd name="T3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8">
                  <a:moveTo>
                    <a:pt x="0" y="58"/>
                  </a:moveTo>
                  <a:lnTo>
                    <a:pt x="0" y="58"/>
                  </a:lnTo>
                  <a:lnTo>
                    <a:pt x="0" y="50"/>
                  </a:lnTo>
                  <a:lnTo>
                    <a:pt x="4" y="40"/>
                  </a:lnTo>
                  <a:lnTo>
                    <a:pt x="8" y="30"/>
                  </a:lnTo>
                  <a:lnTo>
                    <a:pt x="14" y="20"/>
                  </a:lnTo>
                  <a:lnTo>
                    <a:pt x="24" y="10"/>
                  </a:lnTo>
                  <a:lnTo>
                    <a:pt x="32" y="6"/>
                  </a:lnTo>
                  <a:lnTo>
                    <a:pt x="40" y="2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0" y="2"/>
                  </a:lnTo>
                  <a:lnTo>
                    <a:pt x="34" y="12"/>
                  </a:lnTo>
                  <a:lnTo>
                    <a:pt x="24" y="20"/>
                  </a:lnTo>
                  <a:lnTo>
                    <a:pt x="14" y="30"/>
                  </a:lnTo>
                  <a:lnTo>
                    <a:pt x="6" y="44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3D3D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3" name="Freeform 81"/>
            <p:cNvSpPr>
              <a:spLocks/>
            </p:cNvSpPr>
            <p:nvPr/>
          </p:nvSpPr>
          <p:spPr bwMode="auto">
            <a:xfrm>
              <a:off x="4352925" y="3554413"/>
              <a:ext cx="31750" cy="31750"/>
            </a:xfrm>
            <a:custGeom>
              <a:avLst/>
              <a:gdLst>
                <a:gd name="T0" fmla="*/ 20 w 20"/>
                <a:gd name="T1" fmla="*/ 16 h 20"/>
                <a:gd name="T2" fmla="*/ 20 w 20"/>
                <a:gd name="T3" fmla="*/ 16 h 20"/>
                <a:gd name="T4" fmla="*/ 18 w 20"/>
                <a:gd name="T5" fmla="*/ 16 h 20"/>
                <a:gd name="T6" fmla="*/ 16 w 20"/>
                <a:gd name="T7" fmla="*/ 18 h 20"/>
                <a:gd name="T8" fmla="*/ 14 w 20"/>
                <a:gd name="T9" fmla="*/ 20 h 20"/>
                <a:gd name="T10" fmla="*/ 0 w 20"/>
                <a:gd name="T11" fmla="*/ 6 h 20"/>
                <a:gd name="T12" fmla="*/ 0 w 20"/>
                <a:gd name="T13" fmla="*/ 6 h 20"/>
                <a:gd name="T14" fmla="*/ 0 w 20"/>
                <a:gd name="T15" fmla="*/ 2 h 20"/>
                <a:gd name="T16" fmla="*/ 2 w 20"/>
                <a:gd name="T17" fmla="*/ 2 h 20"/>
                <a:gd name="T18" fmla="*/ 4 w 20"/>
                <a:gd name="T19" fmla="*/ 0 h 20"/>
                <a:gd name="T20" fmla="*/ 20 w 20"/>
                <a:gd name="T2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20" y="16"/>
                  </a:moveTo>
                  <a:lnTo>
                    <a:pt x="20" y="16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20" y="16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6" name="Freeform 82"/>
            <p:cNvSpPr>
              <a:spLocks/>
            </p:cNvSpPr>
            <p:nvPr/>
          </p:nvSpPr>
          <p:spPr bwMode="auto">
            <a:xfrm>
              <a:off x="4200525" y="3554413"/>
              <a:ext cx="882650" cy="625475"/>
            </a:xfrm>
            <a:custGeom>
              <a:avLst/>
              <a:gdLst>
                <a:gd name="T0" fmla="*/ 556 w 556"/>
                <a:gd name="T1" fmla="*/ 24 h 394"/>
                <a:gd name="T2" fmla="*/ 542 w 556"/>
                <a:gd name="T3" fmla="*/ 12 h 394"/>
                <a:gd name="T4" fmla="*/ 96 w 556"/>
                <a:gd name="T5" fmla="*/ 0 h 394"/>
                <a:gd name="T6" fmla="*/ 0 w 556"/>
                <a:gd name="T7" fmla="*/ 374 h 394"/>
                <a:gd name="T8" fmla="*/ 12 w 556"/>
                <a:gd name="T9" fmla="*/ 394 h 394"/>
                <a:gd name="T10" fmla="*/ 438 w 556"/>
                <a:gd name="T11" fmla="*/ 384 h 394"/>
                <a:gd name="T12" fmla="*/ 556 w 556"/>
                <a:gd name="T13" fmla="*/ 24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6" h="394">
                  <a:moveTo>
                    <a:pt x="556" y="24"/>
                  </a:moveTo>
                  <a:lnTo>
                    <a:pt x="542" y="12"/>
                  </a:lnTo>
                  <a:lnTo>
                    <a:pt x="96" y="0"/>
                  </a:lnTo>
                  <a:lnTo>
                    <a:pt x="0" y="374"/>
                  </a:lnTo>
                  <a:lnTo>
                    <a:pt x="12" y="394"/>
                  </a:lnTo>
                  <a:lnTo>
                    <a:pt x="438" y="384"/>
                  </a:lnTo>
                  <a:lnTo>
                    <a:pt x="556" y="24"/>
                  </a:lnTo>
                  <a:close/>
                </a:path>
              </a:pathLst>
            </a:custGeom>
            <a:solidFill>
              <a:srgbClr val="D6CF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8" name="Freeform 83"/>
            <p:cNvSpPr>
              <a:spLocks/>
            </p:cNvSpPr>
            <p:nvPr/>
          </p:nvSpPr>
          <p:spPr bwMode="auto">
            <a:xfrm>
              <a:off x="4216400" y="3582988"/>
              <a:ext cx="866775" cy="596900"/>
            </a:xfrm>
            <a:custGeom>
              <a:avLst/>
              <a:gdLst>
                <a:gd name="T0" fmla="*/ 546 w 546"/>
                <a:gd name="T1" fmla="*/ 6 h 376"/>
                <a:gd name="T2" fmla="*/ 102 w 546"/>
                <a:gd name="T3" fmla="*/ 0 h 376"/>
                <a:gd name="T4" fmla="*/ 0 w 546"/>
                <a:gd name="T5" fmla="*/ 376 h 376"/>
                <a:gd name="T6" fmla="*/ 436 w 546"/>
                <a:gd name="T7" fmla="*/ 368 h 376"/>
                <a:gd name="T8" fmla="*/ 546 w 546"/>
                <a:gd name="T9" fmla="*/ 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6" h="376">
                  <a:moveTo>
                    <a:pt x="546" y="6"/>
                  </a:moveTo>
                  <a:lnTo>
                    <a:pt x="102" y="0"/>
                  </a:lnTo>
                  <a:lnTo>
                    <a:pt x="0" y="376"/>
                  </a:lnTo>
                  <a:lnTo>
                    <a:pt x="436" y="368"/>
                  </a:lnTo>
                  <a:lnTo>
                    <a:pt x="546" y="6"/>
                  </a:lnTo>
                  <a:close/>
                </a:path>
              </a:pathLst>
            </a:custGeom>
            <a:solidFill>
              <a:srgbClr val="B6A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9" name="Freeform 84"/>
            <p:cNvSpPr>
              <a:spLocks/>
            </p:cNvSpPr>
            <p:nvPr/>
          </p:nvSpPr>
          <p:spPr bwMode="auto">
            <a:xfrm>
              <a:off x="3851275" y="3513138"/>
              <a:ext cx="101600" cy="295275"/>
            </a:xfrm>
            <a:custGeom>
              <a:avLst/>
              <a:gdLst>
                <a:gd name="T0" fmla="*/ 0 w 64"/>
                <a:gd name="T1" fmla="*/ 0 h 186"/>
                <a:gd name="T2" fmla="*/ 0 w 64"/>
                <a:gd name="T3" fmla="*/ 0 h 186"/>
                <a:gd name="T4" fmla="*/ 10 w 64"/>
                <a:gd name="T5" fmla="*/ 14 h 186"/>
                <a:gd name="T6" fmla="*/ 20 w 64"/>
                <a:gd name="T7" fmla="*/ 32 h 186"/>
                <a:gd name="T8" fmla="*/ 32 w 64"/>
                <a:gd name="T9" fmla="*/ 56 h 186"/>
                <a:gd name="T10" fmla="*/ 44 w 64"/>
                <a:gd name="T11" fmla="*/ 84 h 186"/>
                <a:gd name="T12" fmla="*/ 52 w 64"/>
                <a:gd name="T13" fmla="*/ 116 h 186"/>
                <a:gd name="T14" fmla="*/ 54 w 64"/>
                <a:gd name="T15" fmla="*/ 132 h 186"/>
                <a:gd name="T16" fmla="*/ 56 w 64"/>
                <a:gd name="T17" fmla="*/ 150 h 186"/>
                <a:gd name="T18" fmla="*/ 56 w 64"/>
                <a:gd name="T19" fmla="*/ 168 h 186"/>
                <a:gd name="T20" fmla="*/ 54 w 64"/>
                <a:gd name="T21" fmla="*/ 186 h 186"/>
                <a:gd name="T22" fmla="*/ 54 w 64"/>
                <a:gd name="T23" fmla="*/ 186 h 186"/>
                <a:gd name="T24" fmla="*/ 56 w 64"/>
                <a:gd name="T25" fmla="*/ 184 h 186"/>
                <a:gd name="T26" fmla="*/ 60 w 64"/>
                <a:gd name="T27" fmla="*/ 174 h 186"/>
                <a:gd name="T28" fmla="*/ 64 w 64"/>
                <a:gd name="T29" fmla="*/ 156 h 186"/>
                <a:gd name="T30" fmla="*/ 64 w 64"/>
                <a:gd name="T31" fmla="*/ 134 h 186"/>
                <a:gd name="T32" fmla="*/ 64 w 64"/>
                <a:gd name="T33" fmla="*/ 122 h 186"/>
                <a:gd name="T34" fmla="*/ 60 w 64"/>
                <a:gd name="T35" fmla="*/ 108 h 186"/>
                <a:gd name="T36" fmla="*/ 56 w 64"/>
                <a:gd name="T37" fmla="*/ 92 h 186"/>
                <a:gd name="T38" fmla="*/ 50 w 64"/>
                <a:gd name="T39" fmla="*/ 76 h 186"/>
                <a:gd name="T40" fmla="*/ 42 w 64"/>
                <a:gd name="T41" fmla="*/ 58 h 186"/>
                <a:gd name="T42" fmla="*/ 30 w 64"/>
                <a:gd name="T43" fmla="*/ 40 h 186"/>
                <a:gd name="T44" fmla="*/ 16 w 64"/>
                <a:gd name="T45" fmla="*/ 20 h 186"/>
                <a:gd name="T46" fmla="*/ 0 w 64"/>
                <a:gd name="T47" fmla="*/ 0 h 186"/>
                <a:gd name="T48" fmla="*/ 0 w 64"/>
                <a:gd name="T4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186">
                  <a:moveTo>
                    <a:pt x="0" y="0"/>
                  </a:moveTo>
                  <a:lnTo>
                    <a:pt x="0" y="0"/>
                  </a:lnTo>
                  <a:lnTo>
                    <a:pt x="10" y="14"/>
                  </a:lnTo>
                  <a:lnTo>
                    <a:pt x="20" y="32"/>
                  </a:lnTo>
                  <a:lnTo>
                    <a:pt x="32" y="56"/>
                  </a:lnTo>
                  <a:lnTo>
                    <a:pt x="44" y="84"/>
                  </a:lnTo>
                  <a:lnTo>
                    <a:pt x="52" y="116"/>
                  </a:lnTo>
                  <a:lnTo>
                    <a:pt x="54" y="132"/>
                  </a:lnTo>
                  <a:lnTo>
                    <a:pt x="56" y="150"/>
                  </a:lnTo>
                  <a:lnTo>
                    <a:pt x="56" y="168"/>
                  </a:lnTo>
                  <a:lnTo>
                    <a:pt x="54" y="186"/>
                  </a:lnTo>
                  <a:lnTo>
                    <a:pt x="54" y="186"/>
                  </a:lnTo>
                  <a:lnTo>
                    <a:pt x="56" y="184"/>
                  </a:lnTo>
                  <a:lnTo>
                    <a:pt x="60" y="174"/>
                  </a:lnTo>
                  <a:lnTo>
                    <a:pt x="64" y="156"/>
                  </a:lnTo>
                  <a:lnTo>
                    <a:pt x="64" y="134"/>
                  </a:lnTo>
                  <a:lnTo>
                    <a:pt x="64" y="122"/>
                  </a:lnTo>
                  <a:lnTo>
                    <a:pt x="60" y="108"/>
                  </a:lnTo>
                  <a:lnTo>
                    <a:pt x="56" y="92"/>
                  </a:lnTo>
                  <a:lnTo>
                    <a:pt x="50" y="76"/>
                  </a:lnTo>
                  <a:lnTo>
                    <a:pt x="42" y="58"/>
                  </a:lnTo>
                  <a:lnTo>
                    <a:pt x="30" y="40"/>
                  </a:lnTo>
                  <a:lnTo>
                    <a:pt x="16" y="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D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3250" name="Picture 178" descr="C:\Program Files (x86)\Microsoft Office\MEDIA\CAGCAT10\j0233018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0523" y="4758577"/>
            <a:ext cx="1643371" cy="166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49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ounded Rectangle 184"/>
          <p:cNvSpPr/>
          <p:nvPr/>
        </p:nvSpPr>
        <p:spPr>
          <a:xfrm>
            <a:off x="474553" y="950151"/>
            <a:ext cx="1990159" cy="5449823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31838" y="0"/>
            <a:ext cx="7250112" cy="731838"/>
          </a:xfrm>
        </p:spPr>
        <p:txBody>
          <a:bodyPr>
            <a:normAutofit/>
          </a:bodyPr>
          <a:lstStyle/>
          <a:p>
            <a:r>
              <a:rPr lang="en-US" dirty="0" smtClean="0"/>
              <a:t>Project Reviews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4237" y="0"/>
            <a:ext cx="999763" cy="70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73570" y="1149398"/>
            <a:ext cx="1592127" cy="1070672"/>
            <a:chOff x="201044" y="1635412"/>
            <a:chExt cx="1592127" cy="1070672"/>
          </a:xfrm>
        </p:grpSpPr>
        <p:sp>
          <p:nvSpPr>
            <p:cNvPr id="17" name="Rounded Rectangle 16"/>
            <p:cNvSpPr/>
            <p:nvPr/>
          </p:nvSpPr>
          <p:spPr>
            <a:xfrm>
              <a:off x="201044" y="1635412"/>
              <a:ext cx="1592127" cy="10706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6"/>
            <p:cNvSpPr/>
            <p:nvPr/>
          </p:nvSpPr>
          <p:spPr>
            <a:xfrm>
              <a:off x="232403" y="1666771"/>
              <a:ext cx="1529409" cy="1007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Peer Project Review</a:t>
              </a:r>
              <a:endParaRPr lang="en-US" sz="14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2211" y="3074828"/>
            <a:ext cx="1592127" cy="1070672"/>
            <a:chOff x="201044" y="2870803"/>
            <a:chExt cx="1592127" cy="1070672"/>
          </a:xfrm>
        </p:grpSpPr>
        <p:sp>
          <p:nvSpPr>
            <p:cNvPr id="15" name="Rounded Rectangle 14"/>
            <p:cNvSpPr/>
            <p:nvPr/>
          </p:nvSpPr>
          <p:spPr>
            <a:xfrm>
              <a:off x="201044" y="2870803"/>
              <a:ext cx="1592127" cy="10706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4916"/>
                <a:satOff val="2430"/>
                <a:lumOff val="1237"/>
                <a:alphaOff val="0"/>
              </a:schemeClr>
            </a:fillRef>
            <a:effectRef idx="0">
              <a:schemeClr val="accent2">
                <a:hueOff val="-144916"/>
                <a:satOff val="2430"/>
                <a:lumOff val="123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8"/>
            <p:cNvSpPr/>
            <p:nvPr/>
          </p:nvSpPr>
          <p:spPr>
            <a:xfrm>
              <a:off x="232403" y="2902162"/>
              <a:ext cx="1529409" cy="1007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Management Project Review</a:t>
              </a:r>
              <a:endParaRPr lang="en-US" sz="14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42211" y="5057931"/>
            <a:ext cx="1592127" cy="1070672"/>
            <a:chOff x="201044" y="4106194"/>
            <a:chExt cx="1592127" cy="1070672"/>
          </a:xfrm>
        </p:grpSpPr>
        <p:sp>
          <p:nvSpPr>
            <p:cNvPr id="13" name="Rounded Rectangle 12"/>
            <p:cNvSpPr/>
            <p:nvPr/>
          </p:nvSpPr>
          <p:spPr>
            <a:xfrm>
              <a:off x="201044" y="4106194"/>
              <a:ext cx="1592127" cy="10706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289832"/>
                <a:satOff val="4860"/>
                <a:lumOff val="2473"/>
                <a:alphaOff val="0"/>
              </a:schemeClr>
            </a:fillRef>
            <a:effectRef idx="0">
              <a:schemeClr val="accent2">
                <a:hueOff val="-289832"/>
                <a:satOff val="4860"/>
                <a:lumOff val="24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10"/>
            <p:cNvSpPr/>
            <p:nvPr/>
          </p:nvSpPr>
          <p:spPr>
            <a:xfrm>
              <a:off x="232403" y="4137553"/>
              <a:ext cx="1529409" cy="1007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PM Metrics and Practices Review </a:t>
              </a:r>
              <a:endParaRPr lang="en-US" sz="1400" kern="12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464712" y="1361569"/>
            <a:ext cx="1376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Request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426159" y="3425498"/>
            <a:ext cx="145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needed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415468" y="5408601"/>
            <a:ext cx="176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Spot Checks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772150" y="1361569"/>
            <a:ext cx="3086100" cy="646331"/>
          </a:xfrm>
          <a:prstGeom prst="roundRect">
            <a:avLst/>
          </a:prstGeom>
          <a:gradFill>
            <a:gsLst>
              <a:gs pos="0">
                <a:srgbClr val="3764BF"/>
              </a:gs>
              <a:gs pos="100000">
                <a:srgbClr val="7DA2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/>
              <a:t>Targeted review of pre-selected focus areas; knowledge sharing</a:t>
            </a:r>
            <a:endParaRPr lang="en-US" sz="1600" dirty="0"/>
          </a:p>
        </p:txBody>
      </p:sp>
      <p:sp>
        <p:nvSpPr>
          <p:cNvPr id="155" name="Rounded Rectangle 154"/>
          <p:cNvSpPr/>
          <p:nvPr/>
        </p:nvSpPr>
        <p:spPr>
          <a:xfrm>
            <a:off x="5748518" y="3286999"/>
            <a:ext cx="3086100" cy="646331"/>
          </a:xfrm>
          <a:prstGeom prst="roundRect">
            <a:avLst/>
          </a:prstGeom>
          <a:gradFill>
            <a:gsLst>
              <a:gs pos="0">
                <a:srgbClr val="3764BF"/>
              </a:gs>
              <a:gs pos="100000">
                <a:srgbClr val="7DA2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 smtClean="0"/>
              <a:t>Confirm issues, root causes and the corrective action plan</a:t>
            </a:r>
            <a:endParaRPr lang="en-US" sz="1600" dirty="0"/>
          </a:p>
        </p:txBody>
      </p:sp>
      <p:sp>
        <p:nvSpPr>
          <p:cNvPr id="157" name="Rounded Rectangle 156"/>
          <p:cNvSpPr/>
          <p:nvPr/>
        </p:nvSpPr>
        <p:spPr>
          <a:xfrm>
            <a:off x="5772151" y="5270102"/>
            <a:ext cx="3086100" cy="646331"/>
          </a:xfrm>
          <a:prstGeom prst="roundRect">
            <a:avLst/>
          </a:prstGeom>
          <a:gradFill>
            <a:gsLst>
              <a:gs pos="0">
                <a:srgbClr val="3764BF"/>
              </a:gs>
              <a:gs pos="100000">
                <a:srgbClr val="7DA2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 smtClean="0"/>
              <a:t>Metrics substantiation, practice confidence, follow-through</a:t>
            </a:r>
            <a:endParaRPr lang="en-US" sz="1600" dirty="0"/>
          </a:p>
        </p:txBody>
      </p:sp>
      <p:grpSp>
        <p:nvGrpSpPr>
          <p:cNvPr id="3072" name="Group 3071"/>
          <p:cNvGrpSpPr/>
          <p:nvPr/>
        </p:nvGrpSpPr>
        <p:grpSpPr>
          <a:xfrm>
            <a:off x="3789362" y="4934454"/>
            <a:ext cx="1908969" cy="1317625"/>
            <a:chOff x="3616325" y="2951163"/>
            <a:chExt cx="1930400" cy="1317625"/>
          </a:xfrm>
        </p:grpSpPr>
        <p:sp>
          <p:nvSpPr>
            <p:cNvPr id="6" name="AutoShape 9"/>
            <p:cNvSpPr>
              <a:spLocks noChangeAspect="1" noChangeArrowheads="1" noTextEdit="1"/>
            </p:cNvSpPr>
            <p:nvPr/>
          </p:nvSpPr>
          <p:spPr bwMode="auto">
            <a:xfrm>
              <a:off x="3616325" y="2951163"/>
              <a:ext cx="1930400" cy="131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2"/>
            <p:cNvSpPr>
              <a:spLocks/>
            </p:cNvSpPr>
            <p:nvPr/>
          </p:nvSpPr>
          <p:spPr bwMode="auto">
            <a:xfrm>
              <a:off x="3616325" y="3090863"/>
              <a:ext cx="1930400" cy="1177925"/>
            </a:xfrm>
            <a:custGeom>
              <a:avLst/>
              <a:gdLst>
                <a:gd name="T0" fmla="*/ 1216 w 1216"/>
                <a:gd name="T1" fmla="*/ 612 h 742"/>
                <a:gd name="T2" fmla="*/ 1216 w 1216"/>
                <a:gd name="T3" fmla="*/ 236 h 742"/>
                <a:gd name="T4" fmla="*/ 1216 w 1216"/>
                <a:gd name="T5" fmla="*/ 236 h 742"/>
                <a:gd name="T6" fmla="*/ 1194 w 1216"/>
                <a:gd name="T7" fmla="*/ 210 h 742"/>
                <a:gd name="T8" fmla="*/ 1168 w 1216"/>
                <a:gd name="T9" fmla="*/ 186 h 742"/>
                <a:gd name="T10" fmla="*/ 1140 w 1216"/>
                <a:gd name="T11" fmla="*/ 162 h 742"/>
                <a:gd name="T12" fmla="*/ 1110 w 1216"/>
                <a:gd name="T13" fmla="*/ 140 h 742"/>
                <a:gd name="T14" fmla="*/ 1076 w 1216"/>
                <a:gd name="T15" fmla="*/ 118 h 742"/>
                <a:gd name="T16" fmla="*/ 1042 w 1216"/>
                <a:gd name="T17" fmla="*/ 100 h 742"/>
                <a:gd name="T18" fmla="*/ 1004 w 1216"/>
                <a:gd name="T19" fmla="*/ 82 h 742"/>
                <a:gd name="T20" fmla="*/ 964 w 1216"/>
                <a:gd name="T21" fmla="*/ 64 h 742"/>
                <a:gd name="T22" fmla="*/ 924 w 1216"/>
                <a:gd name="T23" fmla="*/ 50 h 742"/>
                <a:gd name="T24" fmla="*/ 880 w 1216"/>
                <a:gd name="T25" fmla="*/ 36 h 742"/>
                <a:gd name="T26" fmla="*/ 836 w 1216"/>
                <a:gd name="T27" fmla="*/ 26 h 742"/>
                <a:gd name="T28" fmla="*/ 790 w 1216"/>
                <a:gd name="T29" fmla="*/ 16 h 742"/>
                <a:gd name="T30" fmla="*/ 744 w 1216"/>
                <a:gd name="T31" fmla="*/ 8 h 742"/>
                <a:gd name="T32" fmla="*/ 694 w 1216"/>
                <a:gd name="T33" fmla="*/ 4 h 742"/>
                <a:gd name="T34" fmla="*/ 644 w 1216"/>
                <a:gd name="T35" fmla="*/ 0 h 742"/>
                <a:gd name="T36" fmla="*/ 594 w 1216"/>
                <a:gd name="T37" fmla="*/ 0 h 742"/>
                <a:gd name="T38" fmla="*/ 594 w 1216"/>
                <a:gd name="T39" fmla="*/ 0 h 742"/>
                <a:gd name="T40" fmla="*/ 548 w 1216"/>
                <a:gd name="T41" fmla="*/ 0 h 742"/>
                <a:gd name="T42" fmla="*/ 502 w 1216"/>
                <a:gd name="T43" fmla="*/ 2 h 742"/>
                <a:gd name="T44" fmla="*/ 456 w 1216"/>
                <a:gd name="T45" fmla="*/ 8 h 742"/>
                <a:gd name="T46" fmla="*/ 412 w 1216"/>
                <a:gd name="T47" fmla="*/ 14 h 742"/>
                <a:gd name="T48" fmla="*/ 370 w 1216"/>
                <a:gd name="T49" fmla="*/ 22 h 742"/>
                <a:gd name="T50" fmla="*/ 328 w 1216"/>
                <a:gd name="T51" fmla="*/ 32 h 742"/>
                <a:gd name="T52" fmla="*/ 288 w 1216"/>
                <a:gd name="T53" fmla="*/ 42 h 742"/>
                <a:gd name="T54" fmla="*/ 248 w 1216"/>
                <a:gd name="T55" fmla="*/ 56 h 742"/>
                <a:gd name="T56" fmla="*/ 210 w 1216"/>
                <a:gd name="T57" fmla="*/ 70 h 742"/>
                <a:gd name="T58" fmla="*/ 174 w 1216"/>
                <a:gd name="T59" fmla="*/ 86 h 742"/>
                <a:gd name="T60" fmla="*/ 140 w 1216"/>
                <a:gd name="T61" fmla="*/ 102 h 742"/>
                <a:gd name="T62" fmla="*/ 108 w 1216"/>
                <a:gd name="T63" fmla="*/ 120 h 742"/>
                <a:gd name="T64" fmla="*/ 78 w 1216"/>
                <a:gd name="T65" fmla="*/ 140 h 742"/>
                <a:gd name="T66" fmla="*/ 50 w 1216"/>
                <a:gd name="T67" fmla="*/ 160 h 742"/>
                <a:gd name="T68" fmla="*/ 24 w 1216"/>
                <a:gd name="T69" fmla="*/ 182 h 742"/>
                <a:gd name="T70" fmla="*/ 0 w 1216"/>
                <a:gd name="T71" fmla="*/ 204 h 742"/>
                <a:gd name="T72" fmla="*/ 0 w 1216"/>
                <a:gd name="T73" fmla="*/ 642 h 742"/>
                <a:gd name="T74" fmla="*/ 0 w 1216"/>
                <a:gd name="T75" fmla="*/ 642 h 742"/>
                <a:gd name="T76" fmla="*/ 30 w 1216"/>
                <a:gd name="T77" fmla="*/ 670 h 742"/>
                <a:gd name="T78" fmla="*/ 62 w 1216"/>
                <a:gd name="T79" fmla="*/ 696 h 742"/>
                <a:gd name="T80" fmla="*/ 96 w 1216"/>
                <a:gd name="T81" fmla="*/ 720 h 742"/>
                <a:gd name="T82" fmla="*/ 134 w 1216"/>
                <a:gd name="T83" fmla="*/ 742 h 742"/>
                <a:gd name="T84" fmla="*/ 1054 w 1216"/>
                <a:gd name="T85" fmla="*/ 742 h 742"/>
                <a:gd name="T86" fmla="*/ 1054 w 1216"/>
                <a:gd name="T87" fmla="*/ 742 h 742"/>
                <a:gd name="T88" fmla="*/ 1102 w 1216"/>
                <a:gd name="T89" fmla="*/ 712 h 742"/>
                <a:gd name="T90" fmla="*/ 1124 w 1216"/>
                <a:gd name="T91" fmla="*/ 698 h 742"/>
                <a:gd name="T92" fmla="*/ 1144 w 1216"/>
                <a:gd name="T93" fmla="*/ 682 h 742"/>
                <a:gd name="T94" fmla="*/ 1164 w 1216"/>
                <a:gd name="T95" fmla="*/ 666 h 742"/>
                <a:gd name="T96" fmla="*/ 1184 w 1216"/>
                <a:gd name="T97" fmla="*/ 648 h 742"/>
                <a:gd name="T98" fmla="*/ 1200 w 1216"/>
                <a:gd name="T99" fmla="*/ 630 h 742"/>
                <a:gd name="T100" fmla="*/ 1216 w 1216"/>
                <a:gd name="T101" fmla="*/ 612 h 742"/>
                <a:gd name="T102" fmla="*/ 1216 w 1216"/>
                <a:gd name="T103" fmla="*/ 612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16" h="742">
                  <a:moveTo>
                    <a:pt x="1216" y="612"/>
                  </a:moveTo>
                  <a:lnTo>
                    <a:pt x="1216" y="236"/>
                  </a:lnTo>
                  <a:lnTo>
                    <a:pt x="1216" y="236"/>
                  </a:lnTo>
                  <a:lnTo>
                    <a:pt x="1194" y="210"/>
                  </a:lnTo>
                  <a:lnTo>
                    <a:pt x="1168" y="186"/>
                  </a:lnTo>
                  <a:lnTo>
                    <a:pt x="1140" y="162"/>
                  </a:lnTo>
                  <a:lnTo>
                    <a:pt x="1110" y="140"/>
                  </a:lnTo>
                  <a:lnTo>
                    <a:pt x="1076" y="118"/>
                  </a:lnTo>
                  <a:lnTo>
                    <a:pt x="1042" y="100"/>
                  </a:lnTo>
                  <a:lnTo>
                    <a:pt x="1004" y="82"/>
                  </a:lnTo>
                  <a:lnTo>
                    <a:pt x="964" y="64"/>
                  </a:lnTo>
                  <a:lnTo>
                    <a:pt x="924" y="50"/>
                  </a:lnTo>
                  <a:lnTo>
                    <a:pt x="880" y="36"/>
                  </a:lnTo>
                  <a:lnTo>
                    <a:pt x="836" y="26"/>
                  </a:lnTo>
                  <a:lnTo>
                    <a:pt x="790" y="16"/>
                  </a:lnTo>
                  <a:lnTo>
                    <a:pt x="744" y="8"/>
                  </a:lnTo>
                  <a:lnTo>
                    <a:pt x="694" y="4"/>
                  </a:lnTo>
                  <a:lnTo>
                    <a:pt x="644" y="0"/>
                  </a:lnTo>
                  <a:lnTo>
                    <a:pt x="594" y="0"/>
                  </a:lnTo>
                  <a:lnTo>
                    <a:pt x="594" y="0"/>
                  </a:lnTo>
                  <a:lnTo>
                    <a:pt x="548" y="0"/>
                  </a:lnTo>
                  <a:lnTo>
                    <a:pt x="502" y="2"/>
                  </a:lnTo>
                  <a:lnTo>
                    <a:pt x="456" y="8"/>
                  </a:lnTo>
                  <a:lnTo>
                    <a:pt x="412" y="14"/>
                  </a:lnTo>
                  <a:lnTo>
                    <a:pt x="370" y="22"/>
                  </a:lnTo>
                  <a:lnTo>
                    <a:pt x="328" y="32"/>
                  </a:lnTo>
                  <a:lnTo>
                    <a:pt x="288" y="42"/>
                  </a:lnTo>
                  <a:lnTo>
                    <a:pt x="248" y="56"/>
                  </a:lnTo>
                  <a:lnTo>
                    <a:pt x="210" y="70"/>
                  </a:lnTo>
                  <a:lnTo>
                    <a:pt x="174" y="86"/>
                  </a:lnTo>
                  <a:lnTo>
                    <a:pt x="140" y="102"/>
                  </a:lnTo>
                  <a:lnTo>
                    <a:pt x="108" y="120"/>
                  </a:lnTo>
                  <a:lnTo>
                    <a:pt x="78" y="140"/>
                  </a:lnTo>
                  <a:lnTo>
                    <a:pt x="50" y="160"/>
                  </a:lnTo>
                  <a:lnTo>
                    <a:pt x="24" y="182"/>
                  </a:lnTo>
                  <a:lnTo>
                    <a:pt x="0" y="204"/>
                  </a:lnTo>
                  <a:lnTo>
                    <a:pt x="0" y="642"/>
                  </a:lnTo>
                  <a:lnTo>
                    <a:pt x="0" y="642"/>
                  </a:lnTo>
                  <a:lnTo>
                    <a:pt x="30" y="670"/>
                  </a:lnTo>
                  <a:lnTo>
                    <a:pt x="62" y="696"/>
                  </a:lnTo>
                  <a:lnTo>
                    <a:pt x="96" y="720"/>
                  </a:lnTo>
                  <a:lnTo>
                    <a:pt x="134" y="742"/>
                  </a:lnTo>
                  <a:lnTo>
                    <a:pt x="1054" y="742"/>
                  </a:lnTo>
                  <a:lnTo>
                    <a:pt x="1054" y="742"/>
                  </a:lnTo>
                  <a:lnTo>
                    <a:pt x="1102" y="712"/>
                  </a:lnTo>
                  <a:lnTo>
                    <a:pt x="1124" y="698"/>
                  </a:lnTo>
                  <a:lnTo>
                    <a:pt x="1144" y="682"/>
                  </a:lnTo>
                  <a:lnTo>
                    <a:pt x="1164" y="666"/>
                  </a:lnTo>
                  <a:lnTo>
                    <a:pt x="1184" y="648"/>
                  </a:lnTo>
                  <a:lnTo>
                    <a:pt x="1200" y="630"/>
                  </a:lnTo>
                  <a:lnTo>
                    <a:pt x="1216" y="612"/>
                  </a:lnTo>
                  <a:lnTo>
                    <a:pt x="1216" y="612"/>
                  </a:lnTo>
                  <a:close/>
                </a:path>
              </a:pathLst>
            </a:custGeom>
            <a:solidFill>
              <a:srgbClr val="AAB3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3616325" y="3992563"/>
              <a:ext cx="1930400" cy="276225"/>
            </a:xfrm>
            <a:prstGeom prst="rect">
              <a:avLst/>
            </a:prstGeom>
            <a:solidFill>
              <a:srgbClr val="606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4565650" y="3287713"/>
              <a:ext cx="765175" cy="806450"/>
            </a:xfrm>
            <a:custGeom>
              <a:avLst/>
              <a:gdLst>
                <a:gd name="T0" fmla="*/ 242 w 482"/>
                <a:gd name="T1" fmla="*/ 12 h 508"/>
                <a:gd name="T2" fmla="*/ 254 w 482"/>
                <a:gd name="T3" fmla="*/ 24 h 508"/>
                <a:gd name="T4" fmla="*/ 274 w 482"/>
                <a:gd name="T5" fmla="*/ 34 h 508"/>
                <a:gd name="T6" fmla="*/ 306 w 482"/>
                <a:gd name="T7" fmla="*/ 40 h 508"/>
                <a:gd name="T8" fmla="*/ 346 w 482"/>
                <a:gd name="T9" fmla="*/ 50 h 508"/>
                <a:gd name="T10" fmla="*/ 428 w 482"/>
                <a:gd name="T11" fmla="*/ 76 h 508"/>
                <a:gd name="T12" fmla="*/ 458 w 482"/>
                <a:gd name="T13" fmla="*/ 90 h 508"/>
                <a:gd name="T14" fmla="*/ 464 w 482"/>
                <a:gd name="T15" fmla="*/ 114 h 508"/>
                <a:gd name="T16" fmla="*/ 478 w 482"/>
                <a:gd name="T17" fmla="*/ 212 h 508"/>
                <a:gd name="T18" fmla="*/ 482 w 482"/>
                <a:gd name="T19" fmla="*/ 296 h 508"/>
                <a:gd name="T20" fmla="*/ 480 w 482"/>
                <a:gd name="T21" fmla="*/ 338 h 508"/>
                <a:gd name="T22" fmla="*/ 460 w 482"/>
                <a:gd name="T23" fmla="*/ 462 h 508"/>
                <a:gd name="T24" fmla="*/ 452 w 482"/>
                <a:gd name="T25" fmla="*/ 502 h 508"/>
                <a:gd name="T26" fmla="*/ 452 w 482"/>
                <a:gd name="T27" fmla="*/ 508 h 508"/>
                <a:gd name="T28" fmla="*/ 434 w 482"/>
                <a:gd name="T29" fmla="*/ 508 h 508"/>
                <a:gd name="T30" fmla="*/ 250 w 482"/>
                <a:gd name="T31" fmla="*/ 496 h 508"/>
                <a:gd name="T32" fmla="*/ 46 w 482"/>
                <a:gd name="T33" fmla="*/ 480 h 508"/>
                <a:gd name="T34" fmla="*/ 38 w 482"/>
                <a:gd name="T35" fmla="*/ 374 h 508"/>
                <a:gd name="T36" fmla="*/ 30 w 482"/>
                <a:gd name="T37" fmla="*/ 320 h 508"/>
                <a:gd name="T38" fmla="*/ 2 w 482"/>
                <a:gd name="T39" fmla="*/ 172 h 508"/>
                <a:gd name="T40" fmla="*/ 0 w 482"/>
                <a:gd name="T41" fmla="*/ 140 h 508"/>
                <a:gd name="T42" fmla="*/ 4 w 482"/>
                <a:gd name="T43" fmla="*/ 98 h 508"/>
                <a:gd name="T44" fmla="*/ 10 w 482"/>
                <a:gd name="T45" fmla="*/ 78 h 508"/>
                <a:gd name="T46" fmla="*/ 22 w 482"/>
                <a:gd name="T47" fmla="*/ 60 h 508"/>
                <a:gd name="T48" fmla="*/ 30 w 482"/>
                <a:gd name="T49" fmla="*/ 52 h 508"/>
                <a:gd name="T50" fmla="*/ 48 w 482"/>
                <a:gd name="T51" fmla="*/ 42 h 508"/>
                <a:gd name="T52" fmla="*/ 78 w 482"/>
                <a:gd name="T53" fmla="*/ 38 h 508"/>
                <a:gd name="T54" fmla="*/ 102 w 482"/>
                <a:gd name="T55" fmla="*/ 36 h 508"/>
                <a:gd name="T56" fmla="*/ 132 w 482"/>
                <a:gd name="T57" fmla="*/ 26 h 508"/>
                <a:gd name="T58" fmla="*/ 186 w 482"/>
                <a:gd name="T59" fmla="*/ 2 h 508"/>
                <a:gd name="T60" fmla="*/ 214 w 482"/>
                <a:gd name="T61" fmla="*/ 0 h 508"/>
                <a:gd name="T62" fmla="*/ 232 w 482"/>
                <a:gd name="T63" fmla="*/ 6 h 508"/>
                <a:gd name="T64" fmla="*/ 242 w 482"/>
                <a:gd name="T65" fmla="*/ 1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2" h="508">
                  <a:moveTo>
                    <a:pt x="242" y="12"/>
                  </a:moveTo>
                  <a:lnTo>
                    <a:pt x="242" y="12"/>
                  </a:lnTo>
                  <a:lnTo>
                    <a:pt x="244" y="16"/>
                  </a:lnTo>
                  <a:lnTo>
                    <a:pt x="254" y="24"/>
                  </a:lnTo>
                  <a:lnTo>
                    <a:pt x="264" y="28"/>
                  </a:lnTo>
                  <a:lnTo>
                    <a:pt x="274" y="34"/>
                  </a:lnTo>
                  <a:lnTo>
                    <a:pt x="290" y="38"/>
                  </a:lnTo>
                  <a:lnTo>
                    <a:pt x="306" y="40"/>
                  </a:lnTo>
                  <a:lnTo>
                    <a:pt x="306" y="40"/>
                  </a:lnTo>
                  <a:lnTo>
                    <a:pt x="346" y="50"/>
                  </a:lnTo>
                  <a:lnTo>
                    <a:pt x="390" y="62"/>
                  </a:lnTo>
                  <a:lnTo>
                    <a:pt x="428" y="76"/>
                  </a:lnTo>
                  <a:lnTo>
                    <a:pt x="444" y="82"/>
                  </a:lnTo>
                  <a:lnTo>
                    <a:pt x="458" y="90"/>
                  </a:lnTo>
                  <a:lnTo>
                    <a:pt x="458" y="90"/>
                  </a:lnTo>
                  <a:lnTo>
                    <a:pt x="464" y="114"/>
                  </a:lnTo>
                  <a:lnTo>
                    <a:pt x="474" y="172"/>
                  </a:lnTo>
                  <a:lnTo>
                    <a:pt x="478" y="212"/>
                  </a:lnTo>
                  <a:lnTo>
                    <a:pt x="482" y="252"/>
                  </a:lnTo>
                  <a:lnTo>
                    <a:pt x="482" y="296"/>
                  </a:lnTo>
                  <a:lnTo>
                    <a:pt x="480" y="338"/>
                  </a:lnTo>
                  <a:lnTo>
                    <a:pt x="480" y="338"/>
                  </a:lnTo>
                  <a:lnTo>
                    <a:pt x="470" y="410"/>
                  </a:lnTo>
                  <a:lnTo>
                    <a:pt x="460" y="462"/>
                  </a:lnTo>
                  <a:lnTo>
                    <a:pt x="454" y="494"/>
                  </a:lnTo>
                  <a:lnTo>
                    <a:pt x="452" y="502"/>
                  </a:lnTo>
                  <a:lnTo>
                    <a:pt x="452" y="508"/>
                  </a:lnTo>
                  <a:lnTo>
                    <a:pt x="452" y="508"/>
                  </a:lnTo>
                  <a:lnTo>
                    <a:pt x="448" y="508"/>
                  </a:lnTo>
                  <a:lnTo>
                    <a:pt x="434" y="508"/>
                  </a:lnTo>
                  <a:lnTo>
                    <a:pt x="390" y="506"/>
                  </a:lnTo>
                  <a:lnTo>
                    <a:pt x="250" y="496"/>
                  </a:lnTo>
                  <a:lnTo>
                    <a:pt x="46" y="480"/>
                  </a:lnTo>
                  <a:lnTo>
                    <a:pt x="46" y="480"/>
                  </a:lnTo>
                  <a:lnTo>
                    <a:pt x="42" y="426"/>
                  </a:lnTo>
                  <a:lnTo>
                    <a:pt x="38" y="374"/>
                  </a:lnTo>
                  <a:lnTo>
                    <a:pt x="30" y="320"/>
                  </a:lnTo>
                  <a:lnTo>
                    <a:pt x="30" y="320"/>
                  </a:lnTo>
                  <a:lnTo>
                    <a:pt x="10" y="216"/>
                  </a:lnTo>
                  <a:lnTo>
                    <a:pt x="2" y="172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18"/>
                  </a:lnTo>
                  <a:lnTo>
                    <a:pt x="4" y="98"/>
                  </a:lnTo>
                  <a:lnTo>
                    <a:pt x="6" y="88"/>
                  </a:lnTo>
                  <a:lnTo>
                    <a:pt x="10" y="78"/>
                  </a:lnTo>
                  <a:lnTo>
                    <a:pt x="16" y="68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30" y="52"/>
                  </a:lnTo>
                  <a:lnTo>
                    <a:pt x="40" y="46"/>
                  </a:lnTo>
                  <a:lnTo>
                    <a:pt x="48" y="42"/>
                  </a:lnTo>
                  <a:lnTo>
                    <a:pt x="58" y="40"/>
                  </a:lnTo>
                  <a:lnTo>
                    <a:pt x="78" y="38"/>
                  </a:lnTo>
                  <a:lnTo>
                    <a:pt x="102" y="36"/>
                  </a:lnTo>
                  <a:lnTo>
                    <a:pt x="102" y="36"/>
                  </a:lnTo>
                  <a:lnTo>
                    <a:pt x="116" y="32"/>
                  </a:lnTo>
                  <a:lnTo>
                    <a:pt x="132" y="26"/>
                  </a:lnTo>
                  <a:lnTo>
                    <a:pt x="166" y="8"/>
                  </a:lnTo>
                  <a:lnTo>
                    <a:pt x="186" y="2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2" y="4"/>
                  </a:lnTo>
                  <a:lnTo>
                    <a:pt x="232" y="6"/>
                  </a:lnTo>
                  <a:lnTo>
                    <a:pt x="242" y="12"/>
                  </a:lnTo>
                  <a:lnTo>
                    <a:pt x="242" y="12"/>
                  </a:lnTo>
                  <a:close/>
                </a:path>
              </a:pathLst>
            </a:custGeom>
            <a:solidFill>
              <a:srgbClr val="D9D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4587875" y="3522663"/>
              <a:ext cx="165100" cy="571500"/>
            </a:xfrm>
            <a:custGeom>
              <a:avLst/>
              <a:gdLst>
                <a:gd name="T0" fmla="*/ 22 w 104"/>
                <a:gd name="T1" fmla="*/ 0 h 360"/>
                <a:gd name="T2" fmla="*/ 22 w 104"/>
                <a:gd name="T3" fmla="*/ 0 h 360"/>
                <a:gd name="T4" fmla="*/ 22 w 104"/>
                <a:gd name="T5" fmla="*/ 18 h 360"/>
                <a:gd name="T6" fmla="*/ 28 w 104"/>
                <a:gd name="T7" fmla="*/ 60 h 360"/>
                <a:gd name="T8" fmla="*/ 32 w 104"/>
                <a:gd name="T9" fmla="*/ 88 h 360"/>
                <a:gd name="T10" fmla="*/ 38 w 104"/>
                <a:gd name="T11" fmla="*/ 120 h 360"/>
                <a:gd name="T12" fmla="*/ 46 w 104"/>
                <a:gd name="T13" fmla="*/ 150 h 360"/>
                <a:gd name="T14" fmla="*/ 58 w 104"/>
                <a:gd name="T15" fmla="*/ 182 h 360"/>
                <a:gd name="T16" fmla="*/ 58 w 104"/>
                <a:gd name="T17" fmla="*/ 182 h 360"/>
                <a:gd name="T18" fmla="*/ 68 w 104"/>
                <a:gd name="T19" fmla="*/ 212 h 360"/>
                <a:gd name="T20" fmla="*/ 78 w 104"/>
                <a:gd name="T21" fmla="*/ 242 h 360"/>
                <a:gd name="T22" fmla="*/ 92 w 104"/>
                <a:gd name="T23" fmla="*/ 292 h 360"/>
                <a:gd name="T24" fmla="*/ 100 w 104"/>
                <a:gd name="T25" fmla="*/ 334 h 360"/>
                <a:gd name="T26" fmla="*/ 104 w 104"/>
                <a:gd name="T27" fmla="*/ 360 h 360"/>
                <a:gd name="T28" fmla="*/ 2 w 104"/>
                <a:gd name="T29" fmla="*/ 356 h 360"/>
                <a:gd name="T30" fmla="*/ 2 w 104"/>
                <a:gd name="T31" fmla="*/ 356 h 360"/>
                <a:gd name="T32" fmla="*/ 4 w 104"/>
                <a:gd name="T33" fmla="*/ 296 h 360"/>
                <a:gd name="T34" fmla="*/ 6 w 104"/>
                <a:gd name="T35" fmla="*/ 244 h 360"/>
                <a:gd name="T36" fmla="*/ 4 w 104"/>
                <a:gd name="T37" fmla="*/ 196 h 360"/>
                <a:gd name="T38" fmla="*/ 4 w 104"/>
                <a:gd name="T39" fmla="*/ 196 h 360"/>
                <a:gd name="T40" fmla="*/ 2 w 104"/>
                <a:gd name="T41" fmla="*/ 152 h 360"/>
                <a:gd name="T42" fmla="*/ 0 w 104"/>
                <a:gd name="T43" fmla="*/ 130 h 360"/>
                <a:gd name="T44" fmla="*/ 0 w 104"/>
                <a:gd name="T45" fmla="*/ 106 h 360"/>
                <a:gd name="T46" fmla="*/ 2 w 104"/>
                <a:gd name="T47" fmla="*/ 80 h 360"/>
                <a:gd name="T48" fmla="*/ 6 w 104"/>
                <a:gd name="T49" fmla="*/ 54 h 360"/>
                <a:gd name="T50" fmla="*/ 12 w 104"/>
                <a:gd name="T51" fmla="*/ 28 h 360"/>
                <a:gd name="T52" fmla="*/ 22 w 104"/>
                <a:gd name="T53" fmla="*/ 0 h 360"/>
                <a:gd name="T54" fmla="*/ 22 w 104"/>
                <a:gd name="T55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" h="360">
                  <a:moveTo>
                    <a:pt x="22" y="0"/>
                  </a:moveTo>
                  <a:lnTo>
                    <a:pt x="22" y="0"/>
                  </a:lnTo>
                  <a:lnTo>
                    <a:pt x="22" y="18"/>
                  </a:lnTo>
                  <a:lnTo>
                    <a:pt x="28" y="60"/>
                  </a:lnTo>
                  <a:lnTo>
                    <a:pt x="32" y="88"/>
                  </a:lnTo>
                  <a:lnTo>
                    <a:pt x="38" y="120"/>
                  </a:lnTo>
                  <a:lnTo>
                    <a:pt x="46" y="150"/>
                  </a:lnTo>
                  <a:lnTo>
                    <a:pt x="58" y="182"/>
                  </a:lnTo>
                  <a:lnTo>
                    <a:pt x="58" y="182"/>
                  </a:lnTo>
                  <a:lnTo>
                    <a:pt x="68" y="212"/>
                  </a:lnTo>
                  <a:lnTo>
                    <a:pt x="78" y="242"/>
                  </a:lnTo>
                  <a:lnTo>
                    <a:pt x="92" y="292"/>
                  </a:lnTo>
                  <a:lnTo>
                    <a:pt x="100" y="334"/>
                  </a:lnTo>
                  <a:lnTo>
                    <a:pt x="104" y="360"/>
                  </a:lnTo>
                  <a:lnTo>
                    <a:pt x="2" y="356"/>
                  </a:lnTo>
                  <a:lnTo>
                    <a:pt x="2" y="356"/>
                  </a:lnTo>
                  <a:lnTo>
                    <a:pt x="4" y="296"/>
                  </a:lnTo>
                  <a:lnTo>
                    <a:pt x="6" y="244"/>
                  </a:lnTo>
                  <a:lnTo>
                    <a:pt x="4" y="196"/>
                  </a:lnTo>
                  <a:lnTo>
                    <a:pt x="4" y="196"/>
                  </a:lnTo>
                  <a:lnTo>
                    <a:pt x="2" y="152"/>
                  </a:lnTo>
                  <a:lnTo>
                    <a:pt x="0" y="130"/>
                  </a:lnTo>
                  <a:lnTo>
                    <a:pt x="0" y="106"/>
                  </a:lnTo>
                  <a:lnTo>
                    <a:pt x="2" y="80"/>
                  </a:lnTo>
                  <a:lnTo>
                    <a:pt x="6" y="54"/>
                  </a:lnTo>
                  <a:lnTo>
                    <a:pt x="12" y="28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DC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4660900" y="3395663"/>
              <a:ext cx="139700" cy="193675"/>
            </a:xfrm>
            <a:custGeom>
              <a:avLst/>
              <a:gdLst>
                <a:gd name="T0" fmla="*/ 22 w 88"/>
                <a:gd name="T1" fmla="*/ 2 h 122"/>
                <a:gd name="T2" fmla="*/ 22 w 88"/>
                <a:gd name="T3" fmla="*/ 2 h 122"/>
                <a:gd name="T4" fmla="*/ 10 w 88"/>
                <a:gd name="T5" fmla="*/ 36 h 122"/>
                <a:gd name="T6" fmla="*/ 4 w 88"/>
                <a:gd name="T7" fmla="*/ 66 h 122"/>
                <a:gd name="T8" fmla="*/ 2 w 88"/>
                <a:gd name="T9" fmla="*/ 82 h 122"/>
                <a:gd name="T10" fmla="*/ 0 w 88"/>
                <a:gd name="T11" fmla="*/ 96 h 122"/>
                <a:gd name="T12" fmla="*/ 0 w 88"/>
                <a:gd name="T13" fmla="*/ 96 h 122"/>
                <a:gd name="T14" fmla="*/ 8 w 88"/>
                <a:gd name="T15" fmla="*/ 94 h 122"/>
                <a:gd name="T16" fmla="*/ 30 w 88"/>
                <a:gd name="T17" fmla="*/ 90 h 122"/>
                <a:gd name="T18" fmla="*/ 30 w 88"/>
                <a:gd name="T19" fmla="*/ 90 h 122"/>
                <a:gd name="T20" fmla="*/ 36 w 88"/>
                <a:gd name="T21" fmla="*/ 92 h 122"/>
                <a:gd name="T22" fmla="*/ 44 w 88"/>
                <a:gd name="T23" fmla="*/ 94 h 122"/>
                <a:gd name="T24" fmla="*/ 64 w 88"/>
                <a:gd name="T25" fmla="*/ 106 h 122"/>
                <a:gd name="T26" fmla="*/ 88 w 88"/>
                <a:gd name="T27" fmla="*/ 122 h 122"/>
                <a:gd name="T28" fmla="*/ 88 w 88"/>
                <a:gd name="T29" fmla="*/ 122 h 122"/>
                <a:gd name="T30" fmla="*/ 84 w 88"/>
                <a:gd name="T31" fmla="*/ 110 h 122"/>
                <a:gd name="T32" fmla="*/ 78 w 88"/>
                <a:gd name="T33" fmla="*/ 98 h 122"/>
                <a:gd name="T34" fmla="*/ 68 w 88"/>
                <a:gd name="T35" fmla="*/ 84 h 122"/>
                <a:gd name="T36" fmla="*/ 68 w 88"/>
                <a:gd name="T37" fmla="*/ 84 h 122"/>
                <a:gd name="T38" fmla="*/ 58 w 88"/>
                <a:gd name="T39" fmla="*/ 68 h 122"/>
                <a:gd name="T40" fmla="*/ 50 w 88"/>
                <a:gd name="T41" fmla="*/ 56 h 122"/>
                <a:gd name="T42" fmla="*/ 46 w 88"/>
                <a:gd name="T43" fmla="*/ 44 h 122"/>
                <a:gd name="T44" fmla="*/ 44 w 88"/>
                <a:gd name="T45" fmla="*/ 32 h 122"/>
                <a:gd name="T46" fmla="*/ 44 w 88"/>
                <a:gd name="T47" fmla="*/ 32 h 122"/>
                <a:gd name="T48" fmla="*/ 40 w 88"/>
                <a:gd name="T49" fmla="*/ 20 h 122"/>
                <a:gd name="T50" fmla="*/ 34 w 88"/>
                <a:gd name="T51" fmla="*/ 8 h 122"/>
                <a:gd name="T52" fmla="*/ 26 w 88"/>
                <a:gd name="T53" fmla="*/ 2 h 122"/>
                <a:gd name="T54" fmla="*/ 24 w 88"/>
                <a:gd name="T55" fmla="*/ 0 h 122"/>
                <a:gd name="T56" fmla="*/ 22 w 88"/>
                <a:gd name="T57" fmla="*/ 2 h 122"/>
                <a:gd name="T58" fmla="*/ 22 w 88"/>
                <a:gd name="T59" fmla="*/ 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8" h="122">
                  <a:moveTo>
                    <a:pt x="22" y="2"/>
                  </a:moveTo>
                  <a:lnTo>
                    <a:pt x="22" y="2"/>
                  </a:lnTo>
                  <a:lnTo>
                    <a:pt x="10" y="36"/>
                  </a:lnTo>
                  <a:lnTo>
                    <a:pt x="4" y="66"/>
                  </a:lnTo>
                  <a:lnTo>
                    <a:pt x="2" y="82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8" y="94"/>
                  </a:lnTo>
                  <a:lnTo>
                    <a:pt x="30" y="90"/>
                  </a:lnTo>
                  <a:lnTo>
                    <a:pt x="30" y="90"/>
                  </a:lnTo>
                  <a:lnTo>
                    <a:pt x="36" y="92"/>
                  </a:lnTo>
                  <a:lnTo>
                    <a:pt x="44" y="94"/>
                  </a:lnTo>
                  <a:lnTo>
                    <a:pt x="64" y="106"/>
                  </a:lnTo>
                  <a:lnTo>
                    <a:pt x="88" y="122"/>
                  </a:lnTo>
                  <a:lnTo>
                    <a:pt x="88" y="122"/>
                  </a:lnTo>
                  <a:lnTo>
                    <a:pt x="84" y="110"/>
                  </a:lnTo>
                  <a:lnTo>
                    <a:pt x="78" y="98"/>
                  </a:lnTo>
                  <a:lnTo>
                    <a:pt x="68" y="84"/>
                  </a:lnTo>
                  <a:lnTo>
                    <a:pt x="68" y="84"/>
                  </a:lnTo>
                  <a:lnTo>
                    <a:pt x="58" y="68"/>
                  </a:lnTo>
                  <a:lnTo>
                    <a:pt x="50" y="56"/>
                  </a:lnTo>
                  <a:lnTo>
                    <a:pt x="46" y="4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0" y="20"/>
                  </a:lnTo>
                  <a:lnTo>
                    <a:pt x="34" y="8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2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E9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Freeform 17"/>
            <p:cNvSpPr>
              <a:spLocks/>
            </p:cNvSpPr>
            <p:nvPr/>
          </p:nvSpPr>
          <p:spPr bwMode="auto">
            <a:xfrm>
              <a:off x="4603750" y="2963863"/>
              <a:ext cx="146050" cy="339725"/>
            </a:xfrm>
            <a:custGeom>
              <a:avLst/>
              <a:gdLst>
                <a:gd name="T0" fmla="*/ 90 w 92"/>
                <a:gd name="T1" fmla="*/ 0 h 214"/>
                <a:gd name="T2" fmla="*/ 90 w 92"/>
                <a:gd name="T3" fmla="*/ 0 h 214"/>
                <a:gd name="T4" fmla="*/ 82 w 92"/>
                <a:gd name="T5" fmla="*/ 2 h 214"/>
                <a:gd name="T6" fmla="*/ 62 w 92"/>
                <a:gd name="T7" fmla="*/ 8 h 214"/>
                <a:gd name="T8" fmla="*/ 48 w 92"/>
                <a:gd name="T9" fmla="*/ 12 h 214"/>
                <a:gd name="T10" fmla="*/ 36 w 92"/>
                <a:gd name="T11" fmla="*/ 20 h 214"/>
                <a:gd name="T12" fmla="*/ 24 w 92"/>
                <a:gd name="T13" fmla="*/ 32 h 214"/>
                <a:gd name="T14" fmla="*/ 14 w 92"/>
                <a:gd name="T15" fmla="*/ 44 h 214"/>
                <a:gd name="T16" fmla="*/ 14 w 92"/>
                <a:gd name="T17" fmla="*/ 44 h 214"/>
                <a:gd name="T18" fmla="*/ 6 w 92"/>
                <a:gd name="T19" fmla="*/ 60 h 214"/>
                <a:gd name="T20" fmla="*/ 2 w 92"/>
                <a:gd name="T21" fmla="*/ 78 h 214"/>
                <a:gd name="T22" fmla="*/ 0 w 92"/>
                <a:gd name="T23" fmla="*/ 94 h 214"/>
                <a:gd name="T24" fmla="*/ 2 w 92"/>
                <a:gd name="T25" fmla="*/ 110 h 214"/>
                <a:gd name="T26" fmla="*/ 4 w 92"/>
                <a:gd name="T27" fmla="*/ 126 h 214"/>
                <a:gd name="T28" fmla="*/ 8 w 92"/>
                <a:gd name="T29" fmla="*/ 140 h 214"/>
                <a:gd name="T30" fmla="*/ 16 w 92"/>
                <a:gd name="T31" fmla="*/ 168 h 214"/>
                <a:gd name="T32" fmla="*/ 16 w 92"/>
                <a:gd name="T33" fmla="*/ 168 h 214"/>
                <a:gd name="T34" fmla="*/ 28 w 92"/>
                <a:gd name="T35" fmla="*/ 202 h 214"/>
                <a:gd name="T36" fmla="*/ 34 w 92"/>
                <a:gd name="T37" fmla="*/ 214 h 214"/>
                <a:gd name="T38" fmla="*/ 34 w 92"/>
                <a:gd name="T39" fmla="*/ 214 h 214"/>
                <a:gd name="T40" fmla="*/ 44 w 92"/>
                <a:gd name="T41" fmla="*/ 150 h 214"/>
                <a:gd name="T42" fmla="*/ 52 w 92"/>
                <a:gd name="T43" fmla="*/ 100 h 214"/>
                <a:gd name="T44" fmla="*/ 56 w 92"/>
                <a:gd name="T45" fmla="*/ 82 h 214"/>
                <a:gd name="T46" fmla="*/ 62 w 92"/>
                <a:gd name="T47" fmla="*/ 70 h 214"/>
                <a:gd name="T48" fmla="*/ 62 w 92"/>
                <a:gd name="T49" fmla="*/ 70 h 214"/>
                <a:gd name="T50" fmla="*/ 74 w 92"/>
                <a:gd name="T51" fmla="*/ 54 h 214"/>
                <a:gd name="T52" fmla="*/ 86 w 92"/>
                <a:gd name="T53" fmla="*/ 34 h 214"/>
                <a:gd name="T54" fmla="*/ 90 w 92"/>
                <a:gd name="T55" fmla="*/ 24 h 214"/>
                <a:gd name="T56" fmla="*/ 92 w 92"/>
                <a:gd name="T57" fmla="*/ 14 h 214"/>
                <a:gd name="T58" fmla="*/ 92 w 92"/>
                <a:gd name="T59" fmla="*/ 6 h 214"/>
                <a:gd name="T60" fmla="*/ 90 w 92"/>
                <a:gd name="T61" fmla="*/ 0 h 214"/>
                <a:gd name="T62" fmla="*/ 90 w 92"/>
                <a:gd name="T63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" h="214">
                  <a:moveTo>
                    <a:pt x="90" y="0"/>
                  </a:moveTo>
                  <a:lnTo>
                    <a:pt x="90" y="0"/>
                  </a:lnTo>
                  <a:lnTo>
                    <a:pt x="82" y="2"/>
                  </a:lnTo>
                  <a:lnTo>
                    <a:pt x="62" y="8"/>
                  </a:lnTo>
                  <a:lnTo>
                    <a:pt x="48" y="12"/>
                  </a:lnTo>
                  <a:lnTo>
                    <a:pt x="36" y="20"/>
                  </a:lnTo>
                  <a:lnTo>
                    <a:pt x="24" y="32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6" y="60"/>
                  </a:lnTo>
                  <a:lnTo>
                    <a:pt x="2" y="78"/>
                  </a:lnTo>
                  <a:lnTo>
                    <a:pt x="0" y="94"/>
                  </a:lnTo>
                  <a:lnTo>
                    <a:pt x="2" y="110"/>
                  </a:lnTo>
                  <a:lnTo>
                    <a:pt x="4" y="126"/>
                  </a:lnTo>
                  <a:lnTo>
                    <a:pt x="8" y="140"/>
                  </a:lnTo>
                  <a:lnTo>
                    <a:pt x="16" y="168"/>
                  </a:lnTo>
                  <a:lnTo>
                    <a:pt x="16" y="168"/>
                  </a:lnTo>
                  <a:lnTo>
                    <a:pt x="28" y="202"/>
                  </a:lnTo>
                  <a:lnTo>
                    <a:pt x="34" y="214"/>
                  </a:lnTo>
                  <a:lnTo>
                    <a:pt x="34" y="214"/>
                  </a:lnTo>
                  <a:lnTo>
                    <a:pt x="44" y="150"/>
                  </a:lnTo>
                  <a:lnTo>
                    <a:pt x="52" y="100"/>
                  </a:lnTo>
                  <a:lnTo>
                    <a:pt x="56" y="82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74" y="54"/>
                  </a:lnTo>
                  <a:lnTo>
                    <a:pt x="86" y="34"/>
                  </a:lnTo>
                  <a:lnTo>
                    <a:pt x="90" y="24"/>
                  </a:lnTo>
                  <a:lnTo>
                    <a:pt x="92" y="14"/>
                  </a:lnTo>
                  <a:lnTo>
                    <a:pt x="92" y="6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98D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0" name="Freeform 18"/>
            <p:cNvSpPr>
              <a:spLocks/>
            </p:cNvSpPr>
            <p:nvPr/>
          </p:nvSpPr>
          <p:spPr bwMode="auto">
            <a:xfrm>
              <a:off x="4616450" y="3094038"/>
              <a:ext cx="25400" cy="133350"/>
            </a:xfrm>
            <a:custGeom>
              <a:avLst/>
              <a:gdLst>
                <a:gd name="T0" fmla="*/ 12 w 16"/>
                <a:gd name="T1" fmla="*/ 0 h 84"/>
                <a:gd name="T2" fmla="*/ 12 w 16"/>
                <a:gd name="T3" fmla="*/ 0 h 84"/>
                <a:gd name="T4" fmla="*/ 6 w 16"/>
                <a:gd name="T5" fmla="*/ 12 h 84"/>
                <a:gd name="T6" fmla="*/ 2 w 16"/>
                <a:gd name="T7" fmla="*/ 26 h 84"/>
                <a:gd name="T8" fmla="*/ 0 w 16"/>
                <a:gd name="T9" fmla="*/ 40 h 84"/>
                <a:gd name="T10" fmla="*/ 0 w 16"/>
                <a:gd name="T11" fmla="*/ 40 h 84"/>
                <a:gd name="T12" fmla="*/ 2 w 16"/>
                <a:gd name="T13" fmla="*/ 56 h 84"/>
                <a:gd name="T14" fmla="*/ 8 w 16"/>
                <a:gd name="T15" fmla="*/ 70 h 84"/>
                <a:gd name="T16" fmla="*/ 14 w 16"/>
                <a:gd name="T17" fmla="*/ 84 h 84"/>
                <a:gd name="T18" fmla="*/ 14 w 16"/>
                <a:gd name="T19" fmla="*/ 84 h 84"/>
                <a:gd name="T20" fmla="*/ 16 w 16"/>
                <a:gd name="T21" fmla="*/ 44 h 84"/>
                <a:gd name="T22" fmla="*/ 16 w 16"/>
                <a:gd name="T23" fmla="*/ 14 h 84"/>
                <a:gd name="T24" fmla="*/ 14 w 16"/>
                <a:gd name="T25" fmla="*/ 4 h 84"/>
                <a:gd name="T26" fmla="*/ 12 w 16"/>
                <a:gd name="T27" fmla="*/ 0 h 84"/>
                <a:gd name="T28" fmla="*/ 12 w 16"/>
                <a:gd name="T2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84">
                  <a:moveTo>
                    <a:pt x="12" y="0"/>
                  </a:moveTo>
                  <a:lnTo>
                    <a:pt x="12" y="0"/>
                  </a:lnTo>
                  <a:lnTo>
                    <a:pt x="6" y="12"/>
                  </a:lnTo>
                  <a:lnTo>
                    <a:pt x="2" y="26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56"/>
                  </a:lnTo>
                  <a:lnTo>
                    <a:pt x="8" y="70"/>
                  </a:lnTo>
                  <a:lnTo>
                    <a:pt x="14" y="84"/>
                  </a:lnTo>
                  <a:lnTo>
                    <a:pt x="14" y="84"/>
                  </a:lnTo>
                  <a:lnTo>
                    <a:pt x="16" y="44"/>
                  </a:lnTo>
                  <a:lnTo>
                    <a:pt x="16" y="14"/>
                  </a:lnTo>
                  <a:lnTo>
                    <a:pt x="14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97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1" name="Freeform 19"/>
            <p:cNvSpPr>
              <a:spLocks/>
            </p:cNvSpPr>
            <p:nvPr/>
          </p:nvSpPr>
          <p:spPr bwMode="auto">
            <a:xfrm>
              <a:off x="4721225" y="3217863"/>
              <a:ext cx="244475" cy="384175"/>
            </a:xfrm>
            <a:custGeom>
              <a:avLst/>
              <a:gdLst>
                <a:gd name="T0" fmla="*/ 2 w 154"/>
                <a:gd name="T1" fmla="*/ 134 h 242"/>
                <a:gd name="T2" fmla="*/ 2 w 154"/>
                <a:gd name="T3" fmla="*/ 134 h 242"/>
                <a:gd name="T4" fmla="*/ 6 w 154"/>
                <a:gd name="T5" fmla="*/ 152 h 242"/>
                <a:gd name="T6" fmla="*/ 14 w 154"/>
                <a:gd name="T7" fmla="*/ 168 h 242"/>
                <a:gd name="T8" fmla="*/ 24 w 154"/>
                <a:gd name="T9" fmla="*/ 186 h 242"/>
                <a:gd name="T10" fmla="*/ 24 w 154"/>
                <a:gd name="T11" fmla="*/ 186 h 242"/>
                <a:gd name="T12" fmla="*/ 36 w 154"/>
                <a:gd name="T13" fmla="*/ 204 h 242"/>
                <a:gd name="T14" fmla="*/ 46 w 154"/>
                <a:gd name="T15" fmla="*/ 224 h 242"/>
                <a:gd name="T16" fmla="*/ 54 w 154"/>
                <a:gd name="T17" fmla="*/ 242 h 242"/>
                <a:gd name="T18" fmla="*/ 54 w 154"/>
                <a:gd name="T19" fmla="*/ 242 h 242"/>
                <a:gd name="T20" fmla="*/ 78 w 154"/>
                <a:gd name="T21" fmla="*/ 224 h 242"/>
                <a:gd name="T22" fmla="*/ 100 w 154"/>
                <a:gd name="T23" fmla="*/ 206 h 242"/>
                <a:gd name="T24" fmla="*/ 120 w 154"/>
                <a:gd name="T25" fmla="*/ 188 h 242"/>
                <a:gd name="T26" fmla="*/ 120 w 154"/>
                <a:gd name="T27" fmla="*/ 188 h 242"/>
                <a:gd name="T28" fmla="*/ 128 w 154"/>
                <a:gd name="T29" fmla="*/ 176 h 242"/>
                <a:gd name="T30" fmla="*/ 136 w 154"/>
                <a:gd name="T31" fmla="*/ 164 h 242"/>
                <a:gd name="T32" fmla="*/ 146 w 154"/>
                <a:gd name="T33" fmla="*/ 136 h 242"/>
                <a:gd name="T34" fmla="*/ 154 w 154"/>
                <a:gd name="T35" fmla="*/ 110 h 242"/>
                <a:gd name="T36" fmla="*/ 154 w 154"/>
                <a:gd name="T37" fmla="*/ 100 h 242"/>
                <a:gd name="T38" fmla="*/ 154 w 154"/>
                <a:gd name="T39" fmla="*/ 92 h 242"/>
                <a:gd name="T40" fmla="*/ 154 w 154"/>
                <a:gd name="T41" fmla="*/ 92 h 242"/>
                <a:gd name="T42" fmla="*/ 150 w 154"/>
                <a:gd name="T43" fmla="*/ 80 h 242"/>
                <a:gd name="T44" fmla="*/ 142 w 154"/>
                <a:gd name="T45" fmla="*/ 64 h 242"/>
                <a:gd name="T46" fmla="*/ 134 w 154"/>
                <a:gd name="T47" fmla="*/ 46 h 242"/>
                <a:gd name="T48" fmla="*/ 132 w 154"/>
                <a:gd name="T49" fmla="*/ 36 h 242"/>
                <a:gd name="T50" fmla="*/ 130 w 154"/>
                <a:gd name="T51" fmla="*/ 28 h 242"/>
                <a:gd name="T52" fmla="*/ 130 w 154"/>
                <a:gd name="T53" fmla="*/ 28 h 242"/>
                <a:gd name="T54" fmla="*/ 128 w 154"/>
                <a:gd name="T55" fmla="*/ 20 h 242"/>
                <a:gd name="T56" fmla="*/ 124 w 154"/>
                <a:gd name="T57" fmla="*/ 12 h 242"/>
                <a:gd name="T58" fmla="*/ 116 w 154"/>
                <a:gd name="T59" fmla="*/ 8 h 242"/>
                <a:gd name="T60" fmla="*/ 108 w 154"/>
                <a:gd name="T61" fmla="*/ 4 h 242"/>
                <a:gd name="T62" fmla="*/ 100 w 154"/>
                <a:gd name="T63" fmla="*/ 0 h 242"/>
                <a:gd name="T64" fmla="*/ 92 w 154"/>
                <a:gd name="T65" fmla="*/ 0 h 242"/>
                <a:gd name="T66" fmla="*/ 84 w 154"/>
                <a:gd name="T67" fmla="*/ 0 h 242"/>
                <a:gd name="T68" fmla="*/ 80 w 154"/>
                <a:gd name="T69" fmla="*/ 2 h 242"/>
                <a:gd name="T70" fmla="*/ 80 w 154"/>
                <a:gd name="T71" fmla="*/ 2 h 242"/>
                <a:gd name="T72" fmla="*/ 72 w 154"/>
                <a:gd name="T73" fmla="*/ 8 h 242"/>
                <a:gd name="T74" fmla="*/ 62 w 154"/>
                <a:gd name="T75" fmla="*/ 20 h 242"/>
                <a:gd name="T76" fmla="*/ 48 w 154"/>
                <a:gd name="T77" fmla="*/ 38 h 242"/>
                <a:gd name="T78" fmla="*/ 32 w 154"/>
                <a:gd name="T79" fmla="*/ 58 h 242"/>
                <a:gd name="T80" fmla="*/ 18 w 154"/>
                <a:gd name="T81" fmla="*/ 80 h 242"/>
                <a:gd name="T82" fmla="*/ 8 w 154"/>
                <a:gd name="T83" fmla="*/ 102 h 242"/>
                <a:gd name="T84" fmla="*/ 4 w 154"/>
                <a:gd name="T85" fmla="*/ 110 h 242"/>
                <a:gd name="T86" fmla="*/ 2 w 154"/>
                <a:gd name="T87" fmla="*/ 120 h 242"/>
                <a:gd name="T88" fmla="*/ 0 w 154"/>
                <a:gd name="T89" fmla="*/ 128 h 242"/>
                <a:gd name="T90" fmla="*/ 2 w 154"/>
                <a:gd name="T91" fmla="*/ 134 h 242"/>
                <a:gd name="T92" fmla="*/ 2 w 154"/>
                <a:gd name="T93" fmla="*/ 13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4" h="242">
                  <a:moveTo>
                    <a:pt x="2" y="134"/>
                  </a:moveTo>
                  <a:lnTo>
                    <a:pt x="2" y="134"/>
                  </a:lnTo>
                  <a:lnTo>
                    <a:pt x="6" y="152"/>
                  </a:lnTo>
                  <a:lnTo>
                    <a:pt x="14" y="168"/>
                  </a:lnTo>
                  <a:lnTo>
                    <a:pt x="24" y="186"/>
                  </a:lnTo>
                  <a:lnTo>
                    <a:pt x="24" y="186"/>
                  </a:lnTo>
                  <a:lnTo>
                    <a:pt x="36" y="204"/>
                  </a:lnTo>
                  <a:lnTo>
                    <a:pt x="46" y="224"/>
                  </a:lnTo>
                  <a:lnTo>
                    <a:pt x="54" y="242"/>
                  </a:lnTo>
                  <a:lnTo>
                    <a:pt x="54" y="242"/>
                  </a:lnTo>
                  <a:lnTo>
                    <a:pt x="78" y="224"/>
                  </a:lnTo>
                  <a:lnTo>
                    <a:pt x="100" y="206"/>
                  </a:lnTo>
                  <a:lnTo>
                    <a:pt x="120" y="188"/>
                  </a:lnTo>
                  <a:lnTo>
                    <a:pt x="120" y="188"/>
                  </a:lnTo>
                  <a:lnTo>
                    <a:pt x="128" y="176"/>
                  </a:lnTo>
                  <a:lnTo>
                    <a:pt x="136" y="164"/>
                  </a:lnTo>
                  <a:lnTo>
                    <a:pt x="146" y="136"/>
                  </a:lnTo>
                  <a:lnTo>
                    <a:pt x="154" y="110"/>
                  </a:lnTo>
                  <a:lnTo>
                    <a:pt x="154" y="100"/>
                  </a:lnTo>
                  <a:lnTo>
                    <a:pt x="154" y="92"/>
                  </a:lnTo>
                  <a:lnTo>
                    <a:pt x="154" y="92"/>
                  </a:lnTo>
                  <a:lnTo>
                    <a:pt x="150" y="80"/>
                  </a:lnTo>
                  <a:lnTo>
                    <a:pt x="142" y="64"/>
                  </a:lnTo>
                  <a:lnTo>
                    <a:pt x="134" y="46"/>
                  </a:lnTo>
                  <a:lnTo>
                    <a:pt x="132" y="36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28" y="20"/>
                  </a:lnTo>
                  <a:lnTo>
                    <a:pt x="124" y="12"/>
                  </a:lnTo>
                  <a:lnTo>
                    <a:pt x="116" y="8"/>
                  </a:lnTo>
                  <a:lnTo>
                    <a:pt x="108" y="4"/>
                  </a:lnTo>
                  <a:lnTo>
                    <a:pt x="100" y="0"/>
                  </a:lnTo>
                  <a:lnTo>
                    <a:pt x="92" y="0"/>
                  </a:lnTo>
                  <a:lnTo>
                    <a:pt x="84" y="0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72" y="8"/>
                  </a:lnTo>
                  <a:lnTo>
                    <a:pt x="62" y="20"/>
                  </a:lnTo>
                  <a:lnTo>
                    <a:pt x="48" y="38"/>
                  </a:lnTo>
                  <a:lnTo>
                    <a:pt x="32" y="58"/>
                  </a:lnTo>
                  <a:lnTo>
                    <a:pt x="18" y="80"/>
                  </a:lnTo>
                  <a:lnTo>
                    <a:pt x="8" y="102"/>
                  </a:lnTo>
                  <a:lnTo>
                    <a:pt x="4" y="110"/>
                  </a:lnTo>
                  <a:lnTo>
                    <a:pt x="2" y="120"/>
                  </a:lnTo>
                  <a:lnTo>
                    <a:pt x="0" y="128"/>
                  </a:lnTo>
                  <a:lnTo>
                    <a:pt x="2" y="134"/>
                  </a:lnTo>
                  <a:lnTo>
                    <a:pt x="2" y="134"/>
                  </a:lnTo>
                  <a:close/>
                </a:path>
              </a:pathLst>
            </a:custGeom>
            <a:solidFill>
              <a:srgbClr val="E5AE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2" name="Freeform 20"/>
            <p:cNvSpPr>
              <a:spLocks/>
            </p:cNvSpPr>
            <p:nvPr/>
          </p:nvSpPr>
          <p:spPr bwMode="auto">
            <a:xfrm>
              <a:off x="4918075" y="3173413"/>
              <a:ext cx="47625" cy="123825"/>
            </a:xfrm>
            <a:custGeom>
              <a:avLst/>
              <a:gdLst>
                <a:gd name="T0" fmla="*/ 0 w 30"/>
                <a:gd name="T1" fmla="*/ 52 h 78"/>
                <a:gd name="T2" fmla="*/ 0 w 30"/>
                <a:gd name="T3" fmla="*/ 52 h 78"/>
                <a:gd name="T4" fmla="*/ 4 w 30"/>
                <a:gd name="T5" fmla="*/ 34 h 78"/>
                <a:gd name="T6" fmla="*/ 8 w 30"/>
                <a:gd name="T7" fmla="*/ 18 h 78"/>
                <a:gd name="T8" fmla="*/ 12 w 30"/>
                <a:gd name="T9" fmla="*/ 10 h 78"/>
                <a:gd name="T10" fmla="*/ 16 w 30"/>
                <a:gd name="T11" fmla="*/ 4 h 78"/>
                <a:gd name="T12" fmla="*/ 16 w 30"/>
                <a:gd name="T13" fmla="*/ 4 h 78"/>
                <a:gd name="T14" fmla="*/ 20 w 30"/>
                <a:gd name="T15" fmla="*/ 0 h 78"/>
                <a:gd name="T16" fmla="*/ 24 w 30"/>
                <a:gd name="T17" fmla="*/ 0 h 78"/>
                <a:gd name="T18" fmla="*/ 28 w 30"/>
                <a:gd name="T19" fmla="*/ 0 h 78"/>
                <a:gd name="T20" fmla="*/ 30 w 30"/>
                <a:gd name="T21" fmla="*/ 4 h 78"/>
                <a:gd name="T22" fmla="*/ 30 w 30"/>
                <a:gd name="T23" fmla="*/ 8 h 78"/>
                <a:gd name="T24" fmla="*/ 30 w 30"/>
                <a:gd name="T25" fmla="*/ 14 h 78"/>
                <a:gd name="T26" fmla="*/ 28 w 30"/>
                <a:gd name="T27" fmla="*/ 30 h 78"/>
                <a:gd name="T28" fmla="*/ 28 w 30"/>
                <a:gd name="T29" fmla="*/ 30 h 78"/>
                <a:gd name="T30" fmla="*/ 20 w 30"/>
                <a:gd name="T31" fmla="*/ 52 h 78"/>
                <a:gd name="T32" fmla="*/ 18 w 30"/>
                <a:gd name="T33" fmla="*/ 58 h 78"/>
                <a:gd name="T34" fmla="*/ 18 w 30"/>
                <a:gd name="T35" fmla="*/ 64 h 78"/>
                <a:gd name="T36" fmla="*/ 18 w 30"/>
                <a:gd name="T37" fmla="*/ 64 h 78"/>
                <a:gd name="T38" fmla="*/ 14 w 30"/>
                <a:gd name="T39" fmla="*/ 72 h 78"/>
                <a:gd name="T40" fmla="*/ 12 w 30"/>
                <a:gd name="T41" fmla="*/ 76 h 78"/>
                <a:gd name="T42" fmla="*/ 8 w 30"/>
                <a:gd name="T43" fmla="*/ 78 h 78"/>
                <a:gd name="T44" fmla="*/ 6 w 30"/>
                <a:gd name="T45" fmla="*/ 76 h 78"/>
                <a:gd name="T46" fmla="*/ 4 w 30"/>
                <a:gd name="T47" fmla="*/ 74 h 78"/>
                <a:gd name="T48" fmla="*/ 2 w 30"/>
                <a:gd name="T49" fmla="*/ 66 h 78"/>
                <a:gd name="T50" fmla="*/ 0 w 30"/>
                <a:gd name="T51" fmla="*/ 52 h 78"/>
                <a:gd name="T52" fmla="*/ 0 w 30"/>
                <a:gd name="T53" fmla="*/ 5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" h="78">
                  <a:moveTo>
                    <a:pt x="0" y="52"/>
                  </a:moveTo>
                  <a:lnTo>
                    <a:pt x="0" y="52"/>
                  </a:lnTo>
                  <a:lnTo>
                    <a:pt x="4" y="34"/>
                  </a:lnTo>
                  <a:lnTo>
                    <a:pt x="8" y="18"/>
                  </a:lnTo>
                  <a:lnTo>
                    <a:pt x="12" y="1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0" y="14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0" y="52"/>
                  </a:lnTo>
                  <a:lnTo>
                    <a:pt x="18" y="58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4" y="72"/>
                  </a:lnTo>
                  <a:lnTo>
                    <a:pt x="12" y="76"/>
                  </a:lnTo>
                  <a:lnTo>
                    <a:pt x="8" y="78"/>
                  </a:lnTo>
                  <a:lnTo>
                    <a:pt x="6" y="76"/>
                  </a:lnTo>
                  <a:lnTo>
                    <a:pt x="4" y="74"/>
                  </a:lnTo>
                  <a:lnTo>
                    <a:pt x="2" y="66"/>
                  </a:lnTo>
                  <a:lnTo>
                    <a:pt x="0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E5AE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3" name="Freeform 21"/>
            <p:cNvSpPr>
              <a:spLocks/>
            </p:cNvSpPr>
            <p:nvPr/>
          </p:nvSpPr>
          <p:spPr bwMode="auto">
            <a:xfrm>
              <a:off x="4718050" y="3290888"/>
              <a:ext cx="193675" cy="225425"/>
            </a:xfrm>
            <a:custGeom>
              <a:avLst/>
              <a:gdLst>
                <a:gd name="T0" fmla="*/ 2 w 122"/>
                <a:gd name="T1" fmla="*/ 94 h 142"/>
                <a:gd name="T2" fmla="*/ 2 w 122"/>
                <a:gd name="T3" fmla="*/ 94 h 142"/>
                <a:gd name="T4" fmla="*/ 4 w 122"/>
                <a:gd name="T5" fmla="*/ 102 h 142"/>
                <a:gd name="T6" fmla="*/ 14 w 122"/>
                <a:gd name="T7" fmla="*/ 116 h 142"/>
                <a:gd name="T8" fmla="*/ 20 w 122"/>
                <a:gd name="T9" fmla="*/ 124 h 142"/>
                <a:gd name="T10" fmla="*/ 28 w 122"/>
                <a:gd name="T11" fmla="*/ 132 h 142"/>
                <a:gd name="T12" fmla="*/ 38 w 122"/>
                <a:gd name="T13" fmla="*/ 138 h 142"/>
                <a:gd name="T14" fmla="*/ 48 w 122"/>
                <a:gd name="T15" fmla="*/ 142 h 142"/>
                <a:gd name="T16" fmla="*/ 48 w 122"/>
                <a:gd name="T17" fmla="*/ 142 h 142"/>
                <a:gd name="T18" fmla="*/ 52 w 122"/>
                <a:gd name="T19" fmla="*/ 142 h 142"/>
                <a:gd name="T20" fmla="*/ 58 w 122"/>
                <a:gd name="T21" fmla="*/ 142 h 142"/>
                <a:gd name="T22" fmla="*/ 72 w 122"/>
                <a:gd name="T23" fmla="*/ 134 h 142"/>
                <a:gd name="T24" fmla="*/ 84 w 122"/>
                <a:gd name="T25" fmla="*/ 122 h 142"/>
                <a:gd name="T26" fmla="*/ 96 w 122"/>
                <a:gd name="T27" fmla="*/ 106 h 142"/>
                <a:gd name="T28" fmla="*/ 106 w 122"/>
                <a:gd name="T29" fmla="*/ 88 h 142"/>
                <a:gd name="T30" fmla="*/ 116 w 122"/>
                <a:gd name="T31" fmla="*/ 66 h 142"/>
                <a:gd name="T32" fmla="*/ 120 w 122"/>
                <a:gd name="T33" fmla="*/ 44 h 142"/>
                <a:gd name="T34" fmla="*/ 122 w 122"/>
                <a:gd name="T35" fmla="*/ 22 h 142"/>
                <a:gd name="T36" fmla="*/ 122 w 122"/>
                <a:gd name="T37" fmla="*/ 22 h 142"/>
                <a:gd name="T38" fmla="*/ 120 w 122"/>
                <a:gd name="T39" fmla="*/ 12 h 142"/>
                <a:gd name="T40" fmla="*/ 116 w 122"/>
                <a:gd name="T41" fmla="*/ 6 h 142"/>
                <a:gd name="T42" fmla="*/ 110 w 122"/>
                <a:gd name="T43" fmla="*/ 2 h 142"/>
                <a:gd name="T44" fmla="*/ 102 w 122"/>
                <a:gd name="T45" fmla="*/ 0 h 142"/>
                <a:gd name="T46" fmla="*/ 92 w 122"/>
                <a:gd name="T47" fmla="*/ 0 h 142"/>
                <a:gd name="T48" fmla="*/ 80 w 122"/>
                <a:gd name="T49" fmla="*/ 4 h 142"/>
                <a:gd name="T50" fmla="*/ 68 w 122"/>
                <a:gd name="T51" fmla="*/ 8 h 142"/>
                <a:gd name="T52" fmla="*/ 58 w 122"/>
                <a:gd name="T53" fmla="*/ 14 h 142"/>
                <a:gd name="T54" fmla="*/ 46 w 122"/>
                <a:gd name="T55" fmla="*/ 22 h 142"/>
                <a:gd name="T56" fmla="*/ 34 w 122"/>
                <a:gd name="T57" fmla="*/ 30 h 142"/>
                <a:gd name="T58" fmla="*/ 24 w 122"/>
                <a:gd name="T59" fmla="*/ 40 h 142"/>
                <a:gd name="T60" fmla="*/ 16 w 122"/>
                <a:gd name="T61" fmla="*/ 50 h 142"/>
                <a:gd name="T62" fmla="*/ 8 w 122"/>
                <a:gd name="T63" fmla="*/ 62 h 142"/>
                <a:gd name="T64" fmla="*/ 4 w 122"/>
                <a:gd name="T65" fmla="*/ 72 h 142"/>
                <a:gd name="T66" fmla="*/ 0 w 122"/>
                <a:gd name="T67" fmla="*/ 84 h 142"/>
                <a:gd name="T68" fmla="*/ 2 w 122"/>
                <a:gd name="T69" fmla="*/ 94 h 142"/>
                <a:gd name="T70" fmla="*/ 2 w 122"/>
                <a:gd name="T71" fmla="*/ 9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2" h="142">
                  <a:moveTo>
                    <a:pt x="2" y="94"/>
                  </a:moveTo>
                  <a:lnTo>
                    <a:pt x="2" y="94"/>
                  </a:lnTo>
                  <a:lnTo>
                    <a:pt x="4" y="102"/>
                  </a:lnTo>
                  <a:lnTo>
                    <a:pt x="14" y="116"/>
                  </a:lnTo>
                  <a:lnTo>
                    <a:pt x="20" y="124"/>
                  </a:lnTo>
                  <a:lnTo>
                    <a:pt x="28" y="132"/>
                  </a:lnTo>
                  <a:lnTo>
                    <a:pt x="38" y="138"/>
                  </a:lnTo>
                  <a:lnTo>
                    <a:pt x="48" y="142"/>
                  </a:lnTo>
                  <a:lnTo>
                    <a:pt x="48" y="142"/>
                  </a:lnTo>
                  <a:lnTo>
                    <a:pt x="52" y="142"/>
                  </a:lnTo>
                  <a:lnTo>
                    <a:pt x="58" y="142"/>
                  </a:lnTo>
                  <a:lnTo>
                    <a:pt x="72" y="134"/>
                  </a:lnTo>
                  <a:lnTo>
                    <a:pt x="84" y="122"/>
                  </a:lnTo>
                  <a:lnTo>
                    <a:pt x="96" y="106"/>
                  </a:lnTo>
                  <a:lnTo>
                    <a:pt x="106" y="88"/>
                  </a:lnTo>
                  <a:lnTo>
                    <a:pt x="116" y="66"/>
                  </a:lnTo>
                  <a:lnTo>
                    <a:pt x="120" y="44"/>
                  </a:lnTo>
                  <a:lnTo>
                    <a:pt x="122" y="22"/>
                  </a:lnTo>
                  <a:lnTo>
                    <a:pt x="122" y="22"/>
                  </a:lnTo>
                  <a:lnTo>
                    <a:pt x="120" y="12"/>
                  </a:lnTo>
                  <a:lnTo>
                    <a:pt x="116" y="6"/>
                  </a:lnTo>
                  <a:lnTo>
                    <a:pt x="110" y="2"/>
                  </a:lnTo>
                  <a:lnTo>
                    <a:pt x="102" y="0"/>
                  </a:lnTo>
                  <a:lnTo>
                    <a:pt x="92" y="0"/>
                  </a:lnTo>
                  <a:lnTo>
                    <a:pt x="80" y="4"/>
                  </a:lnTo>
                  <a:lnTo>
                    <a:pt x="68" y="8"/>
                  </a:lnTo>
                  <a:lnTo>
                    <a:pt x="58" y="14"/>
                  </a:lnTo>
                  <a:lnTo>
                    <a:pt x="46" y="22"/>
                  </a:lnTo>
                  <a:lnTo>
                    <a:pt x="34" y="30"/>
                  </a:lnTo>
                  <a:lnTo>
                    <a:pt x="24" y="40"/>
                  </a:lnTo>
                  <a:lnTo>
                    <a:pt x="16" y="50"/>
                  </a:lnTo>
                  <a:lnTo>
                    <a:pt x="8" y="62"/>
                  </a:lnTo>
                  <a:lnTo>
                    <a:pt x="4" y="72"/>
                  </a:lnTo>
                  <a:lnTo>
                    <a:pt x="0" y="84"/>
                  </a:lnTo>
                  <a:lnTo>
                    <a:pt x="2" y="94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rgbClr val="DE9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4" name="Freeform 22"/>
            <p:cNvSpPr>
              <a:spLocks/>
            </p:cNvSpPr>
            <p:nvPr/>
          </p:nvSpPr>
          <p:spPr bwMode="auto">
            <a:xfrm>
              <a:off x="4629150" y="3036888"/>
              <a:ext cx="295275" cy="441325"/>
            </a:xfrm>
            <a:custGeom>
              <a:avLst/>
              <a:gdLst>
                <a:gd name="T0" fmla="*/ 6 w 186"/>
                <a:gd name="T1" fmla="*/ 40 h 278"/>
                <a:gd name="T2" fmla="*/ 6 w 186"/>
                <a:gd name="T3" fmla="*/ 40 h 278"/>
                <a:gd name="T4" fmla="*/ 2 w 186"/>
                <a:gd name="T5" fmla="*/ 70 h 278"/>
                <a:gd name="T6" fmla="*/ 0 w 186"/>
                <a:gd name="T7" fmla="*/ 100 h 278"/>
                <a:gd name="T8" fmla="*/ 2 w 186"/>
                <a:gd name="T9" fmla="*/ 114 h 278"/>
                <a:gd name="T10" fmla="*/ 4 w 186"/>
                <a:gd name="T11" fmla="*/ 128 h 278"/>
                <a:gd name="T12" fmla="*/ 4 w 186"/>
                <a:gd name="T13" fmla="*/ 128 h 278"/>
                <a:gd name="T14" fmla="*/ 6 w 186"/>
                <a:gd name="T15" fmla="*/ 156 h 278"/>
                <a:gd name="T16" fmla="*/ 12 w 186"/>
                <a:gd name="T17" fmla="*/ 182 h 278"/>
                <a:gd name="T18" fmla="*/ 16 w 186"/>
                <a:gd name="T19" fmla="*/ 196 h 278"/>
                <a:gd name="T20" fmla="*/ 22 w 186"/>
                <a:gd name="T21" fmla="*/ 210 h 278"/>
                <a:gd name="T22" fmla="*/ 22 w 186"/>
                <a:gd name="T23" fmla="*/ 210 h 278"/>
                <a:gd name="T24" fmla="*/ 40 w 186"/>
                <a:gd name="T25" fmla="*/ 252 h 278"/>
                <a:gd name="T26" fmla="*/ 48 w 186"/>
                <a:gd name="T27" fmla="*/ 270 h 278"/>
                <a:gd name="T28" fmla="*/ 48 w 186"/>
                <a:gd name="T29" fmla="*/ 270 h 278"/>
                <a:gd name="T30" fmla="*/ 52 w 186"/>
                <a:gd name="T31" fmla="*/ 272 h 278"/>
                <a:gd name="T32" fmla="*/ 64 w 186"/>
                <a:gd name="T33" fmla="*/ 276 h 278"/>
                <a:gd name="T34" fmla="*/ 74 w 186"/>
                <a:gd name="T35" fmla="*/ 278 h 278"/>
                <a:gd name="T36" fmla="*/ 86 w 186"/>
                <a:gd name="T37" fmla="*/ 278 h 278"/>
                <a:gd name="T38" fmla="*/ 102 w 186"/>
                <a:gd name="T39" fmla="*/ 278 h 278"/>
                <a:gd name="T40" fmla="*/ 120 w 186"/>
                <a:gd name="T41" fmla="*/ 274 h 278"/>
                <a:gd name="T42" fmla="*/ 120 w 186"/>
                <a:gd name="T43" fmla="*/ 274 h 278"/>
                <a:gd name="T44" fmla="*/ 140 w 186"/>
                <a:gd name="T45" fmla="*/ 256 h 278"/>
                <a:gd name="T46" fmla="*/ 158 w 186"/>
                <a:gd name="T47" fmla="*/ 240 h 278"/>
                <a:gd name="T48" fmla="*/ 166 w 186"/>
                <a:gd name="T49" fmla="*/ 230 h 278"/>
                <a:gd name="T50" fmla="*/ 170 w 186"/>
                <a:gd name="T51" fmla="*/ 220 h 278"/>
                <a:gd name="T52" fmla="*/ 170 w 186"/>
                <a:gd name="T53" fmla="*/ 220 h 278"/>
                <a:gd name="T54" fmla="*/ 178 w 186"/>
                <a:gd name="T55" fmla="*/ 202 h 278"/>
                <a:gd name="T56" fmla="*/ 182 w 186"/>
                <a:gd name="T57" fmla="*/ 182 h 278"/>
                <a:gd name="T58" fmla="*/ 186 w 186"/>
                <a:gd name="T59" fmla="*/ 166 h 278"/>
                <a:gd name="T60" fmla="*/ 186 w 186"/>
                <a:gd name="T61" fmla="*/ 152 h 278"/>
                <a:gd name="T62" fmla="*/ 186 w 186"/>
                <a:gd name="T63" fmla="*/ 152 h 278"/>
                <a:gd name="T64" fmla="*/ 186 w 186"/>
                <a:gd name="T65" fmla="*/ 110 h 278"/>
                <a:gd name="T66" fmla="*/ 184 w 186"/>
                <a:gd name="T67" fmla="*/ 86 h 278"/>
                <a:gd name="T68" fmla="*/ 182 w 186"/>
                <a:gd name="T69" fmla="*/ 70 h 278"/>
                <a:gd name="T70" fmla="*/ 182 w 186"/>
                <a:gd name="T71" fmla="*/ 70 h 278"/>
                <a:gd name="T72" fmla="*/ 180 w 186"/>
                <a:gd name="T73" fmla="*/ 60 h 278"/>
                <a:gd name="T74" fmla="*/ 174 w 186"/>
                <a:gd name="T75" fmla="*/ 48 h 278"/>
                <a:gd name="T76" fmla="*/ 166 w 186"/>
                <a:gd name="T77" fmla="*/ 36 h 278"/>
                <a:gd name="T78" fmla="*/ 154 w 186"/>
                <a:gd name="T79" fmla="*/ 24 h 278"/>
                <a:gd name="T80" fmla="*/ 154 w 186"/>
                <a:gd name="T81" fmla="*/ 24 h 278"/>
                <a:gd name="T82" fmla="*/ 142 w 186"/>
                <a:gd name="T83" fmla="*/ 14 h 278"/>
                <a:gd name="T84" fmla="*/ 130 w 186"/>
                <a:gd name="T85" fmla="*/ 10 h 278"/>
                <a:gd name="T86" fmla="*/ 118 w 186"/>
                <a:gd name="T87" fmla="*/ 6 h 278"/>
                <a:gd name="T88" fmla="*/ 104 w 186"/>
                <a:gd name="T89" fmla="*/ 4 h 278"/>
                <a:gd name="T90" fmla="*/ 104 w 186"/>
                <a:gd name="T91" fmla="*/ 4 h 278"/>
                <a:gd name="T92" fmla="*/ 80 w 186"/>
                <a:gd name="T93" fmla="*/ 0 h 278"/>
                <a:gd name="T94" fmla="*/ 70 w 186"/>
                <a:gd name="T95" fmla="*/ 0 h 278"/>
                <a:gd name="T96" fmla="*/ 64 w 186"/>
                <a:gd name="T97" fmla="*/ 0 h 278"/>
                <a:gd name="T98" fmla="*/ 64 w 186"/>
                <a:gd name="T99" fmla="*/ 0 h 278"/>
                <a:gd name="T100" fmla="*/ 32 w 186"/>
                <a:gd name="T101" fmla="*/ 16 h 278"/>
                <a:gd name="T102" fmla="*/ 22 w 186"/>
                <a:gd name="T103" fmla="*/ 20 h 278"/>
                <a:gd name="T104" fmla="*/ 14 w 186"/>
                <a:gd name="T105" fmla="*/ 28 h 278"/>
                <a:gd name="T106" fmla="*/ 8 w 186"/>
                <a:gd name="T107" fmla="*/ 34 h 278"/>
                <a:gd name="T108" fmla="*/ 6 w 186"/>
                <a:gd name="T109" fmla="*/ 40 h 278"/>
                <a:gd name="T110" fmla="*/ 6 w 186"/>
                <a:gd name="T111" fmla="*/ 4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6" h="278">
                  <a:moveTo>
                    <a:pt x="6" y="40"/>
                  </a:moveTo>
                  <a:lnTo>
                    <a:pt x="6" y="40"/>
                  </a:lnTo>
                  <a:lnTo>
                    <a:pt x="2" y="70"/>
                  </a:lnTo>
                  <a:lnTo>
                    <a:pt x="0" y="100"/>
                  </a:lnTo>
                  <a:lnTo>
                    <a:pt x="2" y="114"/>
                  </a:lnTo>
                  <a:lnTo>
                    <a:pt x="4" y="128"/>
                  </a:lnTo>
                  <a:lnTo>
                    <a:pt x="4" y="128"/>
                  </a:lnTo>
                  <a:lnTo>
                    <a:pt x="6" y="156"/>
                  </a:lnTo>
                  <a:lnTo>
                    <a:pt x="12" y="182"/>
                  </a:lnTo>
                  <a:lnTo>
                    <a:pt x="16" y="196"/>
                  </a:lnTo>
                  <a:lnTo>
                    <a:pt x="22" y="210"/>
                  </a:lnTo>
                  <a:lnTo>
                    <a:pt x="22" y="210"/>
                  </a:lnTo>
                  <a:lnTo>
                    <a:pt x="40" y="252"/>
                  </a:lnTo>
                  <a:lnTo>
                    <a:pt x="48" y="270"/>
                  </a:lnTo>
                  <a:lnTo>
                    <a:pt x="48" y="270"/>
                  </a:lnTo>
                  <a:lnTo>
                    <a:pt x="52" y="272"/>
                  </a:lnTo>
                  <a:lnTo>
                    <a:pt x="64" y="276"/>
                  </a:lnTo>
                  <a:lnTo>
                    <a:pt x="74" y="278"/>
                  </a:lnTo>
                  <a:lnTo>
                    <a:pt x="86" y="278"/>
                  </a:lnTo>
                  <a:lnTo>
                    <a:pt x="102" y="278"/>
                  </a:lnTo>
                  <a:lnTo>
                    <a:pt x="120" y="274"/>
                  </a:lnTo>
                  <a:lnTo>
                    <a:pt x="120" y="274"/>
                  </a:lnTo>
                  <a:lnTo>
                    <a:pt x="140" y="256"/>
                  </a:lnTo>
                  <a:lnTo>
                    <a:pt x="158" y="240"/>
                  </a:lnTo>
                  <a:lnTo>
                    <a:pt x="166" y="230"/>
                  </a:lnTo>
                  <a:lnTo>
                    <a:pt x="170" y="220"/>
                  </a:lnTo>
                  <a:lnTo>
                    <a:pt x="170" y="220"/>
                  </a:lnTo>
                  <a:lnTo>
                    <a:pt x="178" y="202"/>
                  </a:lnTo>
                  <a:lnTo>
                    <a:pt x="182" y="182"/>
                  </a:lnTo>
                  <a:lnTo>
                    <a:pt x="186" y="166"/>
                  </a:lnTo>
                  <a:lnTo>
                    <a:pt x="186" y="152"/>
                  </a:lnTo>
                  <a:lnTo>
                    <a:pt x="186" y="152"/>
                  </a:lnTo>
                  <a:lnTo>
                    <a:pt x="186" y="110"/>
                  </a:lnTo>
                  <a:lnTo>
                    <a:pt x="184" y="86"/>
                  </a:lnTo>
                  <a:lnTo>
                    <a:pt x="182" y="70"/>
                  </a:lnTo>
                  <a:lnTo>
                    <a:pt x="182" y="70"/>
                  </a:lnTo>
                  <a:lnTo>
                    <a:pt x="180" y="60"/>
                  </a:lnTo>
                  <a:lnTo>
                    <a:pt x="174" y="48"/>
                  </a:lnTo>
                  <a:lnTo>
                    <a:pt x="166" y="36"/>
                  </a:lnTo>
                  <a:lnTo>
                    <a:pt x="154" y="24"/>
                  </a:lnTo>
                  <a:lnTo>
                    <a:pt x="154" y="24"/>
                  </a:lnTo>
                  <a:lnTo>
                    <a:pt x="142" y="14"/>
                  </a:lnTo>
                  <a:lnTo>
                    <a:pt x="130" y="10"/>
                  </a:lnTo>
                  <a:lnTo>
                    <a:pt x="118" y="6"/>
                  </a:lnTo>
                  <a:lnTo>
                    <a:pt x="104" y="4"/>
                  </a:lnTo>
                  <a:lnTo>
                    <a:pt x="104" y="4"/>
                  </a:lnTo>
                  <a:lnTo>
                    <a:pt x="80" y="0"/>
                  </a:lnTo>
                  <a:lnTo>
                    <a:pt x="70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32" y="16"/>
                  </a:lnTo>
                  <a:lnTo>
                    <a:pt x="22" y="20"/>
                  </a:lnTo>
                  <a:lnTo>
                    <a:pt x="14" y="28"/>
                  </a:lnTo>
                  <a:lnTo>
                    <a:pt x="8" y="34"/>
                  </a:lnTo>
                  <a:lnTo>
                    <a:pt x="6" y="40"/>
                  </a:lnTo>
                  <a:lnTo>
                    <a:pt x="6" y="40"/>
                  </a:lnTo>
                  <a:close/>
                </a:path>
              </a:pathLst>
            </a:custGeom>
            <a:solidFill>
              <a:srgbClr val="ECC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5" name="Freeform 23"/>
            <p:cNvSpPr>
              <a:spLocks/>
            </p:cNvSpPr>
            <p:nvPr/>
          </p:nvSpPr>
          <p:spPr bwMode="auto">
            <a:xfrm>
              <a:off x="4699000" y="3348038"/>
              <a:ext cx="117475" cy="38100"/>
            </a:xfrm>
            <a:custGeom>
              <a:avLst/>
              <a:gdLst>
                <a:gd name="T0" fmla="*/ 0 w 74"/>
                <a:gd name="T1" fmla="*/ 2 h 24"/>
                <a:gd name="T2" fmla="*/ 0 w 74"/>
                <a:gd name="T3" fmla="*/ 2 h 24"/>
                <a:gd name="T4" fmla="*/ 10 w 74"/>
                <a:gd name="T5" fmla="*/ 4 h 24"/>
                <a:gd name="T6" fmla="*/ 22 w 74"/>
                <a:gd name="T7" fmla="*/ 6 h 24"/>
                <a:gd name="T8" fmla="*/ 38 w 74"/>
                <a:gd name="T9" fmla="*/ 6 h 24"/>
                <a:gd name="T10" fmla="*/ 38 w 74"/>
                <a:gd name="T11" fmla="*/ 6 h 24"/>
                <a:gd name="T12" fmla="*/ 64 w 74"/>
                <a:gd name="T13" fmla="*/ 2 h 24"/>
                <a:gd name="T14" fmla="*/ 74 w 74"/>
                <a:gd name="T15" fmla="*/ 0 h 24"/>
                <a:gd name="T16" fmla="*/ 74 w 74"/>
                <a:gd name="T17" fmla="*/ 0 h 24"/>
                <a:gd name="T18" fmla="*/ 66 w 74"/>
                <a:gd name="T19" fmla="*/ 8 h 24"/>
                <a:gd name="T20" fmla="*/ 60 w 74"/>
                <a:gd name="T21" fmla="*/ 14 h 24"/>
                <a:gd name="T22" fmla="*/ 52 w 74"/>
                <a:gd name="T23" fmla="*/ 20 h 24"/>
                <a:gd name="T24" fmla="*/ 52 w 74"/>
                <a:gd name="T25" fmla="*/ 20 h 24"/>
                <a:gd name="T26" fmla="*/ 46 w 74"/>
                <a:gd name="T27" fmla="*/ 22 h 24"/>
                <a:gd name="T28" fmla="*/ 40 w 74"/>
                <a:gd name="T29" fmla="*/ 24 h 24"/>
                <a:gd name="T30" fmla="*/ 34 w 74"/>
                <a:gd name="T31" fmla="*/ 24 h 24"/>
                <a:gd name="T32" fmla="*/ 26 w 74"/>
                <a:gd name="T33" fmla="*/ 22 h 24"/>
                <a:gd name="T34" fmla="*/ 20 w 74"/>
                <a:gd name="T35" fmla="*/ 20 h 24"/>
                <a:gd name="T36" fmla="*/ 12 w 74"/>
                <a:gd name="T37" fmla="*/ 16 h 24"/>
                <a:gd name="T38" fmla="*/ 6 w 74"/>
                <a:gd name="T39" fmla="*/ 10 h 24"/>
                <a:gd name="T40" fmla="*/ 0 w 74"/>
                <a:gd name="T41" fmla="*/ 2 h 24"/>
                <a:gd name="T42" fmla="*/ 0 w 74"/>
                <a:gd name="T43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24">
                  <a:moveTo>
                    <a:pt x="0" y="2"/>
                  </a:moveTo>
                  <a:lnTo>
                    <a:pt x="0" y="2"/>
                  </a:lnTo>
                  <a:lnTo>
                    <a:pt x="10" y="4"/>
                  </a:lnTo>
                  <a:lnTo>
                    <a:pt x="22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64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66" y="8"/>
                  </a:lnTo>
                  <a:lnTo>
                    <a:pt x="60" y="14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46" y="22"/>
                  </a:lnTo>
                  <a:lnTo>
                    <a:pt x="40" y="24"/>
                  </a:lnTo>
                  <a:lnTo>
                    <a:pt x="34" y="24"/>
                  </a:lnTo>
                  <a:lnTo>
                    <a:pt x="26" y="22"/>
                  </a:lnTo>
                  <a:lnTo>
                    <a:pt x="20" y="20"/>
                  </a:lnTo>
                  <a:lnTo>
                    <a:pt x="12" y="16"/>
                  </a:lnTo>
                  <a:lnTo>
                    <a:pt x="6" y="1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EF7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6" name="Freeform 24"/>
            <p:cNvSpPr>
              <a:spLocks/>
            </p:cNvSpPr>
            <p:nvPr/>
          </p:nvSpPr>
          <p:spPr bwMode="auto">
            <a:xfrm>
              <a:off x="4806950" y="3338513"/>
              <a:ext cx="15875" cy="22225"/>
            </a:xfrm>
            <a:custGeom>
              <a:avLst/>
              <a:gdLst>
                <a:gd name="T0" fmla="*/ 0 w 10"/>
                <a:gd name="T1" fmla="*/ 0 h 14"/>
                <a:gd name="T2" fmla="*/ 0 w 10"/>
                <a:gd name="T3" fmla="*/ 0 h 14"/>
                <a:gd name="T4" fmla="*/ 4 w 10"/>
                <a:gd name="T5" fmla="*/ 4 h 14"/>
                <a:gd name="T6" fmla="*/ 6 w 10"/>
                <a:gd name="T7" fmla="*/ 8 h 14"/>
                <a:gd name="T8" fmla="*/ 6 w 10"/>
                <a:gd name="T9" fmla="*/ 14 h 14"/>
                <a:gd name="T10" fmla="*/ 6 w 10"/>
                <a:gd name="T11" fmla="*/ 14 h 14"/>
                <a:gd name="T12" fmla="*/ 8 w 10"/>
                <a:gd name="T13" fmla="*/ 12 h 14"/>
                <a:gd name="T14" fmla="*/ 10 w 10"/>
                <a:gd name="T15" fmla="*/ 8 h 14"/>
                <a:gd name="T16" fmla="*/ 10 w 10"/>
                <a:gd name="T17" fmla="*/ 4 h 14"/>
                <a:gd name="T18" fmla="*/ 8 w 10"/>
                <a:gd name="T19" fmla="*/ 2 h 14"/>
                <a:gd name="T20" fmla="*/ 6 w 10"/>
                <a:gd name="T21" fmla="*/ 0 h 14"/>
                <a:gd name="T22" fmla="*/ 0 w 10"/>
                <a:gd name="T23" fmla="*/ 0 h 14"/>
                <a:gd name="T24" fmla="*/ 0 w 10"/>
                <a:gd name="T2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8" y="12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9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7" name="Freeform 25"/>
            <p:cNvSpPr>
              <a:spLocks/>
            </p:cNvSpPr>
            <p:nvPr/>
          </p:nvSpPr>
          <p:spPr bwMode="auto">
            <a:xfrm>
              <a:off x="4737100" y="3402013"/>
              <a:ext cx="34925" cy="12700"/>
            </a:xfrm>
            <a:custGeom>
              <a:avLst/>
              <a:gdLst>
                <a:gd name="T0" fmla="*/ 18 w 22"/>
                <a:gd name="T1" fmla="*/ 0 h 8"/>
                <a:gd name="T2" fmla="*/ 18 w 22"/>
                <a:gd name="T3" fmla="*/ 0 h 8"/>
                <a:gd name="T4" fmla="*/ 4 w 22"/>
                <a:gd name="T5" fmla="*/ 0 h 8"/>
                <a:gd name="T6" fmla="*/ 4 w 22"/>
                <a:gd name="T7" fmla="*/ 0 h 8"/>
                <a:gd name="T8" fmla="*/ 0 w 22"/>
                <a:gd name="T9" fmla="*/ 2 h 8"/>
                <a:gd name="T10" fmla="*/ 2 w 22"/>
                <a:gd name="T11" fmla="*/ 4 h 8"/>
                <a:gd name="T12" fmla="*/ 6 w 22"/>
                <a:gd name="T13" fmla="*/ 6 h 8"/>
                <a:gd name="T14" fmla="*/ 10 w 22"/>
                <a:gd name="T15" fmla="*/ 8 h 8"/>
                <a:gd name="T16" fmla="*/ 10 w 22"/>
                <a:gd name="T17" fmla="*/ 8 h 8"/>
                <a:gd name="T18" fmla="*/ 16 w 22"/>
                <a:gd name="T19" fmla="*/ 8 h 8"/>
                <a:gd name="T20" fmla="*/ 20 w 22"/>
                <a:gd name="T21" fmla="*/ 6 h 8"/>
                <a:gd name="T22" fmla="*/ 22 w 22"/>
                <a:gd name="T23" fmla="*/ 4 h 8"/>
                <a:gd name="T24" fmla="*/ 18 w 22"/>
                <a:gd name="T25" fmla="*/ 0 h 8"/>
                <a:gd name="T26" fmla="*/ 18 w 22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8">
                  <a:moveTo>
                    <a:pt x="18" y="0"/>
                  </a:moveTo>
                  <a:lnTo>
                    <a:pt x="1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6" y="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6" y="8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E9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4" name="Freeform 26"/>
            <p:cNvSpPr>
              <a:spLocks/>
            </p:cNvSpPr>
            <p:nvPr/>
          </p:nvSpPr>
          <p:spPr bwMode="auto">
            <a:xfrm>
              <a:off x="4689475" y="3341688"/>
              <a:ext cx="9525" cy="19050"/>
            </a:xfrm>
            <a:custGeom>
              <a:avLst/>
              <a:gdLst>
                <a:gd name="T0" fmla="*/ 6 w 6"/>
                <a:gd name="T1" fmla="*/ 0 h 12"/>
                <a:gd name="T2" fmla="*/ 6 w 6"/>
                <a:gd name="T3" fmla="*/ 0 h 12"/>
                <a:gd name="T4" fmla="*/ 4 w 6"/>
                <a:gd name="T5" fmla="*/ 4 h 12"/>
                <a:gd name="T6" fmla="*/ 4 w 6"/>
                <a:gd name="T7" fmla="*/ 8 h 12"/>
                <a:gd name="T8" fmla="*/ 4 w 6"/>
                <a:gd name="T9" fmla="*/ 12 h 12"/>
                <a:gd name="T10" fmla="*/ 4 w 6"/>
                <a:gd name="T11" fmla="*/ 12 h 12"/>
                <a:gd name="T12" fmla="*/ 0 w 6"/>
                <a:gd name="T13" fmla="*/ 6 h 12"/>
                <a:gd name="T14" fmla="*/ 0 w 6"/>
                <a:gd name="T15" fmla="*/ 2 h 12"/>
                <a:gd name="T16" fmla="*/ 2 w 6"/>
                <a:gd name="T17" fmla="*/ 2 h 12"/>
                <a:gd name="T18" fmla="*/ 6 w 6"/>
                <a:gd name="T19" fmla="*/ 0 h 12"/>
                <a:gd name="T20" fmla="*/ 6 w 6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lnTo>
                    <a:pt x="6" y="0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E9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5" name="Freeform 27"/>
            <p:cNvSpPr>
              <a:spLocks/>
            </p:cNvSpPr>
            <p:nvPr/>
          </p:nvSpPr>
          <p:spPr bwMode="auto">
            <a:xfrm>
              <a:off x="4648200" y="3179763"/>
              <a:ext cx="101600" cy="158750"/>
            </a:xfrm>
            <a:custGeom>
              <a:avLst/>
              <a:gdLst>
                <a:gd name="T0" fmla="*/ 40 w 64"/>
                <a:gd name="T1" fmla="*/ 90 h 100"/>
                <a:gd name="T2" fmla="*/ 40 w 64"/>
                <a:gd name="T3" fmla="*/ 90 h 100"/>
                <a:gd name="T4" fmla="*/ 42 w 64"/>
                <a:gd name="T5" fmla="*/ 82 h 100"/>
                <a:gd name="T6" fmla="*/ 46 w 64"/>
                <a:gd name="T7" fmla="*/ 62 h 100"/>
                <a:gd name="T8" fmla="*/ 46 w 64"/>
                <a:gd name="T9" fmla="*/ 38 h 100"/>
                <a:gd name="T10" fmla="*/ 46 w 64"/>
                <a:gd name="T11" fmla="*/ 28 h 100"/>
                <a:gd name="T12" fmla="*/ 42 w 64"/>
                <a:gd name="T13" fmla="*/ 20 h 100"/>
                <a:gd name="T14" fmla="*/ 42 w 64"/>
                <a:gd name="T15" fmla="*/ 20 h 100"/>
                <a:gd name="T16" fmla="*/ 38 w 64"/>
                <a:gd name="T17" fmla="*/ 14 h 100"/>
                <a:gd name="T18" fmla="*/ 30 w 64"/>
                <a:gd name="T19" fmla="*/ 10 h 100"/>
                <a:gd name="T20" fmla="*/ 16 w 64"/>
                <a:gd name="T21" fmla="*/ 4 h 100"/>
                <a:gd name="T22" fmla="*/ 0 w 64"/>
                <a:gd name="T23" fmla="*/ 0 h 100"/>
                <a:gd name="T24" fmla="*/ 0 w 64"/>
                <a:gd name="T25" fmla="*/ 0 h 100"/>
                <a:gd name="T26" fmla="*/ 6 w 64"/>
                <a:gd name="T27" fmla="*/ 0 h 100"/>
                <a:gd name="T28" fmla="*/ 18 w 64"/>
                <a:gd name="T29" fmla="*/ 2 h 100"/>
                <a:gd name="T30" fmla="*/ 26 w 64"/>
                <a:gd name="T31" fmla="*/ 4 h 100"/>
                <a:gd name="T32" fmla="*/ 34 w 64"/>
                <a:gd name="T33" fmla="*/ 8 h 100"/>
                <a:gd name="T34" fmla="*/ 40 w 64"/>
                <a:gd name="T35" fmla="*/ 14 h 100"/>
                <a:gd name="T36" fmla="*/ 46 w 64"/>
                <a:gd name="T37" fmla="*/ 22 h 100"/>
                <a:gd name="T38" fmla="*/ 46 w 64"/>
                <a:gd name="T39" fmla="*/ 22 h 100"/>
                <a:gd name="T40" fmla="*/ 48 w 64"/>
                <a:gd name="T41" fmla="*/ 40 h 100"/>
                <a:gd name="T42" fmla="*/ 50 w 64"/>
                <a:gd name="T43" fmla="*/ 60 h 100"/>
                <a:gd name="T44" fmla="*/ 46 w 64"/>
                <a:gd name="T45" fmla="*/ 86 h 100"/>
                <a:gd name="T46" fmla="*/ 46 w 64"/>
                <a:gd name="T47" fmla="*/ 86 h 100"/>
                <a:gd name="T48" fmla="*/ 64 w 64"/>
                <a:gd name="T49" fmla="*/ 90 h 100"/>
                <a:gd name="T50" fmla="*/ 64 w 64"/>
                <a:gd name="T51" fmla="*/ 90 h 100"/>
                <a:gd name="T52" fmla="*/ 64 w 64"/>
                <a:gd name="T53" fmla="*/ 94 h 100"/>
                <a:gd name="T54" fmla="*/ 62 w 64"/>
                <a:gd name="T55" fmla="*/ 98 h 100"/>
                <a:gd name="T56" fmla="*/ 58 w 64"/>
                <a:gd name="T57" fmla="*/ 100 h 100"/>
                <a:gd name="T58" fmla="*/ 58 w 64"/>
                <a:gd name="T59" fmla="*/ 100 h 100"/>
                <a:gd name="T60" fmla="*/ 52 w 64"/>
                <a:gd name="T61" fmla="*/ 98 h 100"/>
                <a:gd name="T62" fmla="*/ 46 w 64"/>
                <a:gd name="T63" fmla="*/ 96 h 100"/>
                <a:gd name="T64" fmla="*/ 40 w 64"/>
                <a:gd name="T65" fmla="*/ 90 h 100"/>
                <a:gd name="T66" fmla="*/ 40 w 64"/>
                <a:gd name="T67" fmla="*/ 9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100">
                  <a:moveTo>
                    <a:pt x="40" y="90"/>
                  </a:moveTo>
                  <a:lnTo>
                    <a:pt x="40" y="90"/>
                  </a:lnTo>
                  <a:lnTo>
                    <a:pt x="42" y="82"/>
                  </a:lnTo>
                  <a:lnTo>
                    <a:pt x="46" y="62"/>
                  </a:lnTo>
                  <a:lnTo>
                    <a:pt x="46" y="38"/>
                  </a:lnTo>
                  <a:lnTo>
                    <a:pt x="46" y="28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38" y="14"/>
                  </a:lnTo>
                  <a:lnTo>
                    <a:pt x="30" y="10"/>
                  </a:lnTo>
                  <a:lnTo>
                    <a:pt x="16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18" y="2"/>
                  </a:lnTo>
                  <a:lnTo>
                    <a:pt x="26" y="4"/>
                  </a:lnTo>
                  <a:lnTo>
                    <a:pt x="34" y="8"/>
                  </a:lnTo>
                  <a:lnTo>
                    <a:pt x="40" y="14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8" y="40"/>
                  </a:lnTo>
                  <a:lnTo>
                    <a:pt x="50" y="60"/>
                  </a:lnTo>
                  <a:lnTo>
                    <a:pt x="46" y="86"/>
                  </a:lnTo>
                  <a:lnTo>
                    <a:pt x="46" y="86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64" y="94"/>
                  </a:lnTo>
                  <a:lnTo>
                    <a:pt x="62" y="98"/>
                  </a:lnTo>
                  <a:lnTo>
                    <a:pt x="58" y="100"/>
                  </a:lnTo>
                  <a:lnTo>
                    <a:pt x="58" y="100"/>
                  </a:lnTo>
                  <a:lnTo>
                    <a:pt x="52" y="98"/>
                  </a:lnTo>
                  <a:lnTo>
                    <a:pt x="46" y="96"/>
                  </a:lnTo>
                  <a:lnTo>
                    <a:pt x="40" y="90"/>
                  </a:lnTo>
                  <a:lnTo>
                    <a:pt x="40" y="90"/>
                  </a:lnTo>
                  <a:close/>
                </a:path>
              </a:pathLst>
            </a:custGeom>
            <a:solidFill>
              <a:srgbClr val="DE9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7" name="Freeform 28"/>
            <p:cNvSpPr>
              <a:spLocks/>
            </p:cNvSpPr>
            <p:nvPr/>
          </p:nvSpPr>
          <p:spPr bwMode="auto">
            <a:xfrm>
              <a:off x="4648200" y="3224213"/>
              <a:ext cx="63500" cy="22225"/>
            </a:xfrm>
            <a:custGeom>
              <a:avLst/>
              <a:gdLst>
                <a:gd name="T0" fmla="*/ 40 w 40"/>
                <a:gd name="T1" fmla="*/ 4 h 14"/>
                <a:gd name="T2" fmla="*/ 40 w 40"/>
                <a:gd name="T3" fmla="*/ 4 h 14"/>
                <a:gd name="T4" fmla="*/ 38 w 40"/>
                <a:gd name="T5" fmla="*/ 6 h 14"/>
                <a:gd name="T6" fmla="*/ 30 w 40"/>
                <a:gd name="T7" fmla="*/ 8 h 14"/>
                <a:gd name="T8" fmla="*/ 24 w 40"/>
                <a:gd name="T9" fmla="*/ 8 h 14"/>
                <a:gd name="T10" fmla="*/ 16 w 40"/>
                <a:gd name="T11" fmla="*/ 8 h 14"/>
                <a:gd name="T12" fmla="*/ 10 w 40"/>
                <a:gd name="T13" fmla="*/ 4 h 14"/>
                <a:gd name="T14" fmla="*/ 0 w 40"/>
                <a:gd name="T15" fmla="*/ 0 h 14"/>
                <a:gd name="T16" fmla="*/ 0 w 40"/>
                <a:gd name="T17" fmla="*/ 0 h 14"/>
                <a:gd name="T18" fmla="*/ 4 w 40"/>
                <a:gd name="T19" fmla="*/ 4 h 14"/>
                <a:gd name="T20" fmla="*/ 14 w 40"/>
                <a:gd name="T21" fmla="*/ 12 h 14"/>
                <a:gd name="T22" fmla="*/ 20 w 40"/>
                <a:gd name="T23" fmla="*/ 14 h 14"/>
                <a:gd name="T24" fmla="*/ 26 w 40"/>
                <a:gd name="T25" fmla="*/ 14 h 14"/>
                <a:gd name="T26" fmla="*/ 32 w 40"/>
                <a:gd name="T27" fmla="*/ 12 h 14"/>
                <a:gd name="T28" fmla="*/ 40 w 40"/>
                <a:gd name="T29" fmla="*/ 4 h 14"/>
                <a:gd name="T30" fmla="*/ 40 w 40"/>
                <a:gd name="T31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14">
                  <a:moveTo>
                    <a:pt x="40" y="4"/>
                  </a:moveTo>
                  <a:lnTo>
                    <a:pt x="40" y="4"/>
                  </a:lnTo>
                  <a:lnTo>
                    <a:pt x="38" y="6"/>
                  </a:lnTo>
                  <a:lnTo>
                    <a:pt x="30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1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14" y="12"/>
                  </a:lnTo>
                  <a:lnTo>
                    <a:pt x="20" y="14"/>
                  </a:lnTo>
                  <a:lnTo>
                    <a:pt x="26" y="14"/>
                  </a:lnTo>
                  <a:lnTo>
                    <a:pt x="32" y="12"/>
                  </a:lnTo>
                  <a:lnTo>
                    <a:pt x="40" y="4"/>
                  </a:lnTo>
                  <a:lnTo>
                    <a:pt x="4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8" name="Freeform 29"/>
            <p:cNvSpPr>
              <a:spLocks/>
            </p:cNvSpPr>
            <p:nvPr/>
          </p:nvSpPr>
          <p:spPr bwMode="auto">
            <a:xfrm>
              <a:off x="4781550" y="3230563"/>
              <a:ext cx="88900" cy="25400"/>
            </a:xfrm>
            <a:custGeom>
              <a:avLst/>
              <a:gdLst>
                <a:gd name="T0" fmla="*/ 0 w 56"/>
                <a:gd name="T1" fmla="*/ 0 h 16"/>
                <a:gd name="T2" fmla="*/ 0 w 56"/>
                <a:gd name="T3" fmla="*/ 0 h 16"/>
                <a:gd name="T4" fmla="*/ 6 w 56"/>
                <a:gd name="T5" fmla="*/ 4 h 16"/>
                <a:gd name="T6" fmla="*/ 16 w 56"/>
                <a:gd name="T7" fmla="*/ 8 h 16"/>
                <a:gd name="T8" fmla="*/ 24 w 56"/>
                <a:gd name="T9" fmla="*/ 10 h 16"/>
                <a:gd name="T10" fmla="*/ 34 w 56"/>
                <a:gd name="T11" fmla="*/ 10 h 16"/>
                <a:gd name="T12" fmla="*/ 44 w 56"/>
                <a:gd name="T13" fmla="*/ 6 h 16"/>
                <a:gd name="T14" fmla="*/ 56 w 56"/>
                <a:gd name="T15" fmla="*/ 0 h 16"/>
                <a:gd name="T16" fmla="*/ 56 w 56"/>
                <a:gd name="T17" fmla="*/ 0 h 16"/>
                <a:gd name="T18" fmla="*/ 52 w 56"/>
                <a:gd name="T19" fmla="*/ 4 h 16"/>
                <a:gd name="T20" fmla="*/ 46 w 56"/>
                <a:gd name="T21" fmla="*/ 10 h 16"/>
                <a:gd name="T22" fmla="*/ 40 w 56"/>
                <a:gd name="T23" fmla="*/ 14 h 16"/>
                <a:gd name="T24" fmla="*/ 30 w 56"/>
                <a:gd name="T25" fmla="*/ 16 h 16"/>
                <a:gd name="T26" fmla="*/ 22 w 56"/>
                <a:gd name="T27" fmla="*/ 16 h 16"/>
                <a:gd name="T28" fmla="*/ 12 w 56"/>
                <a:gd name="T29" fmla="*/ 10 h 16"/>
                <a:gd name="T30" fmla="*/ 0 w 56"/>
                <a:gd name="T31" fmla="*/ 0 h 16"/>
                <a:gd name="T32" fmla="*/ 0 w 56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16">
                  <a:moveTo>
                    <a:pt x="0" y="0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6" y="8"/>
                  </a:lnTo>
                  <a:lnTo>
                    <a:pt x="24" y="10"/>
                  </a:lnTo>
                  <a:lnTo>
                    <a:pt x="34" y="10"/>
                  </a:lnTo>
                  <a:lnTo>
                    <a:pt x="44" y="6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2" y="4"/>
                  </a:lnTo>
                  <a:lnTo>
                    <a:pt x="46" y="10"/>
                  </a:lnTo>
                  <a:lnTo>
                    <a:pt x="40" y="14"/>
                  </a:lnTo>
                  <a:lnTo>
                    <a:pt x="30" y="16"/>
                  </a:lnTo>
                  <a:lnTo>
                    <a:pt x="22" y="16"/>
                  </a:lnTo>
                  <a:lnTo>
                    <a:pt x="12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9" name="Freeform 30"/>
            <p:cNvSpPr>
              <a:spLocks/>
            </p:cNvSpPr>
            <p:nvPr/>
          </p:nvSpPr>
          <p:spPr bwMode="auto">
            <a:xfrm>
              <a:off x="4772025" y="3176588"/>
              <a:ext cx="117475" cy="28575"/>
            </a:xfrm>
            <a:custGeom>
              <a:avLst/>
              <a:gdLst>
                <a:gd name="T0" fmla="*/ 0 w 74"/>
                <a:gd name="T1" fmla="*/ 16 h 18"/>
                <a:gd name="T2" fmla="*/ 0 w 74"/>
                <a:gd name="T3" fmla="*/ 16 h 18"/>
                <a:gd name="T4" fmla="*/ 12 w 74"/>
                <a:gd name="T5" fmla="*/ 16 h 18"/>
                <a:gd name="T6" fmla="*/ 40 w 74"/>
                <a:gd name="T7" fmla="*/ 16 h 18"/>
                <a:gd name="T8" fmla="*/ 40 w 74"/>
                <a:gd name="T9" fmla="*/ 16 h 18"/>
                <a:gd name="T10" fmla="*/ 74 w 74"/>
                <a:gd name="T11" fmla="*/ 18 h 18"/>
                <a:gd name="T12" fmla="*/ 74 w 74"/>
                <a:gd name="T13" fmla="*/ 18 h 18"/>
                <a:gd name="T14" fmla="*/ 72 w 74"/>
                <a:gd name="T15" fmla="*/ 16 h 18"/>
                <a:gd name="T16" fmla="*/ 66 w 74"/>
                <a:gd name="T17" fmla="*/ 10 h 18"/>
                <a:gd name="T18" fmla="*/ 56 w 74"/>
                <a:gd name="T19" fmla="*/ 4 h 18"/>
                <a:gd name="T20" fmla="*/ 50 w 74"/>
                <a:gd name="T21" fmla="*/ 2 h 18"/>
                <a:gd name="T22" fmla="*/ 42 w 74"/>
                <a:gd name="T23" fmla="*/ 0 h 18"/>
                <a:gd name="T24" fmla="*/ 42 w 74"/>
                <a:gd name="T25" fmla="*/ 0 h 18"/>
                <a:gd name="T26" fmla="*/ 28 w 74"/>
                <a:gd name="T27" fmla="*/ 2 h 18"/>
                <a:gd name="T28" fmla="*/ 14 w 74"/>
                <a:gd name="T29" fmla="*/ 6 h 18"/>
                <a:gd name="T30" fmla="*/ 4 w 74"/>
                <a:gd name="T31" fmla="*/ 12 h 18"/>
                <a:gd name="T32" fmla="*/ 0 w 74"/>
                <a:gd name="T33" fmla="*/ 16 h 18"/>
                <a:gd name="T34" fmla="*/ 0 w 74"/>
                <a:gd name="T35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4" h="18">
                  <a:moveTo>
                    <a:pt x="0" y="16"/>
                  </a:moveTo>
                  <a:lnTo>
                    <a:pt x="0" y="16"/>
                  </a:lnTo>
                  <a:lnTo>
                    <a:pt x="12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72" y="16"/>
                  </a:lnTo>
                  <a:lnTo>
                    <a:pt x="66" y="10"/>
                  </a:lnTo>
                  <a:lnTo>
                    <a:pt x="56" y="4"/>
                  </a:lnTo>
                  <a:lnTo>
                    <a:pt x="5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8" y="2"/>
                  </a:lnTo>
                  <a:lnTo>
                    <a:pt x="14" y="6"/>
                  </a:lnTo>
                  <a:lnTo>
                    <a:pt x="4" y="12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569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0" name="Freeform 31"/>
            <p:cNvSpPr>
              <a:spLocks/>
            </p:cNvSpPr>
            <p:nvPr/>
          </p:nvSpPr>
          <p:spPr bwMode="auto">
            <a:xfrm>
              <a:off x="4638675" y="3170238"/>
              <a:ext cx="76200" cy="41275"/>
            </a:xfrm>
            <a:custGeom>
              <a:avLst/>
              <a:gdLst>
                <a:gd name="T0" fmla="*/ 48 w 48"/>
                <a:gd name="T1" fmla="*/ 26 h 26"/>
                <a:gd name="T2" fmla="*/ 48 w 48"/>
                <a:gd name="T3" fmla="*/ 26 h 26"/>
                <a:gd name="T4" fmla="*/ 42 w 48"/>
                <a:gd name="T5" fmla="*/ 24 h 26"/>
                <a:gd name="T6" fmla="*/ 30 w 48"/>
                <a:gd name="T7" fmla="*/ 18 h 26"/>
                <a:gd name="T8" fmla="*/ 14 w 48"/>
                <a:gd name="T9" fmla="*/ 14 h 26"/>
                <a:gd name="T10" fmla="*/ 6 w 48"/>
                <a:gd name="T11" fmla="*/ 14 h 26"/>
                <a:gd name="T12" fmla="*/ 0 w 48"/>
                <a:gd name="T13" fmla="*/ 16 h 26"/>
                <a:gd name="T14" fmla="*/ 0 w 48"/>
                <a:gd name="T15" fmla="*/ 16 h 26"/>
                <a:gd name="T16" fmla="*/ 0 w 48"/>
                <a:gd name="T17" fmla="*/ 10 h 26"/>
                <a:gd name="T18" fmla="*/ 2 w 48"/>
                <a:gd name="T19" fmla="*/ 4 h 26"/>
                <a:gd name="T20" fmla="*/ 6 w 48"/>
                <a:gd name="T21" fmla="*/ 0 h 26"/>
                <a:gd name="T22" fmla="*/ 6 w 48"/>
                <a:gd name="T23" fmla="*/ 0 h 26"/>
                <a:gd name="T24" fmla="*/ 10 w 48"/>
                <a:gd name="T25" fmla="*/ 0 h 26"/>
                <a:gd name="T26" fmla="*/ 16 w 48"/>
                <a:gd name="T27" fmla="*/ 0 h 26"/>
                <a:gd name="T28" fmla="*/ 28 w 48"/>
                <a:gd name="T29" fmla="*/ 4 h 26"/>
                <a:gd name="T30" fmla="*/ 38 w 48"/>
                <a:gd name="T31" fmla="*/ 12 h 26"/>
                <a:gd name="T32" fmla="*/ 44 w 48"/>
                <a:gd name="T33" fmla="*/ 18 h 26"/>
                <a:gd name="T34" fmla="*/ 48 w 48"/>
                <a:gd name="T35" fmla="*/ 26 h 26"/>
                <a:gd name="T36" fmla="*/ 48 w 48"/>
                <a:gd name="T3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26">
                  <a:moveTo>
                    <a:pt x="48" y="26"/>
                  </a:moveTo>
                  <a:lnTo>
                    <a:pt x="48" y="26"/>
                  </a:lnTo>
                  <a:lnTo>
                    <a:pt x="42" y="24"/>
                  </a:lnTo>
                  <a:lnTo>
                    <a:pt x="30" y="18"/>
                  </a:lnTo>
                  <a:lnTo>
                    <a:pt x="14" y="14"/>
                  </a:lnTo>
                  <a:lnTo>
                    <a:pt x="6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8" y="4"/>
                  </a:lnTo>
                  <a:lnTo>
                    <a:pt x="38" y="12"/>
                  </a:lnTo>
                  <a:lnTo>
                    <a:pt x="44" y="18"/>
                  </a:lnTo>
                  <a:lnTo>
                    <a:pt x="48" y="26"/>
                  </a:lnTo>
                  <a:lnTo>
                    <a:pt x="48" y="26"/>
                  </a:lnTo>
                  <a:close/>
                </a:path>
              </a:pathLst>
            </a:custGeom>
            <a:solidFill>
              <a:srgbClr val="A569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1" name="Freeform 32"/>
            <p:cNvSpPr>
              <a:spLocks/>
            </p:cNvSpPr>
            <p:nvPr/>
          </p:nvSpPr>
          <p:spPr bwMode="auto">
            <a:xfrm>
              <a:off x="4635500" y="2951163"/>
              <a:ext cx="323850" cy="317500"/>
            </a:xfrm>
            <a:custGeom>
              <a:avLst/>
              <a:gdLst>
                <a:gd name="T0" fmla="*/ 10 w 204"/>
                <a:gd name="T1" fmla="*/ 48 h 200"/>
                <a:gd name="T2" fmla="*/ 2 w 204"/>
                <a:gd name="T3" fmla="*/ 66 h 200"/>
                <a:gd name="T4" fmla="*/ 0 w 204"/>
                <a:gd name="T5" fmla="*/ 82 h 200"/>
                <a:gd name="T6" fmla="*/ 8 w 204"/>
                <a:gd name="T7" fmla="*/ 100 h 200"/>
                <a:gd name="T8" fmla="*/ 22 w 204"/>
                <a:gd name="T9" fmla="*/ 114 h 200"/>
                <a:gd name="T10" fmla="*/ 42 w 204"/>
                <a:gd name="T11" fmla="*/ 124 h 200"/>
                <a:gd name="T12" fmla="*/ 46 w 204"/>
                <a:gd name="T13" fmla="*/ 124 h 200"/>
                <a:gd name="T14" fmla="*/ 28 w 204"/>
                <a:gd name="T15" fmla="*/ 110 h 200"/>
                <a:gd name="T16" fmla="*/ 22 w 204"/>
                <a:gd name="T17" fmla="*/ 102 h 200"/>
                <a:gd name="T18" fmla="*/ 52 w 204"/>
                <a:gd name="T19" fmla="*/ 118 h 200"/>
                <a:gd name="T20" fmla="*/ 66 w 204"/>
                <a:gd name="T21" fmla="*/ 122 h 200"/>
                <a:gd name="T22" fmla="*/ 86 w 204"/>
                <a:gd name="T23" fmla="*/ 128 h 200"/>
                <a:gd name="T24" fmla="*/ 92 w 204"/>
                <a:gd name="T25" fmla="*/ 130 h 200"/>
                <a:gd name="T26" fmla="*/ 78 w 204"/>
                <a:gd name="T27" fmla="*/ 116 h 200"/>
                <a:gd name="T28" fmla="*/ 70 w 204"/>
                <a:gd name="T29" fmla="*/ 110 h 200"/>
                <a:gd name="T30" fmla="*/ 102 w 204"/>
                <a:gd name="T31" fmla="*/ 120 h 200"/>
                <a:gd name="T32" fmla="*/ 118 w 204"/>
                <a:gd name="T33" fmla="*/ 126 h 200"/>
                <a:gd name="T34" fmla="*/ 142 w 204"/>
                <a:gd name="T35" fmla="*/ 136 h 200"/>
                <a:gd name="T36" fmla="*/ 160 w 204"/>
                <a:gd name="T37" fmla="*/ 144 h 200"/>
                <a:gd name="T38" fmla="*/ 164 w 204"/>
                <a:gd name="T39" fmla="*/ 148 h 200"/>
                <a:gd name="T40" fmla="*/ 174 w 204"/>
                <a:gd name="T41" fmla="*/ 168 h 200"/>
                <a:gd name="T42" fmla="*/ 180 w 204"/>
                <a:gd name="T43" fmla="*/ 200 h 200"/>
                <a:gd name="T44" fmla="*/ 182 w 204"/>
                <a:gd name="T45" fmla="*/ 194 h 200"/>
                <a:gd name="T46" fmla="*/ 188 w 204"/>
                <a:gd name="T47" fmla="*/ 176 h 200"/>
                <a:gd name="T48" fmla="*/ 192 w 204"/>
                <a:gd name="T49" fmla="*/ 152 h 200"/>
                <a:gd name="T50" fmla="*/ 200 w 204"/>
                <a:gd name="T51" fmla="*/ 126 h 200"/>
                <a:gd name="T52" fmla="*/ 204 w 204"/>
                <a:gd name="T53" fmla="*/ 98 h 200"/>
                <a:gd name="T54" fmla="*/ 200 w 204"/>
                <a:gd name="T55" fmla="*/ 76 h 200"/>
                <a:gd name="T56" fmla="*/ 186 w 204"/>
                <a:gd name="T57" fmla="*/ 50 h 200"/>
                <a:gd name="T58" fmla="*/ 176 w 204"/>
                <a:gd name="T59" fmla="*/ 38 h 200"/>
                <a:gd name="T60" fmla="*/ 152 w 204"/>
                <a:gd name="T61" fmla="*/ 18 h 200"/>
                <a:gd name="T62" fmla="*/ 130 w 204"/>
                <a:gd name="T63" fmla="*/ 6 h 200"/>
                <a:gd name="T64" fmla="*/ 108 w 204"/>
                <a:gd name="T65" fmla="*/ 0 h 200"/>
                <a:gd name="T66" fmla="*/ 86 w 204"/>
                <a:gd name="T67" fmla="*/ 2 h 200"/>
                <a:gd name="T68" fmla="*/ 64 w 204"/>
                <a:gd name="T69" fmla="*/ 6 h 200"/>
                <a:gd name="T70" fmla="*/ 34 w 204"/>
                <a:gd name="T71" fmla="*/ 22 h 200"/>
                <a:gd name="T72" fmla="*/ 16 w 204"/>
                <a:gd name="T73" fmla="*/ 38 h 200"/>
                <a:gd name="T74" fmla="*/ 10 w 204"/>
                <a:gd name="T75" fmla="*/ 4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4" h="200">
                  <a:moveTo>
                    <a:pt x="10" y="48"/>
                  </a:moveTo>
                  <a:lnTo>
                    <a:pt x="10" y="48"/>
                  </a:lnTo>
                  <a:lnTo>
                    <a:pt x="6" y="54"/>
                  </a:lnTo>
                  <a:lnTo>
                    <a:pt x="2" y="66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4" y="90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22" y="114"/>
                  </a:lnTo>
                  <a:lnTo>
                    <a:pt x="34" y="120"/>
                  </a:lnTo>
                  <a:lnTo>
                    <a:pt x="42" y="124"/>
                  </a:lnTo>
                  <a:lnTo>
                    <a:pt x="46" y="124"/>
                  </a:lnTo>
                  <a:lnTo>
                    <a:pt x="46" y="124"/>
                  </a:lnTo>
                  <a:lnTo>
                    <a:pt x="36" y="116"/>
                  </a:lnTo>
                  <a:lnTo>
                    <a:pt x="28" y="110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38" y="112"/>
                  </a:lnTo>
                  <a:lnTo>
                    <a:pt x="52" y="118"/>
                  </a:lnTo>
                  <a:lnTo>
                    <a:pt x="66" y="122"/>
                  </a:lnTo>
                  <a:lnTo>
                    <a:pt x="66" y="122"/>
                  </a:lnTo>
                  <a:lnTo>
                    <a:pt x="78" y="124"/>
                  </a:lnTo>
                  <a:lnTo>
                    <a:pt x="86" y="128"/>
                  </a:lnTo>
                  <a:lnTo>
                    <a:pt x="92" y="130"/>
                  </a:lnTo>
                  <a:lnTo>
                    <a:pt x="92" y="130"/>
                  </a:lnTo>
                  <a:lnTo>
                    <a:pt x="86" y="122"/>
                  </a:lnTo>
                  <a:lnTo>
                    <a:pt x="78" y="116"/>
                  </a:lnTo>
                  <a:lnTo>
                    <a:pt x="70" y="110"/>
                  </a:lnTo>
                  <a:lnTo>
                    <a:pt x="70" y="110"/>
                  </a:lnTo>
                  <a:lnTo>
                    <a:pt x="88" y="114"/>
                  </a:lnTo>
                  <a:lnTo>
                    <a:pt x="102" y="120"/>
                  </a:lnTo>
                  <a:lnTo>
                    <a:pt x="118" y="126"/>
                  </a:lnTo>
                  <a:lnTo>
                    <a:pt x="118" y="126"/>
                  </a:lnTo>
                  <a:lnTo>
                    <a:pt x="130" y="132"/>
                  </a:lnTo>
                  <a:lnTo>
                    <a:pt x="142" y="136"/>
                  </a:lnTo>
                  <a:lnTo>
                    <a:pt x="152" y="140"/>
                  </a:lnTo>
                  <a:lnTo>
                    <a:pt x="160" y="144"/>
                  </a:lnTo>
                  <a:lnTo>
                    <a:pt x="160" y="144"/>
                  </a:lnTo>
                  <a:lnTo>
                    <a:pt x="164" y="148"/>
                  </a:lnTo>
                  <a:lnTo>
                    <a:pt x="168" y="154"/>
                  </a:lnTo>
                  <a:lnTo>
                    <a:pt x="174" y="168"/>
                  </a:lnTo>
                  <a:lnTo>
                    <a:pt x="178" y="186"/>
                  </a:lnTo>
                  <a:lnTo>
                    <a:pt x="180" y="200"/>
                  </a:lnTo>
                  <a:lnTo>
                    <a:pt x="180" y="200"/>
                  </a:lnTo>
                  <a:lnTo>
                    <a:pt x="182" y="194"/>
                  </a:lnTo>
                  <a:lnTo>
                    <a:pt x="186" y="186"/>
                  </a:lnTo>
                  <a:lnTo>
                    <a:pt x="188" y="176"/>
                  </a:lnTo>
                  <a:lnTo>
                    <a:pt x="188" y="176"/>
                  </a:lnTo>
                  <a:lnTo>
                    <a:pt x="192" y="152"/>
                  </a:lnTo>
                  <a:lnTo>
                    <a:pt x="200" y="126"/>
                  </a:lnTo>
                  <a:lnTo>
                    <a:pt x="200" y="126"/>
                  </a:lnTo>
                  <a:lnTo>
                    <a:pt x="202" y="110"/>
                  </a:lnTo>
                  <a:lnTo>
                    <a:pt x="204" y="98"/>
                  </a:lnTo>
                  <a:lnTo>
                    <a:pt x="202" y="88"/>
                  </a:lnTo>
                  <a:lnTo>
                    <a:pt x="200" y="76"/>
                  </a:lnTo>
                  <a:lnTo>
                    <a:pt x="194" y="64"/>
                  </a:lnTo>
                  <a:lnTo>
                    <a:pt x="186" y="50"/>
                  </a:lnTo>
                  <a:lnTo>
                    <a:pt x="176" y="38"/>
                  </a:lnTo>
                  <a:lnTo>
                    <a:pt x="176" y="38"/>
                  </a:lnTo>
                  <a:lnTo>
                    <a:pt x="164" y="28"/>
                  </a:lnTo>
                  <a:lnTo>
                    <a:pt x="152" y="18"/>
                  </a:lnTo>
                  <a:lnTo>
                    <a:pt x="140" y="12"/>
                  </a:lnTo>
                  <a:lnTo>
                    <a:pt x="130" y="6"/>
                  </a:lnTo>
                  <a:lnTo>
                    <a:pt x="118" y="2"/>
                  </a:lnTo>
                  <a:lnTo>
                    <a:pt x="108" y="0"/>
                  </a:lnTo>
                  <a:lnTo>
                    <a:pt x="96" y="0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64" y="6"/>
                  </a:lnTo>
                  <a:lnTo>
                    <a:pt x="42" y="16"/>
                  </a:lnTo>
                  <a:lnTo>
                    <a:pt x="34" y="22"/>
                  </a:lnTo>
                  <a:lnTo>
                    <a:pt x="24" y="30"/>
                  </a:lnTo>
                  <a:lnTo>
                    <a:pt x="16" y="38"/>
                  </a:lnTo>
                  <a:lnTo>
                    <a:pt x="10" y="48"/>
                  </a:lnTo>
                  <a:lnTo>
                    <a:pt x="10" y="48"/>
                  </a:lnTo>
                  <a:close/>
                </a:path>
              </a:pathLst>
            </a:custGeom>
            <a:solidFill>
              <a:srgbClr val="C98D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2" name="Freeform 33"/>
            <p:cNvSpPr>
              <a:spLocks/>
            </p:cNvSpPr>
            <p:nvPr/>
          </p:nvSpPr>
          <p:spPr bwMode="auto">
            <a:xfrm>
              <a:off x="4806950" y="3278188"/>
              <a:ext cx="76200" cy="66675"/>
            </a:xfrm>
            <a:custGeom>
              <a:avLst/>
              <a:gdLst>
                <a:gd name="T0" fmla="*/ 48 w 48"/>
                <a:gd name="T1" fmla="*/ 20 h 42"/>
                <a:gd name="T2" fmla="*/ 48 w 48"/>
                <a:gd name="T3" fmla="*/ 20 h 42"/>
                <a:gd name="T4" fmla="*/ 46 w 48"/>
                <a:gd name="T5" fmla="*/ 28 h 42"/>
                <a:gd name="T6" fmla="*/ 40 w 48"/>
                <a:gd name="T7" fmla="*/ 36 h 42"/>
                <a:gd name="T8" fmla="*/ 34 w 48"/>
                <a:gd name="T9" fmla="*/ 40 h 42"/>
                <a:gd name="T10" fmla="*/ 24 w 48"/>
                <a:gd name="T11" fmla="*/ 42 h 42"/>
                <a:gd name="T12" fmla="*/ 24 w 48"/>
                <a:gd name="T13" fmla="*/ 42 h 42"/>
                <a:gd name="T14" fmla="*/ 14 w 48"/>
                <a:gd name="T15" fmla="*/ 40 h 42"/>
                <a:gd name="T16" fmla="*/ 6 w 48"/>
                <a:gd name="T17" fmla="*/ 36 h 42"/>
                <a:gd name="T18" fmla="*/ 2 w 48"/>
                <a:gd name="T19" fmla="*/ 28 h 42"/>
                <a:gd name="T20" fmla="*/ 0 w 48"/>
                <a:gd name="T21" fmla="*/ 20 h 42"/>
                <a:gd name="T22" fmla="*/ 0 w 48"/>
                <a:gd name="T23" fmla="*/ 20 h 42"/>
                <a:gd name="T24" fmla="*/ 2 w 48"/>
                <a:gd name="T25" fmla="*/ 12 h 42"/>
                <a:gd name="T26" fmla="*/ 6 w 48"/>
                <a:gd name="T27" fmla="*/ 6 h 42"/>
                <a:gd name="T28" fmla="*/ 14 w 48"/>
                <a:gd name="T29" fmla="*/ 2 h 42"/>
                <a:gd name="T30" fmla="*/ 24 w 48"/>
                <a:gd name="T31" fmla="*/ 0 h 42"/>
                <a:gd name="T32" fmla="*/ 24 w 48"/>
                <a:gd name="T33" fmla="*/ 0 h 42"/>
                <a:gd name="T34" fmla="*/ 34 w 48"/>
                <a:gd name="T35" fmla="*/ 2 h 42"/>
                <a:gd name="T36" fmla="*/ 40 w 48"/>
                <a:gd name="T37" fmla="*/ 6 h 42"/>
                <a:gd name="T38" fmla="*/ 46 w 48"/>
                <a:gd name="T39" fmla="*/ 12 h 42"/>
                <a:gd name="T40" fmla="*/ 48 w 48"/>
                <a:gd name="T41" fmla="*/ 20 h 42"/>
                <a:gd name="T42" fmla="*/ 48 w 48"/>
                <a:gd name="T43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42">
                  <a:moveTo>
                    <a:pt x="48" y="20"/>
                  </a:moveTo>
                  <a:lnTo>
                    <a:pt x="48" y="20"/>
                  </a:lnTo>
                  <a:lnTo>
                    <a:pt x="46" y="28"/>
                  </a:lnTo>
                  <a:lnTo>
                    <a:pt x="40" y="36"/>
                  </a:lnTo>
                  <a:lnTo>
                    <a:pt x="34" y="40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14" y="40"/>
                  </a:lnTo>
                  <a:lnTo>
                    <a:pt x="6" y="36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4" y="2"/>
                  </a:lnTo>
                  <a:lnTo>
                    <a:pt x="40" y="6"/>
                  </a:lnTo>
                  <a:lnTo>
                    <a:pt x="46" y="12"/>
                  </a:lnTo>
                  <a:lnTo>
                    <a:pt x="48" y="20"/>
                  </a:lnTo>
                  <a:lnTo>
                    <a:pt x="48" y="20"/>
                  </a:lnTo>
                  <a:close/>
                </a:path>
              </a:pathLst>
            </a:custGeom>
            <a:solidFill>
              <a:srgbClr val="EBB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3" name="Freeform 34"/>
            <p:cNvSpPr>
              <a:spLocks/>
            </p:cNvSpPr>
            <p:nvPr/>
          </p:nvSpPr>
          <p:spPr bwMode="auto">
            <a:xfrm>
              <a:off x="4641850" y="3275013"/>
              <a:ext cx="47625" cy="76200"/>
            </a:xfrm>
            <a:custGeom>
              <a:avLst/>
              <a:gdLst>
                <a:gd name="T0" fmla="*/ 22 w 30"/>
                <a:gd name="T1" fmla="*/ 8 h 48"/>
                <a:gd name="T2" fmla="*/ 22 w 30"/>
                <a:gd name="T3" fmla="*/ 8 h 48"/>
                <a:gd name="T4" fmla="*/ 24 w 30"/>
                <a:gd name="T5" fmla="*/ 10 h 48"/>
                <a:gd name="T6" fmla="*/ 28 w 30"/>
                <a:gd name="T7" fmla="*/ 16 h 48"/>
                <a:gd name="T8" fmla="*/ 30 w 30"/>
                <a:gd name="T9" fmla="*/ 26 h 48"/>
                <a:gd name="T10" fmla="*/ 30 w 30"/>
                <a:gd name="T11" fmla="*/ 30 h 48"/>
                <a:gd name="T12" fmla="*/ 26 w 30"/>
                <a:gd name="T13" fmla="*/ 36 h 48"/>
                <a:gd name="T14" fmla="*/ 26 w 30"/>
                <a:gd name="T15" fmla="*/ 36 h 48"/>
                <a:gd name="T16" fmla="*/ 20 w 30"/>
                <a:gd name="T17" fmla="*/ 44 h 48"/>
                <a:gd name="T18" fmla="*/ 14 w 30"/>
                <a:gd name="T19" fmla="*/ 48 h 48"/>
                <a:gd name="T20" fmla="*/ 8 w 30"/>
                <a:gd name="T21" fmla="*/ 48 h 48"/>
                <a:gd name="T22" fmla="*/ 8 w 30"/>
                <a:gd name="T23" fmla="*/ 48 h 48"/>
                <a:gd name="T24" fmla="*/ 4 w 30"/>
                <a:gd name="T25" fmla="*/ 32 h 48"/>
                <a:gd name="T26" fmla="*/ 0 w 30"/>
                <a:gd name="T27" fmla="*/ 18 h 48"/>
                <a:gd name="T28" fmla="*/ 0 w 30"/>
                <a:gd name="T29" fmla="*/ 4 h 48"/>
                <a:gd name="T30" fmla="*/ 0 w 30"/>
                <a:gd name="T31" fmla="*/ 4 h 48"/>
                <a:gd name="T32" fmla="*/ 2 w 30"/>
                <a:gd name="T33" fmla="*/ 2 h 48"/>
                <a:gd name="T34" fmla="*/ 6 w 30"/>
                <a:gd name="T35" fmla="*/ 0 h 48"/>
                <a:gd name="T36" fmla="*/ 10 w 30"/>
                <a:gd name="T37" fmla="*/ 0 h 48"/>
                <a:gd name="T38" fmla="*/ 14 w 30"/>
                <a:gd name="T39" fmla="*/ 0 h 48"/>
                <a:gd name="T40" fmla="*/ 18 w 30"/>
                <a:gd name="T41" fmla="*/ 4 h 48"/>
                <a:gd name="T42" fmla="*/ 22 w 30"/>
                <a:gd name="T43" fmla="*/ 8 h 48"/>
                <a:gd name="T44" fmla="*/ 22 w 30"/>
                <a:gd name="T45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" h="48">
                  <a:moveTo>
                    <a:pt x="22" y="8"/>
                  </a:moveTo>
                  <a:lnTo>
                    <a:pt x="22" y="8"/>
                  </a:lnTo>
                  <a:lnTo>
                    <a:pt x="24" y="10"/>
                  </a:lnTo>
                  <a:lnTo>
                    <a:pt x="28" y="16"/>
                  </a:lnTo>
                  <a:lnTo>
                    <a:pt x="30" y="26"/>
                  </a:lnTo>
                  <a:lnTo>
                    <a:pt x="30" y="30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0" y="44"/>
                  </a:lnTo>
                  <a:lnTo>
                    <a:pt x="14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4" y="32"/>
                  </a:lnTo>
                  <a:lnTo>
                    <a:pt x="0" y="18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22" y="8"/>
                  </a:lnTo>
                  <a:lnTo>
                    <a:pt x="22" y="8"/>
                  </a:lnTo>
                  <a:close/>
                </a:path>
              </a:pathLst>
            </a:custGeom>
            <a:solidFill>
              <a:srgbClr val="EBB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4" name="Freeform 35"/>
            <p:cNvSpPr>
              <a:spLocks/>
            </p:cNvSpPr>
            <p:nvPr/>
          </p:nvSpPr>
          <p:spPr bwMode="auto">
            <a:xfrm>
              <a:off x="4838700" y="3109913"/>
              <a:ext cx="120650" cy="158750"/>
            </a:xfrm>
            <a:custGeom>
              <a:avLst/>
              <a:gdLst>
                <a:gd name="T0" fmla="*/ 0 w 76"/>
                <a:gd name="T1" fmla="*/ 26 h 100"/>
                <a:gd name="T2" fmla="*/ 0 w 76"/>
                <a:gd name="T3" fmla="*/ 26 h 100"/>
                <a:gd name="T4" fmla="*/ 6 w 76"/>
                <a:gd name="T5" fmla="*/ 28 h 100"/>
                <a:gd name="T6" fmla="*/ 22 w 76"/>
                <a:gd name="T7" fmla="*/ 34 h 100"/>
                <a:gd name="T8" fmla="*/ 22 w 76"/>
                <a:gd name="T9" fmla="*/ 34 h 100"/>
                <a:gd name="T10" fmla="*/ 16 w 76"/>
                <a:gd name="T11" fmla="*/ 24 h 100"/>
                <a:gd name="T12" fmla="*/ 10 w 76"/>
                <a:gd name="T13" fmla="*/ 18 h 100"/>
                <a:gd name="T14" fmla="*/ 4 w 76"/>
                <a:gd name="T15" fmla="*/ 10 h 100"/>
                <a:gd name="T16" fmla="*/ 4 w 76"/>
                <a:gd name="T17" fmla="*/ 10 h 100"/>
                <a:gd name="T18" fmla="*/ 16 w 76"/>
                <a:gd name="T19" fmla="*/ 16 h 100"/>
                <a:gd name="T20" fmla="*/ 24 w 76"/>
                <a:gd name="T21" fmla="*/ 22 h 100"/>
                <a:gd name="T22" fmla="*/ 32 w 76"/>
                <a:gd name="T23" fmla="*/ 30 h 100"/>
                <a:gd name="T24" fmla="*/ 32 w 76"/>
                <a:gd name="T25" fmla="*/ 30 h 100"/>
                <a:gd name="T26" fmla="*/ 34 w 76"/>
                <a:gd name="T27" fmla="*/ 18 h 100"/>
                <a:gd name="T28" fmla="*/ 34 w 76"/>
                <a:gd name="T29" fmla="*/ 4 h 100"/>
                <a:gd name="T30" fmla="*/ 34 w 76"/>
                <a:gd name="T31" fmla="*/ 4 h 100"/>
                <a:gd name="T32" fmla="*/ 48 w 76"/>
                <a:gd name="T33" fmla="*/ 42 h 100"/>
                <a:gd name="T34" fmla="*/ 48 w 76"/>
                <a:gd name="T35" fmla="*/ 42 h 100"/>
                <a:gd name="T36" fmla="*/ 56 w 76"/>
                <a:gd name="T37" fmla="*/ 10 h 100"/>
                <a:gd name="T38" fmla="*/ 56 w 76"/>
                <a:gd name="T39" fmla="*/ 10 h 100"/>
                <a:gd name="T40" fmla="*/ 60 w 76"/>
                <a:gd name="T41" fmla="*/ 36 h 100"/>
                <a:gd name="T42" fmla="*/ 60 w 76"/>
                <a:gd name="T43" fmla="*/ 36 h 100"/>
                <a:gd name="T44" fmla="*/ 68 w 76"/>
                <a:gd name="T45" fmla="*/ 24 h 100"/>
                <a:gd name="T46" fmla="*/ 72 w 76"/>
                <a:gd name="T47" fmla="*/ 14 h 100"/>
                <a:gd name="T48" fmla="*/ 76 w 76"/>
                <a:gd name="T49" fmla="*/ 0 h 100"/>
                <a:gd name="T50" fmla="*/ 76 w 76"/>
                <a:gd name="T51" fmla="*/ 0 h 100"/>
                <a:gd name="T52" fmla="*/ 74 w 76"/>
                <a:gd name="T53" fmla="*/ 12 h 100"/>
                <a:gd name="T54" fmla="*/ 72 w 76"/>
                <a:gd name="T55" fmla="*/ 24 h 100"/>
                <a:gd name="T56" fmla="*/ 70 w 76"/>
                <a:gd name="T57" fmla="*/ 36 h 100"/>
                <a:gd name="T58" fmla="*/ 70 w 76"/>
                <a:gd name="T59" fmla="*/ 36 h 100"/>
                <a:gd name="T60" fmla="*/ 62 w 76"/>
                <a:gd name="T61" fmla="*/ 60 h 100"/>
                <a:gd name="T62" fmla="*/ 60 w 76"/>
                <a:gd name="T63" fmla="*/ 78 h 100"/>
                <a:gd name="T64" fmla="*/ 60 w 76"/>
                <a:gd name="T65" fmla="*/ 78 h 100"/>
                <a:gd name="T66" fmla="*/ 58 w 76"/>
                <a:gd name="T67" fmla="*/ 86 h 100"/>
                <a:gd name="T68" fmla="*/ 56 w 76"/>
                <a:gd name="T69" fmla="*/ 92 h 100"/>
                <a:gd name="T70" fmla="*/ 52 w 76"/>
                <a:gd name="T71" fmla="*/ 100 h 100"/>
                <a:gd name="T72" fmla="*/ 52 w 76"/>
                <a:gd name="T73" fmla="*/ 100 h 100"/>
                <a:gd name="T74" fmla="*/ 50 w 76"/>
                <a:gd name="T75" fmla="*/ 88 h 100"/>
                <a:gd name="T76" fmla="*/ 48 w 76"/>
                <a:gd name="T77" fmla="*/ 78 h 100"/>
                <a:gd name="T78" fmla="*/ 44 w 76"/>
                <a:gd name="T79" fmla="*/ 70 h 100"/>
                <a:gd name="T80" fmla="*/ 44 w 76"/>
                <a:gd name="T81" fmla="*/ 70 h 100"/>
                <a:gd name="T82" fmla="*/ 40 w 76"/>
                <a:gd name="T83" fmla="*/ 62 h 100"/>
                <a:gd name="T84" fmla="*/ 32 w 76"/>
                <a:gd name="T85" fmla="*/ 54 h 100"/>
                <a:gd name="T86" fmla="*/ 16 w 76"/>
                <a:gd name="T87" fmla="*/ 40 h 100"/>
                <a:gd name="T88" fmla="*/ 16 w 76"/>
                <a:gd name="T89" fmla="*/ 40 h 100"/>
                <a:gd name="T90" fmla="*/ 4 w 76"/>
                <a:gd name="T91" fmla="*/ 30 h 100"/>
                <a:gd name="T92" fmla="*/ 0 w 76"/>
                <a:gd name="T93" fmla="*/ 26 h 100"/>
                <a:gd name="T94" fmla="*/ 0 w 76"/>
                <a:gd name="T95" fmla="*/ 2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6" h="100">
                  <a:moveTo>
                    <a:pt x="0" y="26"/>
                  </a:moveTo>
                  <a:lnTo>
                    <a:pt x="0" y="26"/>
                  </a:lnTo>
                  <a:lnTo>
                    <a:pt x="6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16" y="24"/>
                  </a:lnTo>
                  <a:lnTo>
                    <a:pt x="10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16" y="16"/>
                  </a:lnTo>
                  <a:lnTo>
                    <a:pt x="24" y="22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4" y="18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8" y="24"/>
                  </a:lnTo>
                  <a:lnTo>
                    <a:pt x="72" y="14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4" y="12"/>
                  </a:lnTo>
                  <a:lnTo>
                    <a:pt x="72" y="24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62" y="60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58" y="86"/>
                  </a:lnTo>
                  <a:lnTo>
                    <a:pt x="56" y="92"/>
                  </a:lnTo>
                  <a:lnTo>
                    <a:pt x="52" y="100"/>
                  </a:lnTo>
                  <a:lnTo>
                    <a:pt x="52" y="100"/>
                  </a:lnTo>
                  <a:lnTo>
                    <a:pt x="50" y="88"/>
                  </a:lnTo>
                  <a:lnTo>
                    <a:pt x="48" y="78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0" y="62"/>
                  </a:lnTo>
                  <a:lnTo>
                    <a:pt x="32" y="54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4" y="3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B97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6" name="Freeform 36"/>
            <p:cNvSpPr>
              <a:spLocks/>
            </p:cNvSpPr>
            <p:nvPr/>
          </p:nvSpPr>
          <p:spPr bwMode="auto">
            <a:xfrm>
              <a:off x="5165725" y="3427413"/>
              <a:ext cx="327025" cy="495300"/>
            </a:xfrm>
            <a:custGeom>
              <a:avLst/>
              <a:gdLst>
                <a:gd name="T0" fmla="*/ 78 w 206"/>
                <a:gd name="T1" fmla="*/ 0 h 312"/>
                <a:gd name="T2" fmla="*/ 78 w 206"/>
                <a:gd name="T3" fmla="*/ 0 h 312"/>
                <a:gd name="T4" fmla="*/ 64 w 206"/>
                <a:gd name="T5" fmla="*/ 14 h 312"/>
                <a:gd name="T6" fmla="*/ 50 w 206"/>
                <a:gd name="T7" fmla="*/ 30 h 312"/>
                <a:gd name="T8" fmla="*/ 36 w 206"/>
                <a:gd name="T9" fmla="*/ 52 h 312"/>
                <a:gd name="T10" fmla="*/ 22 w 206"/>
                <a:gd name="T11" fmla="*/ 80 h 312"/>
                <a:gd name="T12" fmla="*/ 16 w 206"/>
                <a:gd name="T13" fmla="*/ 96 h 312"/>
                <a:gd name="T14" fmla="*/ 10 w 206"/>
                <a:gd name="T15" fmla="*/ 114 h 312"/>
                <a:gd name="T16" fmla="*/ 6 w 206"/>
                <a:gd name="T17" fmla="*/ 132 h 312"/>
                <a:gd name="T18" fmla="*/ 2 w 206"/>
                <a:gd name="T19" fmla="*/ 152 h 312"/>
                <a:gd name="T20" fmla="*/ 0 w 206"/>
                <a:gd name="T21" fmla="*/ 174 h 312"/>
                <a:gd name="T22" fmla="*/ 2 w 206"/>
                <a:gd name="T23" fmla="*/ 198 h 312"/>
                <a:gd name="T24" fmla="*/ 2 w 206"/>
                <a:gd name="T25" fmla="*/ 198 h 312"/>
                <a:gd name="T26" fmla="*/ 6 w 206"/>
                <a:gd name="T27" fmla="*/ 222 h 312"/>
                <a:gd name="T28" fmla="*/ 12 w 206"/>
                <a:gd name="T29" fmla="*/ 240 h 312"/>
                <a:gd name="T30" fmla="*/ 20 w 206"/>
                <a:gd name="T31" fmla="*/ 254 h 312"/>
                <a:gd name="T32" fmla="*/ 30 w 206"/>
                <a:gd name="T33" fmla="*/ 268 h 312"/>
                <a:gd name="T34" fmla="*/ 50 w 206"/>
                <a:gd name="T35" fmla="*/ 290 h 312"/>
                <a:gd name="T36" fmla="*/ 58 w 206"/>
                <a:gd name="T37" fmla="*/ 300 h 312"/>
                <a:gd name="T38" fmla="*/ 66 w 206"/>
                <a:gd name="T39" fmla="*/ 312 h 312"/>
                <a:gd name="T40" fmla="*/ 206 w 206"/>
                <a:gd name="T41" fmla="*/ 298 h 312"/>
                <a:gd name="T42" fmla="*/ 206 w 206"/>
                <a:gd name="T43" fmla="*/ 298 h 312"/>
                <a:gd name="T44" fmla="*/ 202 w 206"/>
                <a:gd name="T45" fmla="*/ 266 h 312"/>
                <a:gd name="T46" fmla="*/ 196 w 206"/>
                <a:gd name="T47" fmla="*/ 232 h 312"/>
                <a:gd name="T48" fmla="*/ 184 w 206"/>
                <a:gd name="T49" fmla="*/ 190 h 312"/>
                <a:gd name="T50" fmla="*/ 168 w 206"/>
                <a:gd name="T51" fmla="*/ 142 h 312"/>
                <a:gd name="T52" fmla="*/ 158 w 206"/>
                <a:gd name="T53" fmla="*/ 116 h 312"/>
                <a:gd name="T54" fmla="*/ 146 w 206"/>
                <a:gd name="T55" fmla="*/ 92 h 312"/>
                <a:gd name="T56" fmla="*/ 132 w 206"/>
                <a:gd name="T57" fmla="*/ 68 h 312"/>
                <a:gd name="T58" fmla="*/ 116 w 206"/>
                <a:gd name="T59" fmla="*/ 44 h 312"/>
                <a:gd name="T60" fmla="*/ 98 w 206"/>
                <a:gd name="T61" fmla="*/ 22 h 312"/>
                <a:gd name="T62" fmla="*/ 78 w 206"/>
                <a:gd name="T63" fmla="*/ 0 h 312"/>
                <a:gd name="T64" fmla="*/ 78 w 206"/>
                <a:gd name="T6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312">
                  <a:moveTo>
                    <a:pt x="78" y="0"/>
                  </a:moveTo>
                  <a:lnTo>
                    <a:pt x="78" y="0"/>
                  </a:lnTo>
                  <a:lnTo>
                    <a:pt x="64" y="14"/>
                  </a:lnTo>
                  <a:lnTo>
                    <a:pt x="50" y="30"/>
                  </a:lnTo>
                  <a:lnTo>
                    <a:pt x="36" y="52"/>
                  </a:lnTo>
                  <a:lnTo>
                    <a:pt x="22" y="80"/>
                  </a:lnTo>
                  <a:lnTo>
                    <a:pt x="16" y="96"/>
                  </a:lnTo>
                  <a:lnTo>
                    <a:pt x="10" y="114"/>
                  </a:lnTo>
                  <a:lnTo>
                    <a:pt x="6" y="132"/>
                  </a:lnTo>
                  <a:lnTo>
                    <a:pt x="2" y="152"/>
                  </a:lnTo>
                  <a:lnTo>
                    <a:pt x="0" y="174"/>
                  </a:lnTo>
                  <a:lnTo>
                    <a:pt x="2" y="198"/>
                  </a:lnTo>
                  <a:lnTo>
                    <a:pt x="2" y="198"/>
                  </a:lnTo>
                  <a:lnTo>
                    <a:pt x="6" y="222"/>
                  </a:lnTo>
                  <a:lnTo>
                    <a:pt x="12" y="240"/>
                  </a:lnTo>
                  <a:lnTo>
                    <a:pt x="20" y="254"/>
                  </a:lnTo>
                  <a:lnTo>
                    <a:pt x="30" y="268"/>
                  </a:lnTo>
                  <a:lnTo>
                    <a:pt x="50" y="290"/>
                  </a:lnTo>
                  <a:lnTo>
                    <a:pt x="58" y="300"/>
                  </a:lnTo>
                  <a:lnTo>
                    <a:pt x="66" y="312"/>
                  </a:lnTo>
                  <a:lnTo>
                    <a:pt x="206" y="298"/>
                  </a:lnTo>
                  <a:lnTo>
                    <a:pt x="206" y="298"/>
                  </a:lnTo>
                  <a:lnTo>
                    <a:pt x="202" y="266"/>
                  </a:lnTo>
                  <a:lnTo>
                    <a:pt x="196" y="232"/>
                  </a:lnTo>
                  <a:lnTo>
                    <a:pt x="184" y="190"/>
                  </a:lnTo>
                  <a:lnTo>
                    <a:pt x="168" y="142"/>
                  </a:lnTo>
                  <a:lnTo>
                    <a:pt x="158" y="116"/>
                  </a:lnTo>
                  <a:lnTo>
                    <a:pt x="146" y="92"/>
                  </a:lnTo>
                  <a:lnTo>
                    <a:pt x="132" y="68"/>
                  </a:lnTo>
                  <a:lnTo>
                    <a:pt x="116" y="44"/>
                  </a:lnTo>
                  <a:lnTo>
                    <a:pt x="98" y="22"/>
                  </a:lnTo>
                  <a:lnTo>
                    <a:pt x="7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E9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7" name="Freeform 37"/>
            <p:cNvSpPr>
              <a:spLocks/>
            </p:cNvSpPr>
            <p:nvPr/>
          </p:nvSpPr>
          <p:spPr bwMode="auto">
            <a:xfrm>
              <a:off x="4641850" y="3941763"/>
              <a:ext cx="419100" cy="184150"/>
            </a:xfrm>
            <a:custGeom>
              <a:avLst/>
              <a:gdLst>
                <a:gd name="T0" fmla="*/ 244 w 264"/>
                <a:gd name="T1" fmla="*/ 56 h 116"/>
                <a:gd name="T2" fmla="*/ 244 w 264"/>
                <a:gd name="T3" fmla="*/ 56 h 116"/>
                <a:gd name="T4" fmla="*/ 206 w 264"/>
                <a:gd name="T5" fmla="*/ 36 h 116"/>
                <a:gd name="T6" fmla="*/ 176 w 264"/>
                <a:gd name="T7" fmla="*/ 16 h 116"/>
                <a:gd name="T8" fmla="*/ 152 w 264"/>
                <a:gd name="T9" fmla="*/ 0 h 116"/>
                <a:gd name="T10" fmla="*/ 152 w 264"/>
                <a:gd name="T11" fmla="*/ 0 h 116"/>
                <a:gd name="T12" fmla="*/ 144 w 264"/>
                <a:gd name="T13" fmla="*/ 2 h 116"/>
                <a:gd name="T14" fmla="*/ 136 w 264"/>
                <a:gd name="T15" fmla="*/ 6 h 116"/>
                <a:gd name="T16" fmla="*/ 126 w 264"/>
                <a:gd name="T17" fmla="*/ 10 h 116"/>
                <a:gd name="T18" fmla="*/ 126 w 264"/>
                <a:gd name="T19" fmla="*/ 10 h 116"/>
                <a:gd name="T20" fmla="*/ 110 w 264"/>
                <a:gd name="T21" fmla="*/ 18 h 116"/>
                <a:gd name="T22" fmla="*/ 90 w 264"/>
                <a:gd name="T23" fmla="*/ 26 h 116"/>
                <a:gd name="T24" fmla="*/ 62 w 264"/>
                <a:gd name="T25" fmla="*/ 36 h 116"/>
                <a:gd name="T26" fmla="*/ 62 w 264"/>
                <a:gd name="T27" fmla="*/ 36 h 116"/>
                <a:gd name="T28" fmla="*/ 38 w 264"/>
                <a:gd name="T29" fmla="*/ 56 h 116"/>
                <a:gd name="T30" fmla="*/ 16 w 264"/>
                <a:gd name="T31" fmla="*/ 70 h 116"/>
                <a:gd name="T32" fmla="*/ 0 w 264"/>
                <a:gd name="T33" fmla="*/ 80 h 116"/>
                <a:gd name="T34" fmla="*/ 0 w 264"/>
                <a:gd name="T35" fmla="*/ 80 h 116"/>
                <a:gd name="T36" fmla="*/ 0 w 264"/>
                <a:gd name="T37" fmla="*/ 84 h 116"/>
                <a:gd name="T38" fmla="*/ 4 w 264"/>
                <a:gd name="T39" fmla="*/ 88 h 116"/>
                <a:gd name="T40" fmla="*/ 8 w 264"/>
                <a:gd name="T41" fmla="*/ 90 h 116"/>
                <a:gd name="T42" fmla="*/ 12 w 264"/>
                <a:gd name="T43" fmla="*/ 92 h 116"/>
                <a:gd name="T44" fmla="*/ 16 w 264"/>
                <a:gd name="T45" fmla="*/ 92 h 116"/>
                <a:gd name="T46" fmla="*/ 24 w 264"/>
                <a:gd name="T47" fmla="*/ 90 h 116"/>
                <a:gd name="T48" fmla="*/ 24 w 264"/>
                <a:gd name="T49" fmla="*/ 90 h 116"/>
                <a:gd name="T50" fmla="*/ 24 w 264"/>
                <a:gd name="T51" fmla="*/ 92 h 116"/>
                <a:gd name="T52" fmla="*/ 26 w 264"/>
                <a:gd name="T53" fmla="*/ 96 h 116"/>
                <a:gd name="T54" fmla="*/ 30 w 264"/>
                <a:gd name="T55" fmla="*/ 98 h 116"/>
                <a:gd name="T56" fmla="*/ 34 w 264"/>
                <a:gd name="T57" fmla="*/ 98 h 116"/>
                <a:gd name="T58" fmla="*/ 40 w 264"/>
                <a:gd name="T59" fmla="*/ 98 h 116"/>
                <a:gd name="T60" fmla="*/ 50 w 264"/>
                <a:gd name="T61" fmla="*/ 96 h 116"/>
                <a:gd name="T62" fmla="*/ 50 w 264"/>
                <a:gd name="T63" fmla="*/ 96 h 116"/>
                <a:gd name="T64" fmla="*/ 54 w 264"/>
                <a:gd name="T65" fmla="*/ 98 h 116"/>
                <a:gd name="T66" fmla="*/ 60 w 264"/>
                <a:gd name="T67" fmla="*/ 100 h 116"/>
                <a:gd name="T68" fmla="*/ 70 w 264"/>
                <a:gd name="T69" fmla="*/ 96 h 116"/>
                <a:gd name="T70" fmla="*/ 70 w 264"/>
                <a:gd name="T71" fmla="*/ 96 h 116"/>
                <a:gd name="T72" fmla="*/ 82 w 264"/>
                <a:gd name="T73" fmla="*/ 92 h 116"/>
                <a:gd name="T74" fmla="*/ 92 w 264"/>
                <a:gd name="T75" fmla="*/ 86 h 116"/>
                <a:gd name="T76" fmla="*/ 100 w 264"/>
                <a:gd name="T77" fmla="*/ 78 h 116"/>
                <a:gd name="T78" fmla="*/ 100 w 264"/>
                <a:gd name="T79" fmla="*/ 78 h 116"/>
                <a:gd name="T80" fmla="*/ 134 w 264"/>
                <a:gd name="T81" fmla="*/ 70 h 116"/>
                <a:gd name="T82" fmla="*/ 134 w 264"/>
                <a:gd name="T83" fmla="*/ 70 h 116"/>
                <a:gd name="T84" fmla="*/ 146 w 264"/>
                <a:gd name="T85" fmla="*/ 76 h 116"/>
                <a:gd name="T86" fmla="*/ 166 w 264"/>
                <a:gd name="T87" fmla="*/ 82 h 116"/>
                <a:gd name="T88" fmla="*/ 166 w 264"/>
                <a:gd name="T89" fmla="*/ 82 h 116"/>
                <a:gd name="T90" fmla="*/ 176 w 264"/>
                <a:gd name="T91" fmla="*/ 90 h 116"/>
                <a:gd name="T92" fmla="*/ 196 w 264"/>
                <a:gd name="T93" fmla="*/ 100 h 116"/>
                <a:gd name="T94" fmla="*/ 196 w 264"/>
                <a:gd name="T95" fmla="*/ 100 h 116"/>
                <a:gd name="T96" fmla="*/ 220 w 264"/>
                <a:gd name="T97" fmla="*/ 112 h 116"/>
                <a:gd name="T98" fmla="*/ 234 w 264"/>
                <a:gd name="T99" fmla="*/ 116 h 116"/>
                <a:gd name="T100" fmla="*/ 250 w 264"/>
                <a:gd name="T101" fmla="*/ 116 h 116"/>
                <a:gd name="T102" fmla="*/ 250 w 264"/>
                <a:gd name="T103" fmla="*/ 116 h 116"/>
                <a:gd name="T104" fmla="*/ 258 w 264"/>
                <a:gd name="T105" fmla="*/ 114 h 116"/>
                <a:gd name="T106" fmla="*/ 262 w 264"/>
                <a:gd name="T107" fmla="*/ 110 h 116"/>
                <a:gd name="T108" fmla="*/ 264 w 264"/>
                <a:gd name="T109" fmla="*/ 102 h 116"/>
                <a:gd name="T110" fmla="*/ 264 w 264"/>
                <a:gd name="T111" fmla="*/ 92 h 116"/>
                <a:gd name="T112" fmla="*/ 262 w 264"/>
                <a:gd name="T113" fmla="*/ 82 h 116"/>
                <a:gd name="T114" fmla="*/ 258 w 264"/>
                <a:gd name="T115" fmla="*/ 72 h 116"/>
                <a:gd name="T116" fmla="*/ 252 w 264"/>
                <a:gd name="T117" fmla="*/ 64 h 116"/>
                <a:gd name="T118" fmla="*/ 244 w 264"/>
                <a:gd name="T119" fmla="*/ 56 h 116"/>
                <a:gd name="T120" fmla="*/ 244 w 264"/>
                <a:gd name="T121" fmla="*/ 5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4" h="116">
                  <a:moveTo>
                    <a:pt x="244" y="56"/>
                  </a:moveTo>
                  <a:lnTo>
                    <a:pt x="244" y="56"/>
                  </a:lnTo>
                  <a:lnTo>
                    <a:pt x="206" y="36"/>
                  </a:lnTo>
                  <a:lnTo>
                    <a:pt x="176" y="16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44" y="2"/>
                  </a:lnTo>
                  <a:lnTo>
                    <a:pt x="136" y="6"/>
                  </a:lnTo>
                  <a:lnTo>
                    <a:pt x="126" y="10"/>
                  </a:lnTo>
                  <a:lnTo>
                    <a:pt x="126" y="10"/>
                  </a:lnTo>
                  <a:lnTo>
                    <a:pt x="110" y="18"/>
                  </a:lnTo>
                  <a:lnTo>
                    <a:pt x="90" y="26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38" y="56"/>
                  </a:lnTo>
                  <a:lnTo>
                    <a:pt x="16" y="7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4"/>
                  </a:lnTo>
                  <a:lnTo>
                    <a:pt x="4" y="88"/>
                  </a:lnTo>
                  <a:lnTo>
                    <a:pt x="8" y="90"/>
                  </a:lnTo>
                  <a:lnTo>
                    <a:pt x="12" y="92"/>
                  </a:lnTo>
                  <a:lnTo>
                    <a:pt x="16" y="92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4" y="92"/>
                  </a:lnTo>
                  <a:lnTo>
                    <a:pt x="26" y="96"/>
                  </a:lnTo>
                  <a:lnTo>
                    <a:pt x="30" y="98"/>
                  </a:lnTo>
                  <a:lnTo>
                    <a:pt x="34" y="98"/>
                  </a:lnTo>
                  <a:lnTo>
                    <a:pt x="40" y="98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4" y="98"/>
                  </a:lnTo>
                  <a:lnTo>
                    <a:pt x="60" y="100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82" y="92"/>
                  </a:lnTo>
                  <a:lnTo>
                    <a:pt x="92" y="86"/>
                  </a:lnTo>
                  <a:lnTo>
                    <a:pt x="100" y="78"/>
                  </a:lnTo>
                  <a:lnTo>
                    <a:pt x="100" y="78"/>
                  </a:lnTo>
                  <a:lnTo>
                    <a:pt x="134" y="70"/>
                  </a:lnTo>
                  <a:lnTo>
                    <a:pt x="134" y="70"/>
                  </a:lnTo>
                  <a:lnTo>
                    <a:pt x="146" y="76"/>
                  </a:lnTo>
                  <a:lnTo>
                    <a:pt x="166" y="82"/>
                  </a:lnTo>
                  <a:lnTo>
                    <a:pt x="166" y="82"/>
                  </a:lnTo>
                  <a:lnTo>
                    <a:pt x="176" y="90"/>
                  </a:lnTo>
                  <a:lnTo>
                    <a:pt x="196" y="100"/>
                  </a:lnTo>
                  <a:lnTo>
                    <a:pt x="196" y="100"/>
                  </a:lnTo>
                  <a:lnTo>
                    <a:pt x="220" y="112"/>
                  </a:lnTo>
                  <a:lnTo>
                    <a:pt x="234" y="116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8" y="114"/>
                  </a:lnTo>
                  <a:lnTo>
                    <a:pt x="262" y="110"/>
                  </a:lnTo>
                  <a:lnTo>
                    <a:pt x="264" y="102"/>
                  </a:lnTo>
                  <a:lnTo>
                    <a:pt x="264" y="92"/>
                  </a:lnTo>
                  <a:lnTo>
                    <a:pt x="262" y="82"/>
                  </a:lnTo>
                  <a:lnTo>
                    <a:pt x="258" y="72"/>
                  </a:lnTo>
                  <a:lnTo>
                    <a:pt x="252" y="64"/>
                  </a:lnTo>
                  <a:lnTo>
                    <a:pt x="244" y="56"/>
                  </a:lnTo>
                  <a:lnTo>
                    <a:pt x="244" y="56"/>
                  </a:lnTo>
                  <a:close/>
                </a:path>
              </a:pathLst>
            </a:custGeom>
            <a:solidFill>
              <a:srgbClr val="ECC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8" name="Freeform 38"/>
            <p:cNvSpPr>
              <a:spLocks/>
            </p:cNvSpPr>
            <p:nvPr/>
          </p:nvSpPr>
          <p:spPr bwMode="auto">
            <a:xfrm>
              <a:off x="5026025" y="3814763"/>
              <a:ext cx="482600" cy="349250"/>
            </a:xfrm>
            <a:custGeom>
              <a:avLst/>
              <a:gdLst>
                <a:gd name="T0" fmla="*/ 284 w 304"/>
                <a:gd name="T1" fmla="*/ 0 h 220"/>
                <a:gd name="T2" fmla="*/ 284 w 304"/>
                <a:gd name="T3" fmla="*/ 0 h 220"/>
                <a:gd name="T4" fmla="*/ 288 w 304"/>
                <a:gd name="T5" fmla="*/ 18 h 220"/>
                <a:gd name="T6" fmla="*/ 296 w 304"/>
                <a:gd name="T7" fmla="*/ 62 h 220"/>
                <a:gd name="T8" fmla="*/ 300 w 304"/>
                <a:gd name="T9" fmla="*/ 90 h 220"/>
                <a:gd name="T10" fmla="*/ 302 w 304"/>
                <a:gd name="T11" fmla="*/ 122 h 220"/>
                <a:gd name="T12" fmla="*/ 304 w 304"/>
                <a:gd name="T13" fmla="*/ 152 h 220"/>
                <a:gd name="T14" fmla="*/ 300 w 304"/>
                <a:gd name="T15" fmla="*/ 180 h 220"/>
                <a:gd name="T16" fmla="*/ 300 w 304"/>
                <a:gd name="T17" fmla="*/ 180 h 220"/>
                <a:gd name="T18" fmla="*/ 288 w 304"/>
                <a:gd name="T19" fmla="*/ 188 h 220"/>
                <a:gd name="T20" fmla="*/ 272 w 304"/>
                <a:gd name="T21" fmla="*/ 194 h 220"/>
                <a:gd name="T22" fmla="*/ 250 w 304"/>
                <a:gd name="T23" fmla="*/ 204 h 220"/>
                <a:gd name="T24" fmla="*/ 220 w 304"/>
                <a:gd name="T25" fmla="*/ 212 h 220"/>
                <a:gd name="T26" fmla="*/ 182 w 304"/>
                <a:gd name="T27" fmla="*/ 218 h 220"/>
                <a:gd name="T28" fmla="*/ 138 w 304"/>
                <a:gd name="T29" fmla="*/ 220 h 220"/>
                <a:gd name="T30" fmla="*/ 112 w 304"/>
                <a:gd name="T31" fmla="*/ 220 h 220"/>
                <a:gd name="T32" fmla="*/ 84 w 304"/>
                <a:gd name="T33" fmla="*/ 218 h 220"/>
                <a:gd name="T34" fmla="*/ 84 w 304"/>
                <a:gd name="T35" fmla="*/ 218 h 220"/>
                <a:gd name="T36" fmla="*/ 56 w 304"/>
                <a:gd name="T37" fmla="*/ 216 h 220"/>
                <a:gd name="T38" fmla="*/ 46 w 304"/>
                <a:gd name="T39" fmla="*/ 212 h 220"/>
                <a:gd name="T40" fmla="*/ 44 w 304"/>
                <a:gd name="T41" fmla="*/ 210 h 220"/>
                <a:gd name="T42" fmla="*/ 44 w 304"/>
                <a:gd name="T43" fmla="*/ 210 h 220"/>
                <a:gd name="T44" fmla="*/ 44 w 304"/>
                <a:gd name="T45" fmla="*/ 208 h 220"/>
                <a:gd name="T46" fmla="*/ 8 w 304"/>
                <a:gd name="T47" fmla="*/ 212 h 220"/>
                <a:gd name="T48" fmla="*/ 8 w 304"/>
                <a:gd name="T49" fmla="*/ 212 h 220"/>
                <a:gd name="T50" fmla="*/ 10 w 304"/>
                <a:gd name="T51" fmla="*/ 204 h 220"/>
                <a:gd name="T52" fmla="*/ 14 w 304"/>
                <a:gd name="T53" fmla="*/ 186 h 220"/>
                <a:gd name="T54" fmla="*/ 14 w 304"/>
                <a:gd name="T55" fmla="*/ 174 h 220"/>
                <a:gd name="T56" fmla="*/ 12 w 304"/>
                <a:gd name="T57" fmla="*/ 160 h 220"/>
                <a:gd name="T58" fmla="*/ 8 w 304"/>
                <a:gd name="T59" fmla="*/ 146 h 220"/>
                <a:gd name="T60" fmla="*/ 0 w 304"/>
                <a:gd name="T61" fmla="*/ 130 h 220"/>
                <a:gd name="T62" fmla="*/ 34 w 304"/>
                <a:gd name="T63" fmla="*/ 130 h 220"/>
                <a:gd name="T64" fmla="*/ 34 w 304"/>
                <a:gd name="T65" fmla="*/ 130 h 220"/>
                <a:gd name="T66" fmla="*/ 38 w 304"/>
                <a:gd name="T67" fmla="*/ 122 h 220"/>
                <a:gd name="T68" fmla="*/ 42 w 304"/>
                <a:gd name="T69" fmla="*/ 116 h 220"/>
                <a:gd name="T70" fmla="*/ 50 w 304"/>
                <a:gd name="T71" fmla="*/ 108 h 220"/>
                <a:gd name="T72" fmla="*/ 50 w 304"/>
                <a:gd name="T73" fmla="*/ 108 h 220"/>
                <a:gd name="T74" fmla="*/ 54 w 304"/>
                <a:gd name="T75" fmla="*/ 104 h 220"/>
                <a:gd name="T76" fmla="*/ 62 w 304"/>
                <a:gd name="T77" fmla="*/ 102 h 220"/>
                <a:gd name="T78" fmla="*/ 80 w 304"/>
                <a:gd name="T79" fmla="*/ 100 h 220"/>
                <a:gd name="T80" fmla="*/ 100 w 304"/>
                <a:gd name="T81" fmla="*/ 96 h 220"/>
                <a:gd name="T82" fmla="*/ 110 w 304"/>
                <a:gd name="T83" fmla="*/ 92 h 220"/>
                <a:gd name="T84" fmla="*/ 118 w 304"/>
                <a:gd name="T85" fmla="*/ 88 h 220"/>
                <a:gd name="T86" fmla="*/ 118 w 304"/>
                <a:gd name="T87" fmla="*/ 88 h 220"/>
                <a:gd name="T88" fmla="*/ 124 w 304"/>
                <a:gd name="T89" fmla="*/ 80 h 220"/>
                <a:gd name="T90" fmla="*/ 132 w 304"/>
                <a:gd name="T91" fmla="*/ 72 h 220"/>
                <a:gd name="T92" fmla="*/ 142 w 304"/>
                <a:gd name="T93" fmla="*/ 50 h 220"/>
                <a:gd name="T94" fmla="*/ 154 w 304"/>
                <a:gd name="T95" fmla="*/ 22 h 220"/>
                <a:gd name="T96" fmla="*/ 284 w 304"/>
                <a:gd name="T9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4" h="220">
                  <a:moveTo>
                    <a:pt x="284" y="0"/>
                  </a:moveTo>
                  <a:lnTo>
                    <a:pt x="284" y="0"/>
                  </a:lnTo>
                  <a:lnTo>
                    <a:pt x="288" y="18"/>
                  </a:lnTo>
                  <a:lnTo>
                    <a:pt x="296" y="62"/>
                  </a:lnTo>
                  <a:lnTo>
                    <a:pt x="300" y="90"/>
                  </a:lnTo>
                  <a:lnTo>
                    <a:pt x="302" y="122"/>
                  </a:lnTo>
                  <a:lnTo>
                    <a:pt x="304" y="152"/>
                  </a:lnTo>
                  <a:lnTo>
                    <a:pt x="300" y="180"/>
                  </a:lnTo>
                  <a:lnTo>
                    <a:pt x="300" y="180"/>
                  </a:lnTo>
                  <a:lnTo>
                    <a:pt x="288" y="188"/>
                  </a:lnTo>
                  <a:lnTo>
                    <a:pt x="272" y="194"/>
                  </a:lnTo>
                  <a:lnTo>
                    <a:pt x="250" y="204"/>
                  </a:lnTo>
                  <a:lnTo>
                    <a:pt x="220" y="212"/>
                  </a:lnTo>
                  <a:lnTo>
                    <a:pt x="182" y="218"/>
                  </a:lnTo>
                  <a:lnTo>
                    <a:pt x="138" y="220"/>
                  </a:lnTo>
                  <a:lnTo>
                    <a:pt x="112" y="220"/>
                  </a:lnTo>
                  <a:lnTo>
                    <a:pt x="84" y="218"/>
                  </a:lnTo>
                  <a:lnTo>
                    <a:pt x="84" y="218"/>
                  </a:lnTo>
                  <a:lnTo>
                    <a:pt x="56" y="216"/>
                  </a:lnTo>
                  <a:lnTo>
                    <a:pt x="46" y="212"/>
                  </a:lnTo>
                  <a:lnTo>
                    <a:pt x="44" y="210"/>
                  </a:lnTo>
                  <a:lnTo>
                    <a:pt x="44" y="210"/>
                  </a:lnTo>
                  <a:lnTo>
                    <a:pt x="44" y="208"/>
                  </a:lnTo>
                  <a:lnTo>
                    <a:pt x="8" y="212"/>
                  </a:lnTo>
                  <a:lnTo>
                    <a:pt x="8" y="212"/>
                  </a:lnTo>
                  <a:lnTo>
                    <a:pt x="10" y="204"/>
                  </a:lnTo>
                  <a:lnTo>
                    <a:pt x="14" y="186"/>
                  </a:lnTo>
                  <a:lnTo>
                    <a:pt x="14" y="174"/>
                  </a:lnTo>
                  <a:lnTo>
                    <a:pt x="12" y="160"/>
                  </a:lnTo>
                  <a:lnTo>
                    <a:pt x="8" y="146"/>
                  </a:lnTo>
                  <a:lnTo>
                    <a:pt x="0" y="130"/>
                  </a:lnTo>
                  <a:lnTo>
                    <a:pt x="34" y="130"/>
                  </a:lnTo>
                  <a:lnTo>
                    <a:pt x="34" y="130"/>
                  </a:lnTo>
                  <a:lnTo>
                    <a:pt x="38" y="122"/>
                  </a:lnTo>
                  <a:lnTo>
                    <a:pt x="42" y="116"/>
                  </a:lnTo>
                  <a:lnTo>
                    <a:pt x="50" y="108"/>
                  </a:lnTo>
                  <a:lnTo>
                    <a:pt x="50" y="108"/>
                  </a:lnTo>
                  <a:lnTo>
                    <a:pt x="54" y="104"/>
                  </a:lnTo>
                  <a:lnTo>
                    <a:pt x="62" y="102"/>
                  </a:lnTo>
                  <a:lnTo>
                    <a:pt x="80" y="100"/>
                  </a:lnTo>
                  <a:lnTo>
                    <a:pt x="100" y="96"/>
                  </a:lnTo>
                  <a:lnTo>
                    <a:pt x="110" y="92"/>
                  </a:lnTo>
                  <a:lnTo>
                    <a:pt x="118" y="88"/>
                  </a:lnTo>
                  <a:lnTo>
                    <a:pt x="118" y="88"/>
                  </a:lnTo>
                  <a:lnTo>
                    <a:pt x="124" y="80"/>
                  </a:lnTo>
                  <a:lnTo>
                    <a:pt x="132" y="72"/>
                  </a:lnTo>
                  <a:lnTo>
                    <a:pt x="142" y="50"/>
                  </a:lnTo>
                  <a:lnTo>
                    <a:pt x="154" y="22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E9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9" name="Freeform 39"/>
            <p:cNvSpPr>
              <a:spLocks/>
            </p:cNvSpPr>
            <p:nvPr/>
          </p:nvSpPr>
          <p:spPr bwMode="auto">
            <a:xfrm>
              <a:off x="4819650" y="3306763"/>
              <a:ext cx="193675" cy="314325"/>
            </a:xfrm>
            <a:custGeom>
              <a:avLst/>
              <a:gdLst>
                <a:gd name="T0" fmla="*/ 82 w 122"/>
                <a:gd name="T1" fmla="*/ 0 h 198"/>
                <a:gd name="T2" fmla="*/ 82 w 122"/>
                <a:gd name="T3" fmla="*/ 0 h 198"/>
                <a:gd name="T4" fmla="*/ 82 w 122"/>
                <a:gd name="T5" fmla="*/ 4 h 198"/>
                <a:gd name="T6" fmla="*/ 86 w 122"/>
                <a:gd name="T7" fmla="*/ 16 h 198"/>
                <a:gd name="T8" fmla="*/ 86 w 122"/>
                <a:gd name="T9" fmla="*/ 32 h 198"/>
                <a:gd name="T10" fmla="*/ 86 w 122"/>
                <a:gd name="T11" fmla="*/ 54 h 198"/>
                <a:gd name="T12" fmla="*/ 82 w 122"/>
                <a:gd name="T13" fmla="*/ 66 h 198"/>
                <a:gd name="T14" fmla="*/ 78 w 122"/>
                <a:gd name="T15" fmla="*/ 80 h 198"/>
                <a:gd name="T16" fmla="*/ 72 w 122"/>
                <a:gd name="T17" fmla="*/ 96 h 198"/>
                <a:gd name="T18" fmla="*/ 64 w 122"/>
                <a:gd name="T19" fmla="*/ 110 h 198"/>
                <a:gd name="T20" fmla="*/ 52 w 122"/>
                <a:gd name="T21" fmla="*/ 126 h 198"/>
                <a:gd name="T22" fmla="*/ 38 w 122"/>
                <a:gd name="T23" fmla="*/ 144 h 198"/>
                <a:gd name="T24" fmla="*/ 20 w 122"/>
                <a:gd name="T25" fmla="*/ 162 h 198"/>
                <a:gd name="T26" fmla="*/ 0 w 122"/>
                <a:gd name="T27" fmla="*/ 180 h 198"/>
                <a:gd name="T28" fmla="*/ 0 w 122"/>
                <a:gd name="T29" fmla="*/ 180 h 198"/>
                <a:gd name="T30" fmla="*/ 2 w 122"/>
                <a:gd name="T31" fmla="*/ 182 h 198"/>
                <a:gd name="T32" fmla="*/ 4 w 122"/>
                <a:gd name="T33" fmla="*/ 184 h 198"/>
                <a:gd name="T34" fmla="*/ 10 w 122"/>
                <a:gd name="T35" fmla="*/ 182 h 198"/>
                <a:gd name="T36" fmla="*/ 10 w 122"/>
                <a:gd name="T37" fmla="*/ 182 h 198"/>
                <a:gd name="T38" fmla="*/ 30 w 122"/>
                <a:gd name="T39" fmla="*/ 168 h 198"/>
                <a:gd name="T40" fmla="*/ 42 w 122"/>
                <a:gd name="T41" fmla="*/ 160 h 198"/>
                <a:gd name="T42" fmla="*/ 42 w 122"/>
                <a:gd name="T43" fmla="*/ 160 h 198"/>
                <a:gd name="T44" fmla="*/ 70 w 122"/>
                <a:gd name="T45" fmla="*/ 176 h 198"/>
                <a:gd name="T46" fmla="*/ 88 w 122"/>
                <a:gd name="T47" fmla="*/ 190 h 198"/>
                <a:gd name="T48" fmla="*/ 98 w 122"/>
                <a:gd name="T49" fmla="*/ 198 h 198"/>
                <a:gd name="T50" fmla="*/ 98 w 122"/>
                <a:gd name="T51" fmla="*/ 198 h 198"/>
                <a:gd name="T52" fmla="*/ 102 w 122"/>
                <a:gd name="T53" fmla="*/ 196 h 198"/>
                <a:gd name="T54" fmla="*/ 106 w 122"/>
                <a:gd name="T55" fmla="*/ 186 h 198"/>
                <a:gd name="T56" fmla="*/ 112 w 122"/>
                <a:gd name="T57" fmla="*/ 168 h 198"/>
                <a:gd name="T58" fmla="*/ 118 w 122"/>
                <a:gd name="T59" fmla="*/ 144 h 198"/>
                <a:gd name="T60" fmla="*/ 122 w 122"/>
                <a:gd name="T61" fmla="*/ 116 h 198"/>
                <a:gd name="T62" fmla="*/ 122 w 122"/>
                <a:gd name="T63" fmla="*/ 84 h 198"/>
                <a:gd name="T64" fmla="*/ 122 w 122"/>
                <a:gd name="T65" fmla="*/ 68 h 198"/>
                <a:gd name="T66" fmla="*/ 118 w 122"/>
                <a:gd name="T67" fmla="*/ 52 h 198"/>
                <a:gd name="T68" fmla="*/ 114 w 122"/>
                <a:gd name="T69" fmla="*/ 34 h 198"/>
                <a:gd name="T70" fmla="*/ 110 w 122"/>
                <a:gd name="T71" fmla="*/ 16 h 198"/>
                <a:gd name="T72" fmla="*/ 110 w 122"/>
                <a:gd name="T73" fmla="*/ 16 h 198"/>
                <a:gd name="T74" fmla="*/ 98 w 122"/>
                <a:gd name="T75" fmla="*/ 6 h 198"/>
                <a:gd name="T76" fmla="*/ 88 w 122"/>
                <a:gd name="T77" fmla="*/ 2 h 198"/>
                <a:gd name="T78" fmla="*/ 84 w 122"/>
                <a:gd name="T79" fmla="*/ 0 h 198"/>
                <a:gd name="T80" fmla="*/ 82 w 122"/>
                <a:gd name="T81" fmla="*/ 0 h 198"/>
                <a:gd name="T82" fmla="*/ 82 w 122"/>
                <a:gd name="T8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" h="198">
                  <a:moveTo>
                    <a:pt x="82" y="0"/>
                  </a:moveTo>
                  <a:lnTo>
                    <a:pt x="82" y="0"/>
                  </a:lnTo>
                  <a:lnTo>
                    <a:pt x="82" y="4"/>
                  </a:lnTo>
                  <a:lnTo>
                    <a:pt x="86" y="16"/>
                  </a:lnTo>
                  <a:lnTo>
                    <a:pt x="86" y="32"/>
                  </a:lnTo>
                  <a:lnTo>
                    <a:pt x="86" y="54"/>
                  </a:lnTo>
                  <a:lnTo>
                    <a:pt x="82" y="66"/>
                  </a:lnTo>
                  <a:lnTo>
                    <a:pt x="78" y="80"/>
                  </a:lnTo>
                  <a:lnTo>
                    <a:pt x="72" y="96"/>
                  </a:lnTo>
                  <a:lnTo>
                    <a:pt x="64" y="110"/>
                  </a:lnTo>
                  <a:lnTo>
                    <a:pt x="52" y="126"/>
                  </a:lnTo>
                  <a:lnTo>
                    <a:pt x="38" y="144"/>
                  </a:lnTo>
                  <a:lnTo>
                    <a:pt x="20" y="162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2" y="182"/>
                  </a:lnTo>
                  <a:lnTo>
                    <a:pt x="4" y="184"/>
                  </a:lnTo>
                  <a:lnTo>
                    <a:pt x="10" y="182"/>
                  </a:lnTo>
                  <a:lnTo>
                    <a:pt x="10" y="182"/>
                  </a:lnTo>
                  <a:lnTo>
                    <a:pt x="30" y="168"/>
                  </a:lnTo>
                  <a:lnTo>
                    <a:pt x="42" y="160"/>
                  </a:lnTo>
                  <a:lnTo>
                    <a:pt x="42" y="160"/>
                  </a:lnTo>
                  <a:lnTo>
                    <a:pt x="70" y="176"/>
                  </a:lnTo>
                  <a:lnTo>
                    <a:pt x="88" y="190"/>
                  </a:lnTo>
                  <a:lnTo>
                    <a:pt x="98" y="198"/>
                  </a:lnTo>
                  <a:lnTo>
                    <a:pt x="98" y="198"/>
                  </a:lnTo>
                  <a:lnTo>
                    <a:pt x="102" y="196"/>
                  </a:lnTo>
                  <a:lnTo>
                    <a:pt x="106" y="186"/>
                  </a:lnTo>
                  <a:lnTo>
                    <a:pt x="112" y="168"/>
                  </a:lnTo>
                  <a:lnTo>
                    <a:pt x="118" y="144"/>
                  </a:lnTo>
                  <a:lnTo>
                    <a:pt x="122" y="116"/>
                  </a:lnTo>
                  <a:lnTo>
                    <a:pt x="122" y="84"/>
                  </a:lnTo>
                  <a:lnTo>
                    <a:pt x="122" y="68"/>
                  </a:lnTo>
                  <a:lnTo>
                    <a:pt x="118" y="52"/>
                  </a:lnTo>
                  <a:lnTo>
                    <a:pt x="114" y="34"/>
                  </a:lnTo>
                  <a:lnTo>
                    <a:pt x="110" y="16"/>
                  </a:lnTo>
                  <a:lnTo>
                    <a:pt x="110" y="16"/>
                  </a:lnTo>
                  <a:lnTo>
                    <a:pt x="98" y="6"/>
                  </a:lnTo>
                  <a:lnTo>
                    <a:pt x="88" y="2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E9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0" name="Freeform 40"/>
            <p:cNvSpPr>
              <a:spLocks/>
            </p:cNvSpPr>
            <p:nvPr/>
          </p:nvSpPr>
          <p:spPr bwMode="auto">
            <a:xfrm>
              <a:off x="4933950" y="3735388"/>
              <a:ext cx="193675" cy="250825"/>
            </a:xfrm>
            <a:custGeom>
              <a:avLst/>
              <a:gdLst>
                <a:gd name="T0" fmla="*/ 0 w 122"/>
                <a:gd name="T1" fmla="*/ 0 h 158"/>
                <a:gd name="T2" fmla="*/ 0 w 122"/>
                <a:gd name="T3" fmla="*/ 0 h 158"/>
                <a:gd name="T4" fmla="*/ 10 w 122"/>
                <a:gd name="T5" fmla="*/ 4 h 158"/>
                <a:gd name="T6" fmla="*/ 34 w 122"/>
                <a:gd name="T7" fmla="*/ 10 h 158"/>
                <a:gd name="T8" fmla="*/ 50 w 122"/>
                <a:gd name="T9" fmla="*/ 14 h 158"/>
                <a:gd name="T10" fmla="*/ 66 w 122"/>
                <a:gd name="T11" fmla="*/ 16 h 158"/>
                <a:gd name="T12" fmla="*/ 84 w 122"/>
                <a:gd name="T13" fmla="*/ 16 h 158"/>
                <a:gd name="T14" fmla="*/ 102 w 122"/>
                <a:gd name="T15" fmla="*/ 14 h 158"/>
                <a:gd name="T16" fmla="*/ 122 w 122"/>
                <a:gd name="T17" fmla="*/ 120 h 158"/>
                <a:gd name="T18" fmla="*/ 82 w 122"/>
                <a:gd name="T19" fmla="*/ 158 h 158"/>
                <a:gd name="T20" fmla="*/ 18 w 122"/>
                <a:gd name="T21" fmla="*/ 120 h 158"/>
                <a:gd name="T22" fmla="*/ 18 w 122"/>
                <a:gd name="T23" fmla="*/ 120 h 158"/>
                <a:gd name="T24" fmla="*/ 14 w 122"/>
                <a:gd name="T25" fmla="*/ 106 h 158"/>
                <a:gd name="T26" fmla="*/ 6 w 122"/>
                <a:gd name="T27" fmla="*/ 76 h 158"/>
                <a:gd name="T28" fmla="*/ 0 w 122"/>
                <a:gd name="T29" fmla="*/ 36 h 158"/>
                <a:gd name="T30" fmla="*/ 0 w 122"/>
                <a:gd name="T31" fmla="*/ 18 h 158"/>
                <a:gd name="T32" fmla="*/ 0 w 122"/>
                <a:gd name="T33" fmla="*/ 0 h 158"/>
                <a:gd name="T34" fmla="*/ 0 w 122"/>
                <a:gd name="T35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" h="158">
                  <a:moveTo>
                    <a:pt x="0" y="0"/>
                  </a:moveTo>
                  <a:lnTo>
                    <a:pt x="0" y="0"/>
                  </a:lnTo>
                  <a:lnTo>
                    <a:pt x="10" y="4"/>
                  </a:lnTo>
                  <a:lnTo>
                    <a:pt x="34" y="10"/>
                  </a:lnTo>
                  <a:lnTo>
                    <a:pt x="50" y="14"/>
                  </a:lnTo>
                  <a:lnTo>
                    <a:pt x="66" y="16"/>
                  </a:lnTo>
                  <a:lnTo>
                    <a:pt x="84" y="16"/>
                  </a:lnTo>
                  <a:lnTo>
                    <a:pt x="102" y="14"/>
                  </a:lnTo>
                  <a:lnTo>
                    <a:pt x="122" y="120"/>
                  </a:lnTo>
                  <a:lnTo>
                    <a:pt x="82" y="158"/>
                  </a:lnTo>
                  <a:lnTo>
                    <a:pt x="18" y="120"/>
                  </a:lnTo>
                  <a:lnTo>
                    <a:pt x="18" y="120"/>
                  </a:lnTo>
                  <a:lnTo>
                    <a:pt x="14" y="106"/>
                  </a:lnTo>
                  <a:lnTo>
                    <a:pt x="6" y="76"/>
                  </a:lnTo>
                  <a:lnTo>
                    <a:pt x="0" y="36"/>
                  </a:lnTo>
                  <a:lnTo>
                    <a:pt x="0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1" name="Freeform 41"/>
            <p:cNvSpPr>
              <a:spLocks/>
            </p:cNvSpPr>
            <p:nvPr/>
          </p:nvSpPr>
          <p:spPr bwMode="auto">
            <a:xfrm>
              <a:off x="4803775" y="3652838"/>
              <a:ext cx="22225" cy="28575"/>
            </a:xfrm>
            <a:custGeom>
              <a:avLst/>
              <a:gdLst>
                <a:gd name="T0" fmla="*/ 14 w 14"/>
                <a:gd name="T1" fmla="*/ 10 h 18"/>
                <a:gd name="T2" fmla="*/ 14 w 14"/>
                <a:gd name="T3" fmla="*/ 10 h 18"/>
                <a:gd name="T4" fmla="*/ 12 w 14"/>
                <a:gd name="T5" fmla="*/ 16 h 18"/>
                <a:gd name="T6" fmla="*/ 10 w 14"/>
                <a:gd name="T7" fmla="*/ 18 h 18"/>
                <a:gd name="T8" fmla="*/ 6 w 14"/>
                <a:gd name="T9" fmla="*/ 18 h 18"/>
                <a:gd name="T10" fmla="*/ 6 w 14"/>
                <a:gd name="T11" fmla="*/ 18 h 18"/>
                <a:gd name="T12" fmla="*/ 4 w 14"/>
                <a:gd name="T13" fmla="*/ 18 h 18"/>
                <a:gd name="T14" fmla="*/ 2 w 14"/>
                <a:gd name="T15" fmla="*/ 16 h 18"/>
                <a:gd name="T16" fmla="*/ 0 w 14"/>
                <a:gd name="T17" fmla="*/ 10 h 18"/>
                <a:gd name="T18" fmla="*/ 0 w 14"/>
                <a:gd name="T19" fmla="*/ 10 h 18"/>
                <a:gd name="T20" fmla="*/ 2 w 14"/>
                <a:gd name="T21" fmla="*/ 4 h 18"/>
                <a:gd name="T22" fmla="*/ 4 w 14"/>
                <a:gd name="T23" fmla="*/ 2 h 18"/>
                <a:gd name="T24" fmla="*/ 6 w 14"/>
                <a:gd name="T25" fmla="*/ 0 h 18"/>
                <a:gd name="T26" fmla="*/ 6 w 14"/>
                <a:gd name="T27" fmla="*/ 0 h 18"/>
                <a:gd name="T28" fmla="*/ 10 w 14"/>
                <a:gd name="T29" fmla="*/ 2 h 18"/>
                <a:gd name="T30" fmla="*/ 12 w 14"/>
                <a:gd name="T31" fmla="*/ 4 h 18"/>
                <a:gd name="T32" fmla="*/ 14 w 14"/>
                <a:gd name="T33" fmla="*/ 10 h 18"/>
                <a:gd name="T34" fmla="*/ 14 w 14"/>
                <a:gd name="T35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18">
                  <a:moveTo>
                    <a:pt x="14" y="10"/>
                  </a:moveTo>
                  <a:lnTo>
                    <a:pt x="14" y="10"/>
                  </a:lnTo>
                  <a:lnTo>
                    <a:pt x="12" y="16"/>
                  </a:lnTo>
                  <a:lnTo>
                    <a:pt x="10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4"/>
                  </a:lnTo>
                  <a:lnTo>
                    <a:pt x="14" y="10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2" name="Freeform 42"/>
            <p:cNvSpPr>
              <a:spLocks/>
            </p:cNvSpPr>
            <p:nvPr/>
          </p:nvSpPr>
          <p:spPr bwMode="auto">
            <a:xfrm>
              <a:off x="4832350" y="3779838"/>
              <a:ext cx="22225" cy="28575"/>
            </a:xfrm>
            <a:custGeom>
              <a:avLst/>
              <a:gdLst>
                <a:gd name="T0" fmla="*/ 14 w 14"/>
                <a:gd name="T1" fmla="*/ 8 h 18"/>
                <a:gd name="T2" fmla="*/ 14 w 14"/>
                <a:gd name="T3" fmla="*/ 8 h 18"/>
                <a:gd name="T4" fmla="*/ 12 w 14"/>
                <a:gd name="T5" fmla="*/ 14 h 18"/>
                <a:gd name="T6" fmla="*/ 10 w 14"/>
                <a:gd name="T7" fmla="*/ 16 h 18"/>
                <a:gd name="T8" fmla="*/ 8 w 14"/>
                <a:gd name="T9" fmla="*/ 18 h 18"/>
                <a:gd name="T10" fmla="*/ 8 w 14"/>
                <a:gd name="T11" fmla="*/ 18 h 18"/>
                <a:gd name="T12" fmla="*/ 4 w 14"/>
                <a:gd name="T13" fmla="*/ 16 h 18"/>
                <a:gd name="T14" fmla="*/ 2 w 14"/>
                <a:gd name="T15" fmla="*/ 14 h 18"/>
                <a:gd name="T16" fmla="*/ 0 w 14"/>
                <a:gd name="T17" fmla="*/ 8 h 18"/>
                <a:gd name="T18" fmla="*/ 0 w 14"/>
                <a:gd name="T19" fmla="*/ 8 h 18"/>
                <a:gd name="T20" fmla="*/ 2 w 14"/>
                <a:gd name="T21" fmla="*/ 2 h 18"/>
                <a:gd name="T22" fmla="*/ 4 w 14"/>
                <a:gd name="T23" fmla="*/ 0 h 18"/>
                <a:gd name="T24" fmla="*/ 8 w 14"/>
                <a:gd name="T25" fmla="*/ 0 h 18"/>
                <a:gd name="T26" fmla="*/ 8 w 14"/>
                <a:gd name="T27" fmla="*/ 0 h 18"/>
                <a:gd name="T28" fmla="*/ 10 w 14"/>
                <a:gd name="T29" fmla="*/ 0 h 18"/>
                <a:gd name="T30" fmla="*/ 12 w 14"/>
                <a:gd name="T31" fmla="*/ 2 h 18"/>
                <a:gd name="T32" fmla="*/ 14 w 14"/>
                <a:gd name="T33" fmla="*/ 8 h 18"/>
                <a:gd name="T34" fmla="*/ 14 w 14"/>
                <a:gd name="T35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18">
                  <a:moveTo>
                    <a:pt x="14" y="8"/>
                  </a:moveTo>
                  <a:lnTo>
                    <a:pt x="14" y="8"/>
                  </a:lnTo>
                  <a:lnTo>
                    <a:pt x="12" y="14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4" y="8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3" name="Freeform 43"/>
            <p:cNvSpPr>
              <a:spLocks/>
            </p:cNvSpPr>
            <p:nvPr/>
          </p:nvSpPr>
          <p:spPr bwMode="auto">
            <a:xfrm>
              <a:off x="4860925" y="3881438"/>
              <a:ext cx="19050" cy="25400"/>
            </a:xfrm>
            <a:custGeom>
              <a:avLst/>
              <a:gdLst>
                <a:gd name="T0" fmla="*/ 12 w 12"/>
                <a:gd name="T1" fmla="*/ 8 h 16"/>
                <a:gd name="T2" fmla="*/ 12 w 12"/>
                <a:gd name="T3" fmla="*/ 8 h 16"/>
                <a:gd name="T4" fmla="*/ 10 w 12"/>
                <a:gd name="T5" fmla="*/ 14 h 16"/>
                <a:gd name="T6" fmla="*/ 8 w 12"/>
                <a:gd name="T7" fmla="*/ 16 h 16"/>
                <a:gd name="T8" fmla="*/ 6 w 12"/>
                <a:gd name="T9" fmla="*/ 16 h 16"/>
                <a:gd name="T10" fmla="*/ 6 w 12"/>
                <a:gd name="T11" fmla="*/ 16 h 16"/>
                <a:gd name="T12" fmla="*/ 4 w 12"/>
                <a:gd name="T13" fmla="*/ 16 h 16"/>
                <a:gd name="T14" fmla="*/ 2 w 12"/>
                <a:gd name="T15" fmla="*/ 14 h 16"/>
                <a:gd name="T16" fmla="*/ 0 w 12"/>
                <a:gd name="T17" fmla="*/ 8 h 16"/>
                <a:gd name="T18" fmla="*/ 0 w 12"/>
                <a:gd name="T19" fmla="*/ 8 h 16"/>
                <a:gd name="T20" fmla="*/ 2 w 12"/>
                <a:gd name="T21" fmla="*/ 2 h 16"/>
                <a:gd name="T22" fmla="*/ 4 w 12"/>
                <a:gd name="T23" fmla="*/ 0 h 16"/>
                <a:gd name="T24" fmla="*/ 6 w 12"/>
                <a:gd name="T25" fmla="*/ 0 h 16"/>
                <a:gd name="T26" fmla="*/ 6 w 12"/>
                <a:gd name="T27" fmla="*/ 0 h 16"/>
                <a:gd name="T28" fmla="*/ 8 w 12"/>
                <a:gd name="T29" fmla="*/ 0 h 16"/>
                <a:gd name="T30" fmla="*/ 10 w 12"/>
                <a:gd name="T31" fmla="*/ 2 h 16"/>
                <a:gd name="T32" fmla="*/ 12 w 12"/>
                <a:gd name="T33" fmla="*/ 8 h 16"/>
                <a:gd name="T34" fmla="*/ 12 w 12"/>
                <a:gd name="T3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16">
                  <a:moveTo>
                    <a:pt x="12" y="8"/>
                  </a:moveTo>
                  <a:lnTo>
                    <a:pt x="12" y="8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2" y="8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4" name="Freeform 44"/>
            <p:cNvSpPr>
              <a:spLocks/>
            </p:cNvSpPr>
            <p:nvPr/>
          </p:nvSpPr>
          <p:spPr bwMode="auto">
            <a:xfrm>
              <a:off x="5060950" y="4113213"/>
              <a:ext cx="22225" cy="22225"/>
            </a:xfrm>
            <a:custGeom>
              <a:avLst/>
              <a:gdLst>
                <a:gd name="T0" fmla="*/ 14 w 14"/>
                <a:gd name="T1" fmla="*/ 8 h 14"/>
                <a:gd name="T2" fmla="*/ 14 w 14"/>
                <a:gd name="T3" fmla="*/ 8 h 14"/>
                <a:gd name="T4" fmla="*/ 12 w 14"/>
                <a:gd name="T5" fmla="*/ 12 h 14"/>
                <a:gd name="T6" fmla="*/ 6 w 14"/>
                <a:gd name="T7" fmla="*/ 14 h 14"/>
                <a:gd name="T8" fmla="*/ 6 w 14"/>
                <a:gd name="T9" fmla="*/ 14 h 14"/>
                <a:gd name="T10" fmla="*/ 2 w 14"/>
                <a:gd name="T11" fmla="*/ 12 h 14"/>
                <a:gd name="T12" fmla="*/ 0 w 14"/>
                <a:gd name="T13" fmla="*/ 8 h 14"/>
                <a:gd name="T14" fmla="*/ 0 w 14"/>
                <a:gd name="T15" fmla="*/ 8 h 14"/>
                <a:gd name="T16" fmla="*/ 2 w 14"/>
                <a:gd name="T17" fmla="*/ 2 h 14"/>
                <a:gd name="T18" fmla="*/ 6 w 14"/>
                <a:gd name="T19" fmla="*/ 0 h 14"/>
                <a:gd name="T20" fmla="*/ 6 w 14"/>
                <a:gd name="T21" fmla="*/ 0 h 14"/>
                <a:gd name="T22" fmla="*/ 12 w 14"/>
                <a:gd name="T23" fmla="*/ 2 h 14"/>
                <a:gd name="T24" fmla="*/ 14 w 14"/>
                <a:gd name="T25" fmla="*/ 8 h 14"/>
                <a:gd name="T26" fmla="*/ 14 w 14"/>
                <a:gd name="T2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4">
                  <a:moveTo>
                    <a:pt x="14" y="8"/>
                  </a:moveTo>
                  <a:lnTo>
                    <a:pt x="14" y="8"/>
                  </a:lnTo>
                  <a:lnTo>
                    <a:pt x="12" y="12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2" y="2"/>
                  </a:lnTo>
                  <a:lnTo>
                    <a:pt x="14" y="8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5" name="Freeform 45"/>
            <p:cNvSpPr>
              <a:spLocks/>
            </p:cNvSpPr>
            <p:nvPr/>
          </p:nvSpPr>
          <p:spPr bwMode="auto">
            <a:xfrm>
              <a:off x="5137150" y="3484563"/>
              <a:ext cx="60325" cy="342900"/>
            </a:xfrm>
            <a:custGeom>
              <a:avLst/>
              <a:gdLst>
                <a:gd name="T0" fmla="*/ 14 w 38"/>
                <a:gd name="T1" fmla="*/ 0 h 216"/>
                <a:gd name="T2" fmla="*/ 14 w 38"/>
                <a:gd name="T3" fmla="*/ 0 h 216"/>
                <a:gd name="T4" fmla="*/ 8 w 38"/>
                <a:gd name="T5" fmla="*/ 20 h 216"/>
                <a:gd name="T6" fmla="*/ 2 w 38"/>
                <a:gd name="T7" fmla="*/ 44 h 216"/>
                <a:gd name="T8" fmla="*/ 0 w 38"/>
                <a:gd name="T9" fmla="*/ 72 h 216"/>
                <a:gd name="T10" fmla="*/ 0 w 38"/>
                <a:gd name="T11" fmla="*/ 106 h 216"/>
                <a:gd name="T12" fmla="*/ 0 w 38"/>
                <a:gd name="T13" fmla="*/ 124 h 216"/>
                <a:gd name="T14" fmla="*/ 4 w 38"/>
                <a:gd name="T15" fmla="*/ 142 h 216"/>
                <a:gd name="T16" fmla="*/ 10 w 38"/>
                <a:gd name="T17" fmla="*/ 162 h 216"/>
                <a:gd name="T18" fmla="*/ 16 w 38"/>
                <a:gd name="T19" fmla="*/ 180 h 216"/>
                <a:gd name="T20" fmla="*/ 26 w 38"/>
                <a:gd name="T21" fmla="*/ 198 h 216"/>
                <a:gd name="T22" fmla="*/ 38 w 38"/>
                <a:gd name="T23" fmla="*/ 216 h 216"/>
                <a:gd name="T24" fmla="*/ 38 w 38"/>
                <a:gd name="T25" fmla="*/ 216 h 216"/>
                <a:gd name="T26" fmla="*/ 34 w 38"/>
                <a:gd name="T27" fmla="*/ 198 h 216"/>
                <a:gd name="T28" fmla="*/ 28 w 38"/>
                <a:gd name="T29" fmla="*/ 178 h 216"/>
                <a:gd name="T30" fmla="*/ 22 w 38"/>
                <a:gd name="T31" fmla="*/ 150 h 216"/>
                <a:gd name="T32" fmla="*/ 16 w 38"/>
                <a:gd name="T33" fmla="*/ 118 h 216"/>
                <a:gd name="T34" fmla="*/ 12 w 38"/>
                <a:gd name="T35" fmla="*/ 82 h 216"/>
                <a:gd name="T36" fmla="*/ 12 w 38"/>
                <a:gd name="T37" fmla="*/ 42 h 216"/>
                <a:gd name="T38" fmla="*/ 14 w 38"/>
                <a:gd name="T39" fmla="*/ 0 h 216"/>
                <a:gd name="T40" fmla="*/ 14 w 38"/>
                <a:gd name="T4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216">
                  <a:moveTo>
                    <a:pt x="14" y="0"/>
                  </a:moveTo>
                  <a:lnTo>
                    <a:pt x="14" y="0"/>
                  </a:lnTo>
                  <a:lnTo>
                    <a:pt x="8" y="20"/>
                  </a:lnTo>
                  <a:lnTo>
                    <a:pt x="2" y="44"/>
                  </a:lnTo>
                  <a:lnTo>
                    <a:pt x="0" y="72"/>
                  </a:lnTo>
                  <a:lnTo>
                    <a:pt x="0" y="106"/>
                  </a:lnTo>
                  <a:lnTo>
                    <a:pt x="0" y="124"/>
                  </a:lnTo>
                  <a:lnTo>
                    <a:pt x="4" y="142"/>
                  </a:lnTo>
                  <a:lnTo>
                    <a:pt x="10" y="162"/>
                  </a:lnTo>
                  <a:lnTo>
                    <a:pt x="16" y="180"/>
                  </a:lnTo>
                  <a:lnTo>
                    <a:pt x="26" y="198"/>
                  </a:lnTo>
                  <a:lnTo>
                    <a:pt x="38" y="216"/>
                  </a:lnTo>
                  <a:lnTo>
                    <a:pt x="38" y="216"/>
                  </a:lnTo>
                  <a:lnTo>
                    <a:pt x="34" y="198"/>
                  </a:lnTo>
                  <a:lnTo>
                    <a:pt x="28" y="178"/>
                  </a:lnTo>
                  <a:lnTo>
                    <a:pt x="22" y="150"/>
                  </a:lnTo>
                  <a:lnTo>
                    <a:pt x="16" y="118"/>
                  </a:lnTo>
                  <a:lnTo>
                    <a:pt x="12" y="82"/>
                  </a:lnTo>
                  <a:lnTo>
                    <a:pt x="12" y="4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DC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6" name="Freeform 46"/>
            <p:cNvSpPr>
              <a:spLocks/>
            </p:cNvSpPr>
            <p:nvPr/>
          </p:nvSpPr>
          <p:spPr bwMode="auto">
            <a:xfrm>
              <a:off x="5245100" y="3865563"/>
              <a:ext cx="196850" cy="123825"/>
            </a:xfrm>
            <a:custGeom>
              <a:avLst/>
              <a:gdLst>
                <a:gd name="T0" fmla="*/ 0 w 124"/>
                <a:gd name="T1" fmla="*/ 22 h 78"/>
                <a:gd name="T2" fmla="*/ 0 w 124"/>
                <a:gd name="T3" fmla="*/ 22 h 78"/>
                <a:gd name="T4" fmla="*/ 10 w 124"/>
                <a:gd name="T5" fmla="*/ 18 h 78"/>
                <a:gd name="T6" fmla="*/ 24 w 124"/>
                <a:gd name="T7" fmla="*/ 16 h 78"/>
                <a:gd name="T8" fmla="*/ 40 w 124"/>
                <a:gd name="T9" fmla="*/ 16 h 78"/>
                <a:gd name="T10" fmla="*/ 60 w 124"/>
                <a:gd name="T11" fmla="*/ 22 h 78"/>
                <a:gd name="T12" fmla="*/ 70 w 124"/>
                <a:gd name="T13" fmla="*/ 26 h 78"/>
                <a:gd name="T14" fmla="*/ 80 w 124"/>
                <a:gd name="T15" fmla="*/ 32 h 78"/>
                <a:gd name="T16" fmla="*/ 92 w 124"/>
                <a:gd name="T17" fmla="*/ 40 h 78"/>
                <a:gd name="T18" fmla="*/ 102 w 124"/>
                <a:gd name="T19" fmla="*/ 50 h 78"/>
                <a:gd name="T20" fmla="*/ 114 w 124"/>
                <a:gd name="T21" fmla="*/ 62 h 78"/>
                <a:gd name="T22" fmla="*/ 124 w 124"/>
                <a:gd name="T23" fmla="*/ 78 h 78"/>
                <a:gd name="T24" fmla="*/ 124 w 124"/>
                <a:gd name="T25" fmla="*/ 78 h 78"/>
                <a:gd name="T26" fmla="*/ 114 w 124"/>
                <a:gd name="T27" fmla="*/ 58 h 78"/>
                <a:gd name="T28" fmla="*/ 102 w 124"/>
                <a:gd name="T29" fmla="*/ 40 h 78"/>
                <a:gd name="T30" fmla="*/ 86 w 124"/>
                <a:gd name="T31" fmla="*/ 22 h 78"/>
                <a:gd name="T32" fmla="*/ 78 w 124"/>
                <a:gd name="T33" fmla="*/ 14 h 78"/>
                <a:gd name="T34" fmla="*/ 68 w 124"/>
                <a:gd name="T35" fmla="*/ 8 h 78"/>
                <a:gd name="T36" fmla="*/ 58 w 124"/>
                <a:gd name="T37" fmla="*/ 2 h 78"/>
                <a:gd name="T38" fmla="*/ 46 w 124"/>
                <a:gd name="T39" fmla="*/ 0 h 78"/>
                <a:gd name="T40" fmla="*/ 36 w 124"/>
                <a:gd name="T41" fmla="*/ 0 h 78"/>
                <a:gd name="T42" fmla="*/ 24 w 124"/>
                <a:gd name="T43" fmla="*/ 4 h 78"/>
                <a:gd name="T44" fmla="*/ 12 w 124"/>
                <a:gd name="T45" fmla="*/ 10 h 78"/>
                <a:gd name="T46" fmla="*/ 0 w 124"/>
                <a:gd name="T47" fmla="*/ 22 h 78"/>
                <a:gd name="T48" fmla="*/ 0 w 124"/>
                <a:gd name="T49" fmla="*/ 2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8">
                  <a:moveTo>
                    <a:pt x="0" y="22"/>
                  </a:moveTo>
                  <a:lnTo>
                    <a:pt x="0" y="22"/>
                  </a:lnTo>
                  <a:lnTo>
                    <a:pt x="10" y="18"/>
                  </a:lnTo>
                  <a:lnTo>
                    <a:pt x="24" y="16"/>
                  </a:lnTo>
                  <a:lnTo>
                    <a:pt x="40" y="16"/>
                  </a:lnTo>
                  <a:lnTo>
                    <a:pt x="60" y="22"/>
                  </a:lnTo>
                  <a:lnTo>
                    <a:pt x="70" y="26"/>
                  </a:lnTo>
                  <a:lnTo>
                    <a:pt x="80" y="32"/>
                  </a:lnTo>
                  <a:lnTo>
                    <a:pt x="92" y="40"/>
                  </a:lnTo>
                  <a:lnTo>
                    <a:pt x="102" y="50"/>
                  </a:lnTo>
                  <a:lnTo>
                    <a:pt x="114" y="62"/>
                  </a:lnTo>
                  <a:lnTo>
                    <a:pt x="124" y="78"/>
                  </a:lnTo>
                  <a:lnTo>
                    <a:pt x="124" y="78"/>
                  </a:lnTo>
                  <a:lnTo>
                    <a:pt x="114" y="58"/>
                  </a:lnTo>
                  <a:lnTo>
                    <a:pt x="102" y="40"/>
                  </a:lnTo>
                  <a:lnTo>
                    <a:pt x="86" y="22"/>
                  </a:lnTo>
                  <a:lnTo>
                    <a:pt x="78" y="14"/>
                  </a:lnTo>
                  <a:lnTo>
                    <a:pt x="68" y="8"/>
                  </a:lnTo>
                  <a:lnTo>
                    <a:pt x="58" y="2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4" y="4"/>
                  </a:lnTo>
                  <a:lnTo>
                    <a:pt x="12" y="1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D9D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7" name="Freeform 47"/>
            <p:cNvSpPr>
              <a:spLocks/>
            </p:cNvSpPr>
            <p:nvPr/>
          </p:nvSpPr>
          <p:spPr bwMode="auto">
            <a:xfrm>
              <a:off x="5105400" y="4097338"/>
              <a:ext cx="104775" cy="41275"/>
            </a:xfrm>
            <a:custGeom>
              <a:avLst/>
              <a:gdLst>
                <a:gd name="T0" fmla="*/ 0 w 66"/>
                <a:gd name="T1" fmla="*/ 0 h 26"/>
                <a:gd name="T2" fmla="*/ 0 w 66"/>
                <a:gd name="T3" fmla="*/ 0 h 26"/>
                <a:gd name="T4" fmla="*/ 0 w 66"/>
                <a:gd name="T5" fmla="*/ 4 h 26"/>
                <a:gd name="T6" fmla="*/ 2 w 66"/>
                <a:gd name="T7" fmla="*/ 8 h 26"/>
                <a:gd name="T8" fmla="*/ 8 w 66"/>
                <a:gd name="T9" fmla="*/ 12 h 26"/>
                <a:gd name="T10" fmla="*/ 16 w 66"/>
                <a:gd name="T11" fmla="*/ 16 h 26"/>
                <a:gd name="T12" fmla="*/ 28 w 66"/>
                <a:gd name="T13" fmla="*/ 18 h 26"/>
                <a:gd name="T14" fmla="*/ 44 w 66"/>
                <a:gd name="T15" fmla="*/ 16 h 26"/>
                <a:gd name="T16" fmla="*/ 66 w 66"/>
                <a:gd name="T17" fmla="*/ 14 h 26"/>
                <a:gd name="T18" fmla="*/ 66 w 66"/>
                <a:gd name="T19" fmla="*/ 14 h 26"/>
                <a:gd name="T20" fmla="*/ 56 w 66"/>
                <a:gd name="T21" fmla="*/ 18 h 26"/>
                <a:gd name="T22" fmla="*/ 44 w 66"/>
                <a:gd name="T23" fmla="*/ 22 h 26"/>
                <a:gd name="T24" fmla="*/ 32 w 66"/>
                <a:gd name="T25" fmla="*/ 26 h 26"/>
                <a:gd name="T26" fmla="*/ 20 w 66"/>
                <a:gd name="T27" fmla="*/ 26 h 26"/>
                <a:gd name="T28" fmla="*/ 14 w 66"/>
                <a:gd name="T29" fmla="*/ 26 h 26"/>
                <a:gd name="T30" fmla="*/ 8 w 66"/>
                <a:gd name="T31" fmla="*/ 24 h 26"/>
                <a:gd name="T32" fmla="*/ 4 w 66"/>
                <a:gd name="T33" fmla="*/ 20 h 26"/>
                <a:gd name="T34" fmla="*/ 2 w 66"/>
                <a:gd name="T35" fmla="*/ 16 h 26"/>
                <a:gd name="T36" fmla="*/ 0 w 66"/>
                <a:gd name="T37" fmla="*/ 8 h 26"/>
                <a:gd name="T38" fmla="*/ 0 w 66"/>
                <a:gd name="T39" fmla="*/ 0 h 26"/>
                <a:gd name="T40" fmla="*/ 0 w 66"/>
                <a:gd name="T4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26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8"/>
                  </a:lnTo>
                  <a:lnTo>
                    <a:pt x="8" y="12"/>
                  </a:lnTo>
                  <a:lnTo>
                    <a:pt x="16" y="16"/>
                  </a:lnTo>
                  <a:lnTo>
                    <a:pt x="28" y="18"/>
                  </a:lnTo>
                  <a:lnTo>
                    <a:pt x="44" y="16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56" y="18"/>
                  </a:lnTo>
                  <a:lnTo>
                    <a:pt x="44" y="22"/>
                  </a:lnTo>
                  <a:lnTo>
                    <a:pt x="32" y="26"/>
                  </a:lnTo>
                  <a:lnTo>
                    <a:pt x="20" y="26"/>
                  </a:lnTo>
                  <a:lnTo>
                    <a:pt x="14" y="26"/>
                  </a:lnTo>
                  <a:lnTo>
                    <a:pt x="8" y="24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8" name="Freeform 48"/>
            <p:cNvSpPr>
              <a:spLocks/>
            </p:cNvSpPr>
            <p:nvPr/>
          </p:nvSpPr>
          <p:spPr bwMode="auto">
            <a:xfrm>
              <a:off x="5099050" y="4040188"/>
              <a:ext cx="177800" cy="34925"/>
            </a:xfrm>
            <a:custGeom>
              <a:avLst/>
              <a:gdLst>
                <a:gd name="T0" fmla="*/ 0 w 112"/>
                <a:gd name="T1" fmla="*/ 22 h 22"/>
                <a:gd name="T2" fmla="*/ 0 w 112"/>
                <a:gd name="T3" fmla="*/ 22 h 22"/>
                <a:gd name="T4" fmla="*/ 10 w 112"/>
                <a:gd name="T5" fmla="*/ 20 h 22"/>
                <a:gd name="T6" fmla="*/ 38 w 112"/>
                <a:gd name="T7" fmla="*/ 14 h 22"/>
                <a:gd name="T8" fmla="*/ 74 w 112"/>
                <a:gd name="T9" fmla="*/ 8 h 22"/>
                <a:gd name="T10" fmla="*/ 94 w 112"/>
                <a:gd name="T11" fmla="*/ 6 h 22"/>
                <a:gd name="T12" fmla="*/ 112 w 112"/>
                <a:gd name="T13" fmla="*/ 8 h 22"/>
                <a:gd name="T14" fmla="*/ 112 w 112"/>
                <a:gd name="T15" fmla="*/ 8 h 22"/>
                <a:gd name="T16" fmla="*/ 100 w 112"/>
                <a:gd name="T17" fmla="*/ 4 h 22"/>
                <a:gd name="T18" fmla="*/ 88 w 112"/>
                <a:gd name="T19" fmla="*/ 2 h 22"/>
                <a:gd name="T20" fmla="*/ 72 w 112"/>
                <a:gd name="T21" fmla="*/ 0 h 22"/>
                <a:gd name="T22" fmla="*/ 54 w 112"/>
                <a:gd name="T23" fmla="*/ 0 h 22"/>
                <a:gd name="T24" fmla="*/ 34 w 112"/>
                <a:gd name="T25" fmla="*/ 2 h 22"/>
                <a:gd name="T26" fmla="*/ 26 w 112"/>
                <a:gd name="T27" fmla="*/ 6 h 22"/>
                <a:gd name="T28" fmla="*/ 16 w 112"/>
                <a:gd name="T29" fmla="*/ 10 h 22"/>
                <a:gd name="T30" fmla="*/ 8 w 112"/>
                <a:gd name="T31" fmla="*/ 16 h 22"/>
                <a:gd name="T32" fmla="*/ 0 w 112"/>
                <a:gd name="T33" fmla="*/ 22 h 22"/>
                <a:gd name="T34" fmla="*/ 0 w 112"/>
                <a:gd name="T3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22">
                  <a:moveTo>
                    <a:pt x="0" y="22"/>
                  </a:moveTo>
                  <a:lnTo>
                    <a:pt x="0" y="22"/>
                  </a:lnTo>
                  <a:lnTo>
                    <a:pt x="10" y="20"/>
                  </a:lnTo>
                  <a:lnTo>
                    <a:pt x="38" y="14"/>
                  </a:lnTo>
                  <a:lnTo>
                    <a:pt x="74" y="8"/>
                  </a:lnTo>
                  <a:lnTo>
                    <a:pt x="94" y="6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00" y="4"/>
                  </a:lnTo>
                  <a:lnTo>
                    <a:pt x="88" y="2"/>
                  </a:lnTo>
                  <a:lnTo>
                    <a:pt x="72" y="0"/>
                  </a:lnTo>
                  <a:lnTo>
                    <a:pt x="54" y="0"/>
                  </a:lnTo>
                  <a:lnTo>
                    <a:pt x="34" y="2"/>
                  </a:lnTo>
                  <a:lnTo>
                    <a:pt x="26" y="6"/>
                  </a:lnTo>
                  <a:lnTo>
                    <a:pt x="16" y="10"/>
                  </a:lnTo>
                  <a:lnTo>
                    <a:pt x="8" y="16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D9D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9" name="Freeform 49"/>
            <p:cNvSpPr>
              <a:spLocks/>
            </p:cNvSpPr>
            <p:nvPr/>
          </p:nvSpPr>
          <p:spPr bwMode="auto">
            <a:xfrm>
              <a:off x="4206875" y="4151313"/>
              <a:ext cx="711200" cy="53975"/>
            </a:xfrm>
            <a:custGeom>
              <a:avLst/>
              <a:gdLst>
                <a:gd name="T0" fmla="*/ 0 w 448"/>
                <a:gd name="T1" fmla="*/ 34 h 34"/>
                <a:gd name="T2" fmla="*/ 442 w 448"/>
                <a:gd name="T3" fmla="*/ 28 h 34"/>
                <a:gd name="T4" fmla="*/ 442 w 448"/>
                <a:gd name="T5" fmla="*/ 28 h 34"/>
                <a:gd name="T6" fmla="*/ 444 w 448"/>
                <a:gd name="T7" fmla="*/ 26 h 34"/>
                <a:gd name="T8" fmla="*/ 448 w 448"/>
                <a:gd name="T9" fmla="*/ 22 h 34"/>
                <a:gd name="T10" fmla="*/ 448 w 448"/>
                <a:gd name="T11" fmla="*/ 18 h 34"/>
                <a:gd name="T12" fmla="*/ 448 w 448"/>
                <a:gd name="T13" fmla="*/ 14 h 34"/>
                <a:gd name="T14" fmla="*/ 446 w 448"/>
                <a:gd name="T15" fmla="*/ 8 h 34"/>
                <a:gd name="T16" fmla="*/ 442 w 448"/>
                <a:gd name="T17" fmla="*/ 0 h 34"/>
                <a:gd name="T18" fmla="*/ 8 w 448"/>
                <a:gd name="T19" fmla="*/ 2 h 34"/>
                <a:gd name="T20" fmla="*/ 0 w 448"/>
                <a:gd name="T2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8" h="34">
                  <a:moveTo>
                    <a:pt x="0" y="34"/>
                  </a:moveTo>
                  <a:lnTo>
                    <a:pt x="442" y="28"/>
                  </a:lnTo>
                  <a:lnTo>
                    <a:pt x="442" y="28"/>
                  </a:lnTo>
                  <a:lnTo>
                    <a:pt x="444" y="26"/>
                  </a:lnTo>
                  <a:lnTo>
                    <a:pt x="448" y="22"/>
                  </a:lnTo>
                  <a:lnTo>
                    <a:pt x="448" y="18"/>
                  </a:lnTo>
                  <a:lnTo>
                    <a:pt x="448" y="14"/>
                  </a:lnTo>
                  <a:lnTo>
                    <a:pt x="446" y="8"/>
                  </a:lnTo>
                  <a:lnTo>
                    <a:pt x="442" y="0"/>
                  </a:lnTo>
                  <a:lnTo>
                    <a:pt x="8" y="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A1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0" name="Freeform 50"/>
            <p:cNvSpPr>
              <a:spLocks/>
            </p:cNvSpPr>
            <p:nvPr/>
          </p:nvSpPr>
          <p:spPr bwMode="auto">
            <a:xfrm>
              <a:off x="4073525" y="4037013"/>
              <a:ext cx="149225" cy="168275"/>
            </a:xfrm>
            <a:custGeom>
              <a:avLst/>
              <a:gdLst>
                <a:gd name="T0" fmla="*/ 92 w 94"/>
                <a:gd name="T1" fmla="*/ 96 h 106"/>
                <a:gd name="T2" fmla="*/ 92 w 94"/>
                <a:gd name="T3" fmla="*/ 96 h 106"/>
                <a:gd name="T4" fmla="*/ 88 w 94"/>
                <a:gd name="T5" fmla="*/ 104 h 106"/>
                <a:gd name="T6" fmla="*/ 86 w 94"/>
                <a:gd name="T7" fmla="*/ 106 h 106"/>
                <a:gd name="T8" fmla="*/ 84 w 94"/>
                <a:gd name="T9" fmla="*/ 106 h 106"/>
                <a:gd name="T10" fmla="*/ 2 w 94"/>
                <a:gd name="T11" fmla="*/ 26 h 106"/>
                <a:gd name="T12" fmla="*/ 2 w 94"/>
                <a:gd name="T13" fmla="*/ 26 h 106"/>
                <a:gd name="T14" fmla="*/ 0 w 94"/>
                <a:gd name="T15" fmla="*/ 20 h 106"/>
                <a:gd name="T16" fmla="*/ 2 w 94"/>
                <a:gd name="T17" fmla="*/ 10 h 106"/>
                <a:gd name="T18" fmla="*/ 2 w 94"/>
                <a:gd name="T19" fmla="*/ 10 h 106"/>
                <a:gd name="T20" fmla="*/ 2 w 94"/>
                <a:gd name="T21" fmla="*/ 10 h 106"/>
                <a:gd name="T22" fmla="*/ 6 w 94"/>
                <a:gd name="T23" fmla="*/ 2 h 106"/>
                <a:gd name="T24" fmla="*/ 8 w 94"/>
                <a:gd name="T25" fmla="*/ 0 h 106"/>
                <a:gd name="T26" fmla="*/ 10 w 94"/>
                <a:gd name="T27" fmla="*/ 2 h 106"/>
                <a:gd name="T28" fmla="*/ 92 w 94"/>
                <a:gd name="T29" fmla="*/ 80 h 106"/>
                <a:gd name="T30" fmla="*/ 92 w 94"/>
                <a:gd name="T31" fmla="*/ 80 h 106"/>
                <a:gd name="T32" fmla="*/ 94 w 94"/>
                <a:gd name="T33" fmla="*/ 86 h 106"/>
                <a:gd name="T34" fmla="*/ 92 w 94"/>
                <a:gd name="T35" fmla="*/ 96 h 106"/>
                <a:gd name="T36" fmla="*/ 92 w 94"/>
                <a:gd name="T37" fmla="*/ 9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" h="106">
                  <a:moveTo>
                    <a:pt x="92" y="96"/>
                  </a:moveTo>
                  <a:lnTo>
                    <a:pt x="92" y="96"/>
                  </a:lnTo>
                  <a:lnTo>
                    <a:pt x="88" y="104"/>
                  </a:lnTo>
                  <a:lnTo>
                    <a:pt x="86" y="106"/>
                  </a:lnTo>
                  <a:lnTo>
                    <a:pt x="84" y="10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94" y="86"/>
                  </a:lnTo>
                  <a:lnTo>
                    <a:pt x="92" y="96"/>
                  </a:lnTo>
                  <a:lnTo>
                    <a:pt x="92" y="96"/>
                  </a:lnTo>
                  <a:close/>
                </a:path>
              </a:pathLst>
            </a:custGeom>
            <a:solidFill>
              <a:srgbClr val="D6CF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1" name="Freeform 51"/>
            <p:cNvSpPr>
              <a:spLocks/>
            </p:cNvSpPr>
            <p:nvPr/>
          </p:nvSpPr>
          <p:spPr bwMode="auto">
            <a:xfrm>
              <a:off x="4076700" y="4017963"/>
              <a:ext cx="593725" cy="146050"/>
            </a:xfrm>
            <a:custGeom>
              <a:avLst/>
              <a:gdLst>
                <a:gd name="T0" fmla="*/ 0 w 374"/>
                <a:gd name="T1" fmla="*/ 12 h 92"/>
                <a:gd name="T2" fmla="*/ 310 w 374"/>
                <a:gd name="T3" fmla="*/ 0 h 92"/>
                <a:gd name="T4" fmla="*/ 374 w 374"/>
                <a:gd name="T5" fmla="*/ 68 h 92"/>
                <a:gd name="T6" fmla="*/ 90 w 374"/>
                <a:gd name="T7" fmla="*/ 92 h 92"/>
                <a:gd name="T8" fmla="*/ 0 w 374"/>
                <a:gd name="T9" fmla="*/ 1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92">
                  <a:moveTo>
                    <a:pt x="0" y="12"/>
                  </a:moveTo>
                  <a:lnTo>
                    <a:pt x="310" y="0"/>
                  </a:lnTo>
                  <a:lnTo>
                    <a:pt x="374" y="68"/>
                  </a:lnTo>
                  <a:lnTo>
                    <a:pt x="90" y="9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8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2" name="Freeform 52"/>
            <p:cNvSpPr>
              <a:spLocks/>
            </p:cNvSpPr>
            <p:nvPr/>
          </p:nvSpPr>
          <p:spPr bwMode="auto">
            <a:xfrm>
              <a:off x="3695700" y="3332163"/>
              <a:ext cx="742950" cy="701675"/>
            </a:xfrm>
            <a:custGeom>
              <a:avLst/>
              <a:gdLst>
                <a:gd name="T0" fmla="*/ 218 w 468"/>
                <a:gd name="T1" fmla="*/ 14 h 442"/>
                <a:gd name="T2" fmla="*/ 210 w 468"/>
                <a:gd name="T3" fmla="*/ 22 h 442"/>
                <a:gd name="T4" fmla="*/ 166 w 468"/>
                <a:gd name="T5" fmla="*/ 38 h 442"/>
                <a:gd name="T6" fmla="*/ 130 w 468"/>
                <a:gd name="T7" fmla="*/ 48 h 442"/>
                <a:gd name="T8" fmla="*/ 90 w 468"/>
                <a:gd name="T9" fmla="*/ 64 h 442"/>
                <a:gd name="T10" fmla="*/ 46 w 468"/>
                <a:gd name="T11" fmla="*/ 86 h 442"/>
                <a:gd name="T12" fmla="*/ 0 w 468"/>
                <a:gd name="T13" fmla="*/ 118 h 442"/>
                <a:gd name="T14" fmla="*/ 8 w 468"/>
                <a:gd name="T15" fmla="*/ 158 h 442"/>
                <a:gd name="T16" fmla="*/ 28 w 468"/>
                <a:gd name="T17" fmla="*/ 246 h 442"/>
                <a:gd name="T18" fmla="*/ 54 w 468"/>
                <a:gd name="T19" fmla="*/ 320 h 442"/>
                <a:gd name="T20" fmla="*/ 78 w 468"/>
                <a:gd name="T21" fmla="*/ 364 h 442"/>
                <a:gd name="T22" fmla="*/ 106 w 468"/>
                <a:gd name="T23" fmla="*/ 396 h 442"/>
                <a:gd name="T24" fmla="*/ 122 w 468"/>
                <a:gd name="T25" fmla="*/ 406 h 442"/>
                <a:gd name="T26" fmla="*/ 156 w 468"/>
                <a:gd name="T27" fmla="*/ 420 h 442"/>
                <a:gd name="T28" fmla="*/ 226 w 468"/>
                <a:gd name="T29" fmla="*/ 436 h 442"/>
                <a:gd name="T30" fmla="*/ 290 w 468"/>
                <a:gd name="T31" fmla="*/ 442 h 442"/>
                <a:gd name="T32" fmla="*/ 346 w 468"/>
                <a:gd name="T33" fmla="*/ 440 h 442"/>
                <a:gd name="T34" fmla="*/ 368 w 468"/>
                <a:gd name="T35" fmla="*/ 434 h 442"/>
                <a:gd name="T36" fmla="*/ 420 w 468"/>
                <a:gd name="T37" fmla="*/ 408 h 442"/>
                <a:gd name="T38" fmla="*/ 432 w 468"/>
                <a:gd name="T39" fmla="*/ 394 h 442"/>
                <a:gd name="T40" fmla="*/ 440 w 468"/>
                <a:gd name="T41" fmla="*/ 348 h 442"/>
                <a:gd name="T42" fmla="*/ 464 w 468"/>
                <a:gd name="T43" fmla="*/ 158 h 442"/>
                <a:gd name="T44" fmla="*/ 468 w 468"/>
                <a:gd name="T45" fmla="*/ 90 h 442"/>
                <a:gd name="T46" fmla="*/ 440 w 468"/>
                <a:gd name="T47" fmla="*/ 76 h 442"/>
                <a:gd name="T48" fmla="*/ 388 w 468"/>
                <a:gd name="T49" fmla="*/ 54 h 442"/>
                <a:gd name="T50" fmla="*/ 346 w 468"/>
                <a:gd name="T51" fmla="*/ 42 h 442"/>
                <a:gd name="T52" fmla="*/ 330 w 468"/>
                <a:gd name="T53" fmla="*/ 36 h 442"/>
                <a:gd name="T54" fmla="*/ 326 w 468"/>
                <a:gd name="T55" fmla="*/ 32 h 442"/>
                <a:gd name="T56" fmla="*/ 312 w 468"/>
                <a:gd name="T57" fmla="*/ 22 h 442"/>
                <a:gd name="T58" fmla="*/ 266 w 468"/>
                <a:gd name="T59" fmla="*/ 4 h 442"/>
                <a:gd name="T60" fmla="*/ 250 w 468"/>
                <a:gd name="T61" fmla="*/ 0 h 442"/>
                <a:gd name="T62" fmla="*/ 230 w 468"/>
                <a:gd name="T63" fmla="*/ 6 h 442"/>
                <a:gd name="T64" fmla="*/ 218 w 468"/>
                <a:gd name="T65" fmla="*/ 14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8" h="442">
                  <a:moveTo>
                    <a:pt x="218" y="14"/>
                  </a:moveTo>
                  <a:lnTo>
                    <a:pt x="218" y="14"/>
                  </a:lnTo>
                  <a:lnTo>
                    <a:pt x="216" y="16"/>
                  </a:lnTo>
                  <a:lnTo>
                    <a:pt x="210" y="22"/>
                  </a:lnTo>
                  <a:lnTo>
                    <a:pt x="194" y="30"/>
                  </a:lnTo>
                  <a:lnTo>
                    <a:pt x="166" y="38"/>
                  </a:lnTo>
                  <a:lnTo>
                    <a:pt x="166" y="38"/>
                  </a:lnTo>
                  <a:lnTo>
                    <a:pt x="130" y="48"/>
                  </a:lnTo>
                  <a:lnTo>
                    <a:pt x="110" y="56"/>
                  </a:lnTo>
                  <a:lnTo>
                    <a:pt x="90" y="64"/>
                  </a:lnTo>
                  <a:lnTo>
                    <a:pt x="68" y="74"/>
                  </a:lnTo>
                  <a:lnTo>
                    <a:pt x="46" y="86"/>
                  </a:lnTo>
                  <a:lnTo>
                    <a:pt x="24" y="102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8" y="158"/>
                  </a:lnTo>
                  <a:lnTo>
                    <a:pt x="16" y="198"/>
                  </a:lnTo>
                  <a:lnTo>
                    <a:pt x="28" y="246"/>
                  </a:lnTo>
                  <a:lnTo>
                    <a:pt x="44" y="296"/>
                  </a:lnTo>
                  <a:lnTo>
                    <a:pt x="54" y="320"/>
                  </a:lnTo>
                  <a:lnTo>
                    <a:pt x="66" y="344"/>
                  </a:lnTo>
                  <a:lnTo>
                    <a:pt x="78" y="364"/>
                  </a:lnTo>
                  <a:lnTo>
                    <a:pt x="92" y="382"/>
                  </a:lnTo>
                  <a:lnTo>
                    <a:pt x="106" y="396"/>
                  </a:lnTo>
                  <a:lnTo>
                    <a:pt x="122" y="406"/>
                  </a:lnTo>
                  <a:lnTo>
                    <a:pt x="122" y="406"/>
                  </a:lnTo>
                  <a:lnTo>
                    <a:pt x="138" y="414"/>
                  </a:lnTo>
                  <a:lnTo>
                    <a:pt x="156" y="420"/>
                  </a:lnTo>
                  <a:lnTo>
                    <a:pt x="190" y="430"/>
                  </a:lnTo>
                  <a:lnTo>
                    <a:pt x="226" y="436"/>
                  </a:lnTo>
                  <a:lnTo>
                    <a:pt x="260" y="440"/>
                  </a:lnTo>
                  <a:lnTo>
                    <a:pt x="290" y="442"/>
                  </a:lnTo>
                  <a:lnTo>
                    <a:pt x="314" y="442"/>
                  </a:lnTo>
                  <a:lnTo>
                    <a:pt x="346" y="440"/>
                  </a:lnTo>
                  <a:lnTo>
                    <a:pt x="346" y="440"/>
                  </a:lnTo>
                  <a:lnTo>
                    <a:pt x="368" y="434"/>
                  </a:lnTo>
                  <a:lnTo>
                    <a:pt x="394" y="422"/>
                  </a:lnTo>
                  <a:lnTo>
                    <a:pt x="420" y="408"/>
                  </a:lnTo>
                  <a:lnTo>
                    <a:pt x="428" y="402"/>
                  </a:lnTo>
                  <a:lnTo>
                    <a:pt x="432" y="394"/>
                  </a:lnTo>
                  <a:lnTo>
                    <a:pt x="432" y="394"/>
                  </a:lnTo>
                  <a:lnTo>
                    <a:pt x="440" y="348"/>
                  </a:lnTo>
                  <a:lnTo>
                    <a:pt x="452" y="258"/>
                  </a:lnTo>
                  <a:lnTo>
                    <a:pt x="464" y="158"/>
                  </a:lnTo>
                  <a:lnTo>
                    <a:pt x="468" y="118"/>
                  </a:lnTo>
                  <a:lnTo>
                    <a:pt x="468" y="90"/>
                  </a:lnTo>
                  <a:lnTo>
                    <a:pt x="468" y="90"/>
                  </a:lnTo>
                  <a:lnTo>
                    <a:pt x="440" y="76"/>
                  </a:lnTo>
                  <a:lnTo>
                    <a:pt x="414" y="64"/>
                  </a:lnTo>
                  <a:lnTo>
                    <a:pt x="388" y="54"/>
                  </a:lnTo>
                  <a:lnTo>
                    <a:pt x="388" y="54"/>
                  </a:lnTo>
                  <a:lnTo>
                    <a:pt x="346" y="42"/>
                  </a:lnTo>
                  <a:lnTo>
                    <a:pt x="334" y="38"/>
                  </a:lnTo>
                  <a:lnTo>
                    <a:pt x="330" y="36"/>
                  </a:lnTo>
                  <a:lnTo>
                    <a:pt x="326" y="32"/>
                  </a:lnTo>
                  <a:lnTo>
                    <a:pt x="326" y="32"/>
                  </a:lnTo>
                  <a:lnTo>
                    <a:pt x="322" y="26"/>
                  </a:lnTo>
                  <a:lnTo>
                    <a:pt x="312" y="22"/>
                  </a:lnTo>
                  <a:lnTo>
                    <a:pt x="290" y="12"/>
                  </a:lnTo>
                  <a:lnTo>
                    <a:pt x="266" y="4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40" y="2"/>
                  </a:lnTo>
                  <a:lnTo>
                    <a:pt x="230" y="6"/>
                  </a:lnTo>
                  <a:lnTo>
                    <a:pt x="218" y="14"/>
                  </a:lnTo>
                  <a:lnTo>
                    <a:pt x="218" y="14"/>
                  </a:lnTo>
                  <a:close/>
                </a:path>
              </a:pathLst>
            </a:custGeom>
            <a:solidFill>
              <a:srgbClr val="414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3" name="Freeform 53"/>
            <p:cNvSpPr>
              <a:spLocks/>
            </p:cNvSpPr>
            <p:nvPr/>
          </p:nvSpPr>
          <p:spPr bwMode="auto">
            <a:xfrm>
              <a:off x="3981450" y="3252788"/>
              <a:ext cx="273050" cy="434975"/>
            </a:xfrm>
            <a:custGeom>
              <a:avLst/>
              <a:gdLst>
                <a:gd name="T0" fmla="*/ 48 w 172"/>
                <a:gd name="T1" fmla="*/ 4 h 274"/>
                <a:gd name="T2" fmla="*/ 48 w 172"/>
                <a:gd name="T3" fmla="*/ 4 h 274"/>
                <a:gd name="T4" fmla="*/ 48 w 172"/>
                <a:gd name="T5" fmla="*/ 18 h 274"/>
                <a:gd name="T6" fmla="*/ 44 w 172"/>
                <a:gd name="T7" fmla="*/ 48 h 274"/>
                <a:gd name="T8" fmla="*/ 40 w 172"/>
                <a:gd name="T9" fmla="*/ 66 h 274"/>
                <a:gd name="T10" fmla="*/ 36 w 172"/>
                <a:gd name="T11" fmla="*/ 84 h 274"/>
                <a:gd name="T12" fmla="*/ 30 w 172"/>
                <a:gd name="T13" fmla="*/ 98 h 274"/>
                <a:gd name="T14" fmla="*/ 26 w 172"/>
                <a:gd name="T15" fmla="*/ 102 h 274"/>
                <a:gd name="T16" fmla="*/ 22 w 172"/>
                <a:gd name="T17" fmla="*/ 106 h 274"/>
                <a:gd name="T18" fmla="*/ 22 w 172"/>
                <a:gd name="T19" fmla="*/ 106 h 274"/>
                <a:gd name="T20" fmla="*/ 14 w 172"/>
                <a:gd name="T21" fmla="*/ 114 h 274"/>
                <a:gd name="T22" fmla="*/ 8 w 172"/>
                <a:gd name="T23" fmla="*/ 124 h 274"/>
                <a:gd name="T24" fmla="*/ 4 w 172"/>
                <a:gd name="T25" fmla="*/ 136 h 274"/>
                <a:gd name="T26" fmla="*/ 0 w 172"/>
                <a:gd name="T27" fmla="*/ 148 h 274"/>
                <a:gd name="T28" fmla="*/ 0 w 172"/>
                <a:gd name="T29" fmla="*/ 162 h 274"/>
                <a:gd name="T30" fmla="*/ 0 w 172"/>
                <a:gd name="T31" fmla="*/ 176 h 274"/>
                <a:gd name="T32" fmla="*/ 4 w 172"/>
                <a:gd name="T33" fmla="*/ 190 h 274"/>
                <a:gd name="T34" fmla="*/ 8 w 172"/>
                <a:gd name="T35" fmla="*/ 204 h 274"/>
                <a:gd name="T36" fmla="*/ 12 w 172"/>
                <a:gd name="T37" fmla="*/ 218 h 274"/>
                <a:gd name="T38" fmla="*/ 20 w 172"/>
                <a:gd name="T39" fmla="*/ 232 h 274"/>
                <a:gd name="T40" fmla="*/ 26 w 172"/>
                <a:gd name="T41" fmla="*/ 244 h 274"/>
                <a:gd name="T42" fmla="*/ 36 w 172"/>
                <a:gd name="T43" fmla="*/ 254 h 274"/>
                <a:gd name="T44" fmla="*/ 46 w 172"/>
                <a:gd name="T45" fmla="*/ 262 h 274"/>
                <a:gd name="T46" fmla="*/ 56 w 172"/>
                <a:gd name="T47" fmla="*/ 268 h 274"/>
                <a:gd name="T48" fmla="*/ 68 w 172"/>
                <a:gd name="T49" fmla="*/ 274 h 274"/>
                <a:gd name="T50" fmla="*/ 80 w 172"/>
                <a:gd name="T51" fmla="*/ 274 h 274"/>
                <a:gd name="T52" fmla="*/ 80 w 172"/>
                <a:gd name="T53" fmla="*/ 274 h 274"/>
                <a:gd name="T54" fmla="*/ 104 w 172"/>
                <a:gd name="T55" fmla="*/ 272 h 274"/>
                <a:gd name="T56" fmla="*/ 122 w 172"/>
                <a:gd name="T57" fmla="*/ 266 h 274"/>
                <a:gd name="T58" fmla="*/ 138 w 172"/>
                <a:gd name="T59" fmla="*/ 258 h 274"/>
                <a:gd name="T60" fmla="*/ 150 w 172"/>
                <a:gd name="T61" fmla="*/ 248 h 274"/>
                <a:gd name="T62" fmla="*/ 160 w 172"/>
                <a:gd name="T63" fmla="*/ 234 h 274"/>
                <a:gd name="T64" fmla="*/ 166 w 172"/>
                <a:gd name="T65" fmla="*/ 222 h 274"/>
                <a:gd name="T66" fmla="*/ 170 w 172"/>
                <a:gd name="T67" fmla="*/ 208 h 274"/>
                <a:gd name="T68" fmla="*/ 172 w 172"/>
                <a:gd name="T69" fmla="*/ 196 h 274"/>
                <a:gd name="T70" fmla="*/ 172 w 172"/>
                <a:gd name="T71" fmla="*/ 196 h 274"/>
                <a:gd name="T72" fmla="*/ 170 w 172"/>
                <a:gd name="T73" fmla="*/ 184 h 274"/>
                <a:gd name="T74" fmla="*/ 166 w 172"/>
                <a:gd name="T75" fmla="*/ 174 h 274"/>
                <a:gd name="T76" fmla="*/ 152 w 172"/>
                <a:gd name="T77" fmla="*/ 152 h 274"/>
                <a:gd name="T78" fmla="*/ 146 w 172"/>
                <a:gd name="T79" fmla="*/ 138 h 274"/>
                <a:gd name="T80" fmla="*/ 142 w 172"/>
                <a:gd name="T81" fmla="*/ 122 h 274"/>
                <a:gd name="T82" fmla="*/ 140 w 172"/>
                <a:gd name="T83" fmla="*/ 104 h 274"/>
                <a:gd name="T84" fmla="*/ 142 w 172"/>
                <a:gd name="T85" fmla="*/ 80 h 274"/>
                <a:gd name="T86" fmla="*/ 142 w 172"/>
                <a:gd name="T87" fmla="*/ 80 h 274"/>
                <a:gd name="T88" fmla="*/ 142 w 172"/>
                <a:gd name="T89" fmla="*/ 68 h 274"/>
                <a:gd name="T90" fmla="*/ 142 w 172"/>
                <a:gd name="T91" fmla="*/ 58 h 274"/>
                <a:gd name="T92" fmla="*/ 138 w 172"/>
                <a:gd name="T93" fmla="*/ 48 h 274"/>
                <a:gd name="T94" fmla="*/ 134 w 172"/>
                <a:gd name="T95" fmla="*/ 38 h 274"/>
                <a:gd name="T96" fmla="*/ 128 w 172"/>
                <a:gd name="T97" fmla="*/ 30 h 274"/>
                <a:gd name="T98" fmla="*/ 122 w 172"/>
                <a:gd name="T99" fmla="*/ 24 h 274"/>
                <a:gd name="T100" fmla="*/ 104 w 172"/>
                <a:gd name="T101" fmla="*/ 12 h 274"/>
                <a:gd name="T102" fmla="*/ 88 w 172"/>
                <a:gd name="T103" fmla="*/ 4 h 274"/>
                <a:gd name="T104" fmla="*/ 70 w 172"/>
                <a:gd name="T105" fmla="*/ 0 h 274"/>
                <a:gd name="T106" fmla="*/ 56 w 172"/>
                <a:gd name="T107" fmla="*/ 0 h 274"/>
                <a:gd name="T108" fmla="*/ 52 w 172"/>
                <a:gd name="T109" fmla="*/ 2 h 274"/>
                <a:gd name="T110" fmla="*/ 48 w 172"/>
                <a:gd name="T111" fmla="*/ 4 h 274"/>
                <a:gd name="T112" fmla="*/ 48 w 172"/>
                <a:gd name="T113" fmla="*/ 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2" h="274">
                  <a:moveTo>
                    <a:pt x="48" y="4"/>
                  </a:moveTo>
                  <a:lnTo>
                    <a:pt x="48" y="4"/>
                  </a:lnTo>
                  <a:lnTo>
                    <a:pt x="48" y="18"/>
                  </a:lnTo>
                  <a:lnTo>
                    <a:pt x="44" y="48"/>
                  </a:lnTo>
                  <a:lnTo>
                    <a:pt x="40" y="66"/>
                  </a:lnTo>
                  <a:lnTo>
                    <a:pt x="36" y="84"/>
                  </a:lnTo>
                  <a:lnTo>
                    <a:pt x="30" y="98"/>
                  </a:lnTo>
                  <a:lnTo>
                    <a:pt x="26" y="102"/>
                  </a:lnTo>
                  <a:lnTo>
                    <a:pt x="22" y="106"/>
                  </a:lnTo>
                  <a:lnTo>
                    <a:pt x="22" y="106"/>
                  </a:lnTo>
                  <a:lnTo>
                    <a:pt x="14" y="114"/>
                  </a:lnTo>
                  <a:lnTo>
                    <a:pt x="8" y="124"/>
                  </a:lnTo>
                  <a:lnTo>
                    <a:pt x="4" y="136"/>
                  </a:lnTo>
                  <a:lnTo>
                    <a:pt x="0" y="148"/>
                  </a:lnTo>
                  <a:lnTo>
                    <a:pt x="0" y="162"/>
                  </a:lnTo>
                  <a:lnTo>
                    <a:pt x="0" y="176"/>
                  </a:lnTo>
                  <a:lnTo>
                    <a:pt x="4" y="190"/>
                  </a:lnTo>
                  <a:lnTo>
                    <a:pt x="8" y="204"/>
                  </a:lnTo>
                  <a:lnTo>
                    <a:pt x="12" y="218"/>
                  </a:lnTo>
                  <a:lnTo>
                    <a:pt x="20" y="232"/>
                  </a:lnTo>
                  <a:lnTo>
                    <a:pt x="26" y="244"/>
                  </a:lnTo>
                  <a:lnTo>
                    <a:pt x="36" y="254"/>
                  </a:lnTo>
                  <a:lnTo>
                    <a:pt x="46" y="262"/>
                  </a:lnTo>
                  <a:lnTo>
                    <a:pt x="56" y="268"/>
                  </a:lnTo>
                  <a:lnTo>
                    <a:pt x="68" y="274"/>
                  </a:lnTo>
                  <a:lnTo>
                    <a:pt x="80" y="274"/>
                  </a:lnTo>
                  <a:lnTo>
                    <a:pt x="80" y="274"/>
                  </a:lnTo>
                  <a:lnTo>
                    <a:pt x="104" y="272"/>
                  </a:lnTo>
                  <a:lnTo>
                    <a:pt x="122" y="266"/>
                  </a:lnTo>
                  <a:lnTo>
                    <a:pt x="138" y="258"/>
                  </a:lnTo>
                  <a:lnTo>
                    <a:pt x="150" y="248"/>
                  </a:lnTo>
                  <a:lnTo>
                    <a:pt x="160" y="234"/>
                  </a:lnTo>
                  <a:lnTo>
                    <a:pt x="166" y="222"/>
                  </a:lnTo>
                  <a:lnTo>
                    <a:pt x="170" y="208"/>
                  </a:lnTo>
                  <a:lnTo>
                    <a:pt x="172" y="196"/>
                  </a:lnTo>
                  <a:lnTo>
                    <a:pt x="172" y="196"/>
                  </a:lnTo>
                  <a:lnTo>
                    <a:pt x="170" y="184"/>
                  </a:lnTo>
                  <a:lnTo>
                    <a:pt x="166" y="174"/>
                  </a:lnTo>
                  <a:lnTo>
                    <a:pt x="152" y="152"/>
                  </a:lnTo>
                  <a:lnTo>
                    <a:pt x="146" y="138"/>
                  </a:lnTo>
                  <a:lnTo>
                    <a:pt x="142" y="122"/>
                  </a:lnTo>
                  <a:lnTo>
                    <a:pt x="140" y="104"/>
                  </a:lnTo>
                  <a:lnTo>
                    <a:pt x="142" y="80"/>
                  </a:lnTo>
                  <a:lnTo>
                    <a:pt x="142" y="80"/>
                  </a:lnTo>
                  <a:lnTo>
                    <a:pt x="142" y="68"/>
                  </a:lnTo>
                  <a:lnTo>
                    <a:pt x="142" y="58"/>
                  </a:lnTo>
                  <a:lnTo>
                    <a:pt x="138" y="48"/>
                  </a:lnTo>
                  <a:lnTo>
                    <a:pt x="134" y="38"/>
                  </a:lnTo>
                  <a:lnTo>
                    <a:pt x="128" y="30"/>
                  </a:lnTo>
                  <a:lnTo>
                    <a:pt x="122" y="24"/>
                  </a:lnTo>
                  <a:lnTo>
                    <a:pt x="104" y="12"/>
                  </a:lnTo>
                  <a:lnTo>
                    <a:pt x="88" y="4"/>
                  </a:lnTo>
                  <a:lnTo>
                    <a:pt x="70" y="0"/>
                  </a:lnTo>
                  <a:lnTo>
                    <a:pt x="56" y="0"/>
                  </a:lnTo>
                  <a:lnTo>
                    <a:pt x="52" y="2"/>
                  </a:lnTo>
                  <a:lnTo>
                    <a:pt x="48" y="4"/>
                  </a:lnTo>
                  <a:lnTo>
                    <a:pt x="48" y="4"/>
                  </a:lnTo>
                  <a:close/>
                </a:path>
              </a:pathLst>
            </a:custGeom>
            <a:solidFill>
              <a:srgbClr val="DC9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4" name="Freeform 54"/>
            <p:cNvSpPr>
              <a:spLocks/>
            </p:cNvSpPr>
            <p:nvPr/>
          </p:nvSpPr>
          <p:spPr bwMode="auto">
            <a:xfrm>
              <a:off x="3981450" y="3538538"/>
              <a:ext cx="266700" cy="250825"/>
            </a:xfrm>
            <a:custGeom>
              <a:avLst/>
              <a:gdLst>
                <a:gd name="T0" fmla="*/ 0 w 168"/>
                <a:gd name="T1" fmla="*/ 0 h 158"/>
                <a:gd name="T2" fmla="*/ 0 w 168"/>
                <a:gd name="T3" fmla="*/ 0 h 158"/>
                <a:gd name="T4" fmla="*/ 14 w 168"/>
                <a:gd name="T5" fmla="*/ 8 h 158"/>
                <a:gd name="T6" fmla="*/ 30 w 168"/>
                <a:gd name="T7" fmla="*/ 16 h 158"/>
                <a:gd name="T8" fmla="*/ 52 w 168"/>
                <a:gd name="T9" fmla="*/ 22 h 158"/>
                <a:gd name="T10" fmla="*/ 76 w 168"/>
                <a:gd name="T11" fmla="*/ 26 h 158"/>
                <a:gd name="T12" fmla="*/ 90 w 168"/>
                <a:gd name="T13" fmla="*/ 26 h 158"/>
                <a:gd name="T14" fmla="*/ 104 w 168"/>
                <a:gd name="T15" fmla="*/ 26 h 158"/>
                <a:gd name="T16" fmla="*/ 120 w 168"/>
                <a:gd name="T17" fmla="*/ 22 h 158"/>
                <a:gd name="T18" fmla="*/ 134 w 168"/>
                <a:gd name="T19" fmla="*/ 18 h 158"/>
                <a:gd name="T20" fmla="*/ 150 w 168"/>
                <a:gd name="T21" fmla="*/ 10 h 158"/>
                <a:gd name="T22" fmla="*/ 166 w 168"/>
                <a:gd name="T23" fmla="*/ 0 h 158"/>
                <a:gd name="T24" fmla="*/ 166 w 168"/>
                <a:gd name="T25" fmla="*/ 0 h 158"/>
                <a:gd name="T26" fmla="*/ 168 w 168"/>
                <a:gd name="T27" fmla="*/ 16 h 158"/>
                <a:gd name="T28" fmla="*/ 166 w 168"/>
                <a:gd name="T29" fmla="*/ 34 h 158"/>
                <a:gd name="T30" fmla="*/ 164 w 168"/>
                <a:gd name="T31" fmla="*/ 56 h 158"/>
                <a:gd name="T32" fmla="*/ 158 w 168"/>
                <a:gd name="T33" fmla="*/ 82 h 158"/>
                <a:gd name="T34" fmla="*/ 150 w 168"/>
                <a:gd name="T35" fmla="*/ 108 h 158"/>
                <a:gd name="T36" fmla="*/ 142 w 168"/>
                <a:gd name="T37" fmla="*/ 120 h 158"/>
                <a:gd name="T38" fmla="*/ 134 w 168"/>
                <a:gd name="T39" fmla="*/ 134 h 158"/>
                <a:gd name="T40" fmla="*/ 124 w 168"/>
                <a:gd name="T41" fmla="*/ 146 h 158"/>
                <a:gd name="T42" fmla="*/ 112 w 168"/>
                <a:gd name="T43" fmla="*/ 158 h 158"/>
                <a:gd name="T44" fmla="*/ 112 w 168"/>
                <a:gd name="T45" fmla="*/ 158 h 158"/>
                <a:gd name="T46" fmla="*/ 104 w 168"/>
                <a:gd name="T47" fmla="*/ 150 h 158"/>
                <a:gd name="T48" fmla="*/ 96 w 168"/>
                <a:gd name="T49" fmla="*/ 142 h 158"/>
                <a:gd name="T50" fmla="*/ 82 w 168"/>
                <a:gd name="T51" fmla="*/ 128 h 158"/>
                <a:gd name="T52" fmla="*/ 66 w 168"/>
                <a:gd name="T53" fmla="*/ 106 h 158"/>
                <a:gd name="T54" fmla="*/ 48 w 168"/>
                <a:gd name="T55" fmla="*/ 80 h 158"/>
                <a:gd name="T56" fmla="*/ 24 w 168"/>
                <a:gd name="T57" fmla="*/ 44 h 158"/>
                <a:gd name="T58" fmla="*/ 0 w 168"/>
                <a:gd name="T59" fmla="*/ 0 h 158"/>
                <a:gd name="T60" fmla="*/ 0 w 168"/>
                <a:gd name="T61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8" h="158">
                  <a:moveTo>
                    <a:pt x="0" y="0"/>
                  </a:moveTo>
                  <a:lnTo>
                    <a:pt x="0" y="0"/>
                  </a:lnTo>
                  <a:lnTo>
                    <a:pt x="14" y="8"/>
                  </a:lnTo>
                  <a:lnTo>
                    <a:pt x="30" y="16"/>
                  </a:lnTo>
                  <a:lnTo>
                    <a:pt x="52" y="22"/>
                  </a:lnTo>
                  <a:lnTo>
                    <a:pt x="76" y="26"/>
                  </a:lnTo>
                  <a:lnTo>
                    <a:pt x="90" y="26"/>
                  </a:lnTo>
                  <a:lnTo>
                    <a:pt x="104" y="26"/>
                  </a:lnTo>
                  <a:lnTo>
                    <a:pt x="120" y="22"/>
                  </a:lnTo>
                  <a:lnTo>
                    <a:pt x="134" y="18"/>
                  </a:lnTo>
                  <a:lnTo>
                    <a:pt x="150" y="10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68" y="16"/>
                  </a:lnTo>
                  <a:lnTo>
                    <a:pt x="166" y="34"/>
                  </a:lnTo>
                  <a:lnTo>
                    <a:pt x="164" y="56"/>
                  </a:lnTo>
                  <a:lnTo>
                    <a:pt x="158" y="82"/>
                  </a:lnTo>
                  <a:lnTo>
                    <a:pt x="150" y="108"/>
                  </a:lnTo>
                  <a:lnTo>
                    <a:pt x="142" y="120"/>
                  </a:lnTo>
                  <a:lnTo>
                    <a:pt x="134" y="134"/>
                  </a:lnTo>
                  <a:lnTo>
                    <a:pt x="124" y="146"/>
                  </a:lnTo>
                  <a:lnTo>
                    <a:pt x="112" y="158"/>
                  </a:lnTo>
                  <a:lnTo>
                    <a:pt x="112" y="158"/>
                  </a:lnTo>
                  <a:lnTo>
                    <a:pt x="104" y="150"/>
                  </a:lnTo>
                  <a:lnTo>
                    <a:pt x="96" y="142"/>
                  </a:lnTo>
                  <a:lnTo>
                    <a:pt x="82" y="128"/>
                  </a:lnTo>
                  <a:lnTo>
                    <a:pt x="66" y="106"/>
                  </a:lnTo>
                  <a:lnTo>
                    <a:pt x="48" y="80"/>
                  </a:lnTo>
                  <a:lnTo>
                    <a:pt x="24" y="4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5" name="Freeform 55"/>
            <p:cNvSpPr>
              <a:spLocks/>
            </p:cNvSpPr>
            <p:nvPr/>
          </p:nvSpPr>
          <p:spPr bwMode="auto">
            <a:xfrm>
              <a:off x="3927475" y="3363913"/>
              <a:ext cx="231775" cy="425450"/>
            </a:xfrm>
            <a:custGeom>
              <a:avLst/>
              <a:gdLst>
                <a:gd name="T0" fmla="*/ 72 w 146"/>
                <a:gd name="T1" fmla="*/ 0 h 268"/>
                <a:gd name="T2" fmla="*/ 72 w 146"/>
                <a:gd name="T3" fmla="*/ 0 h 268"/>
                <a:gd name="T4" fmla="*/ 70 w 146"/>
                <a:gd name="T5" fmla="*/ 6 h 268"/>
                <a:gd name="T6" fmla="*/ 64 w 146"/>
                <a:gd name="T7" fmla="*/ 22 h 268"/>
                <a:gd name="T8" fmla="*/ 60 w 146"/>
                <a:gd name="T9" fmla="*/ 48 h 268"/>
                <a:gd name="T10" fmla="*/ 58 w 146"/>
                <a:gd name="T11" fmla="*/ 62 h 268"/>
                <a:gd name="T12" fmla="*/ 58 w 146"/>
                <a:gd name="T13" fmla="*/ 80 h 268"/>
                <a:gd name="T14" fmla="*/ 58 w 146"/>
                <a:gd name="T15" fmla="*/ 100 h 268"/>
                <a:gd name="T16" fmla="*/ 62 w 146"/>
                <a:gd name="T17" fmla="*/ 120 h 268"/>
                <a:gd name="T18" fmla="*/ 68 w 146"/>
                <a:gd name="T19" fmla="*/ 142 h 268"/>
                <a:gd name="T20" fmla="*/ 76 w 146"/>
                <a:gd name="T21" fmla="*/ 164 h 268"/>
                <a:gd name="T22" fmla="*/ 88 w 146"/>
                <a:gd name="T23" fmla="*/ 190 h 268"/>
                <a:gd name="T24" fmla="*/ 104 w 146"/>
                <a:gd name="T25" fmla="*/ 214 h 268"/>
                <a:gd name="T26" fmla="*/ 122 w 146"/>
                <a:gd name="T27" fmla="*/ 240 h 268"/>
                <a:gd name="T28" fmla="*/ 146 w 146"/>
                <a:gd name="T29" fmla="*/ 268 h 268"/>
                <a:gd name="T30" fmla="*/ 146 w 146"/>
                <a:gd name="T31" fmla="*/ 268 h 268"/>
                <a:gd name="T32" fmla="*/ 134 w 146"/>
                <a:gd name="T33" fmla="*/ 260 h 268"/>
                <a:gd name="T34" fmla="*/ 102 w 146"/>
                <a:gd name="T35" fmla="*/ 240 h 268"/>
                <a:gd name="T36" fmla="*/ 82 w 146"/>
                <a:gd name="T37" fmla="*/ 226 h 268"/>
                <a:gd name="T38" fmla="*/ 62 w 146"/>
                <a:gd name="T39" fmla="*/ 210 h 268"/>
                <a:gd name="T40" fmla="*/ 42 w 146"/>
                <a:gd name="T41" fmla="*/ 192 h 268"/>
                <a:gd name="T42" fmla="*/ 22 w 146"/>
                <a:gd name="T43" fmla="*/ 172 h 268"/>
                <a:gd name="T44" fmla="*/ 32 w 146"/>
                <a:gd name="T45" fmla="*/ 148 h 268"/>
                <a:gd name="T46" fmla="*/ 0 w 146"/>
                <a:gd name="T47" fmla="*/ 124 h 268"/>
                <a:gd name="T48" fmla="*/ 0 w 146"/>
                <a:gd name="T49" fmla="*/ 124 h 268"/>
                <a:gd name="T50" fmla="*/ 2 w 146"/>
                <a:gd name="T51" fmla="*/ 110 h 268"/>
                <a:gd name="T52" fmla="*/ 6 w 146"/>
                <a:gd name="T53" fmla="*/ 94 h 268"/>
                <a:gd name="T54" fmla="*/ 12 w 146"/>
                <a:gd name="T55" fmla="*/ 76 h 268"/>
                <a:gd name="T56" fmla="*/ 20 w 146"/>
                <a:gd name="T57" fmla="*/ 56 h 268"/>
                <a:gd name="T58" fmla="*/ 32 w 146"/>
                <a:gd name="T59" fmla="*/ 36 h 268"/>
                <a:gd name="T60" fmla="*/ 40 w 146"/>
                <a:gd name="T61" fmla="*/ 26 h 268"/>
                <a:gd name="T62" fmla="*/ 50 w 146"/>
                <a:gd name="T63" fmla="*/ 16 h 268"/>
                <a:gd name="T64" fmla="*/ 60 w 146"/>
                <a:gd name="T65" fmla="*/ 8 h 268"/>
                <a:gd name="T66" fmla="*/ 72 w 146"/>
                <a:gd name="T67" fmla="*/ 0 h 268"/>
                <a:gd name="T68" fmla="*/ 72 w 146"/>
                <a:gd name="T69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6" h="268">
                  <a:moveTo>
                    <a:pt x="72" y="0"/>
                  </a:moveTo>
                  <a:lnTo>
                    <a:pt x="72" y="0"/>
                  </a:lnTo>
                  <a:lnTo>
                    <a:pt x="70" y="6"/>
                  </a:lnTo>
                  <a:lnTo>
                    <a:pt x="64" y="22"/>
                  </a:lnTo>
                  <a:lnTo>
                    <a:pt x="60" y="48"/>
                  </a:lnTo>
                  <a:lnTo>
                    <a:pt x="58" y="62"/>
                  </a:lnTo>
                  <a:lnTo>
                    <a:pt x="58" y="80"/>
                  </a:lnTo>
                  <a:lnTo>
                    <a:pt x="58" y="100"/>
                  </a:lnTo>
                  <a:lnTo>
                    <a:pt x="62" y="120"/>
                  </a:lnTo>
                  <a:lnTo>
                    <a:pt x="68" y="142"/>
                  </a:lnTo>
                  <a:lnTo>
                    <a:pt x="76" y="164"/>
                  </a:lnTo>
                  <a:lnTo>
                    <a:pt x="88" y="190"/>
                  </a:lnTo>
                  <a:lnTo>
                    <a:pt x="104" y="214"/>
                  </a:lnTo>
                  <a:lnTo>
                    <a:pt x="122" y="240"/>
                  </a:lnTo>
                  <a:lnTo>
                    <a:pt x="146" y="268"/>
                  </a:lnTo>
                  <a:lnTo>
                    <a:pt x="146" y="268"/>
                  </a:lnTo>
                  <a:lnTo>
                    <a:pt x="134" y="260"/>
                  </a:lnTo>
                  <a:lnTo>
                    <a:pt x="102" y="240"/>
                  </a:lnTo>
                  <a:lnTo>
                    <a:pt x="82" y="226"/>
                  </a:lnTo>
                  <a:lnTo>
                    <a:pt x="62" y="210"/>
                  </a:lnTo>
                  <a:lnTo>
                    <a:pt x="42" y="192"/>
                  </a:lnTo>
                  <a:lnTo>
                    <a:pt x="22" y="172"/>
                  </a:lnTo>
                  <a:lnTo>
                    <a:pt x="32" y="148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2" y="110"/>
                  </a:lnTo>
                  <a:lnTo>
                    <a:pt x="6" y="94"/>
                  </a:lnTo>
                  <a:lnTo>
                    <a:pt x="12" y="76"/>
                  </a:lnTo>
                  <a:lnTo>
                    <a:pt x="20" y="56"/>
                  </a:lnTo>
                  <a:lnTo>
                    <a:pt x="32" y="36"/>
                  </a:lnTo>
                  <a:lnTo>
                    <a:pt x="40" y="26"/>
                  </a:lnTo>
                  <a:lnTo>
                    <a:pt x="50" y="16"/>
                  </a:lnTo>
                  <a:lnTo>
                    <a:pt x="60" y="8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5B5C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8" name="Freeform 56"/>
            <p:cNvSpPr>
              <a:spLocks/>
            </p:cNvSpPr>
            <p:nvPr/>
          </p:nvSpPr>
          <p:spPr bwMode="auto">
            <a:xfrm>
              <a:off x="4124325" y="3440113"/>
              <a:ext cx="193675" cy="387350"/>
            </a:xfrm>
            <a:custGeom>
              <a:avLst/>
              <a:gdLst>
                <a:gd name="T0" fmla="*/ 54 w 122"/>
                <a:gd name="T1" fmla="*/ 10 h 244"/>
                <a:gd name="T2" fmla="*/ 54 w 122"/>
                <a:gd name="T3" fmla="*/ 10 h 244"/>
                <a:gd name="T4" fmla="*/ 58 w 122"/>
                <a:gd name="T5" fmla="*/ 32 h 244"/>
                <a:gd name="T6" fmla="*/ 62 w 122"/>
                <a:gd name="T7" fmla="*/ 56 h 244"/>
                <a:gd name="T8" fmla="*/ 62 w 122"/>
                <a:gd name="T9" fmla="*/ 86 h 244"/>
                <a:gd name="T10" fmla="*/ 62 w 122"/>
                <a:gd name="T11" fmla="*/ 104 h 244"/>
                <a:gd name="T12" fmla="*/ 60 w 122"/>
                <a:gd name="T13" fmla="*/ 122 h 244"/>
                <a:gd name="T14" fmla="*/ 56 w 122"/>
                <a:gd name="T15" fmla="*/ 142 h 244"/>
                <a:gd name="T16" fmla="*/ 48 w 122"/>
                <a:gd name="T17" fmla="*/ 160 h 244"/>
                <a:gd name="T18" fmla="*/ 40 w 122"/>
                <a:gd name="T19" fmla="*/ 182 h 244"/>
                <a:gd name="T20" fmla="*/ 30 w 122"/>
                <a:gd name="T21" fmla="*/ 202 h 244"/>
                <a:gd name="T22" fmla="*/ 16 w 122"/>
                <a:gd name="T23" fmla="*/ 224 h 244"/>
                <a:gd name="T24" fmla="*/ 0 w 122"/>
                <a:gd name="T25" fmla="*/ 244 h 244"/>
                <a:gd name="T26" fmla="*/ 0 w 122"/>
                <a:gd name="T27" fmla="*/ 244 h 244"/>
                <a:gd name="T28" fmla="*/ 12 w 122"/>
                <a:gd name="T29" fmla="*/ 232 h 244"/>
                <a:gd name="T30" fmla="*/ 42 w 122"/>
                <a:gd name="T31" fmla="*/ 202 h 244"/>
                <a:gd name="T32" fmla="*/ 60 w 122"/>
                <a:gd name="T33" fmla="*/ 182 h 244"/>
                <a:gd name="T34" fmla="*/ 78 w 122"/>
                <a:gd name="T35" fmla="*/ 158 h 244"/>
                <a:gd name="T36" fmla="*/ 94 w 122"/>
                <a:gd name="T37" fmla="*/ 132 h 244"/>
                <a:gd name="T38" fmla="*/ 108 w 122"/>
                <a:gd name="T39" fmla="*/ 102 h 244"/>
                <a:gd name="T40" fmla="*/ 108 w 122"/>
                <a:gd name="T41" fmla="*/ 102 h 244"/>
                <a:gd name="T42" fmla="*/ 104 w 122"/>
                <a:gd name="T43" fmla="*/ 96 h 244"/>
                <a:gd name="T44" fmla="*/ 98 w 122"/>
                <a:gd name="T45" fmla="*/ 90 h 244"/>
                <a:gd name="T46" fmla="*/ 88 w 122"/>
                <a:gd name="T47" fmla="*/ 82 h 244"/>
                <a:gd name="T48" fmla="*/ 122 w 122"/>
                <a:gd name="T49" fmla="*/ 78 h 244"/>
                <a:gd name="T50" fmla="*/ 122 w 122"/>
                <a:gd name="T51" fmla="*/ 78 h 244"/>
                <a:gd name="T52" fmla="*/ 106 w 122"/>
                <a:gd name="T53" fmla="*/ 48 h 244"/>
                <a:gd name="T54" fmla="*/ 90 w 122"/>
                <a:gd name="T55" fmla="*/ 22 h 244"/>
                <a:gd name="T56" fmla="*/ 72 w 122"/>
                <a:gd name="T57" fmla="*/ 0 h 244"/>
                <a:gd name="T58" fmla="*/ 54 w 122"/>
                <a:gd name="T59" fmla="*/ 1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2" h="244">
                  <a:moveTo>
                    <a:pt x="54" y="10"/>
                  </a:moveTo>
                  <a:lnTo>
                    <a:pt x="54" y="10"/>
                  </a:lnTo>
                  <a:lnTo>
                    <a:pt x="58" y="32"/>
                  </a:lnTo>
                  <a:lnTo>
                    <a:pt x="62" y="56"/>
                  </a:lnTo>
                  <a:lnTo>
                    <a:pt x="62" y="86"/>
                  </a:lnTo>
                  <a:lnTo>
                    <a:pt x="62" y="104"/>
                  </a:lnTo>
                  <a:lnTo>
                    <a:pt x="60" y="122"/>
                  </a:lnTo>
                  <a:lnTo>
                    <a:pt x="56" y="142"/>
                  </a:lnTo>
                  <a:lnTo>
                    <a:pt x="48" y="160"/>
                  </a:lnTo>
                  <a:lnTo>
                    <a:pt x="40" y="182"/>
                  </a:lnTo>
                  <a:lnTo>
                    <a:pt x="30" y="202"/>
                  </a:lnTo>
                  <a:lnTo>
                    <a:pt x="16" y="224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12" y="232"/>
                  </a:lnTo>
                  <a:lnTo>
                    <a:pt x="42" y="202"/>
                  </a:lnTo>
                  <a:lnTo>
                    <a:pt x="60" y="182"/>
                  </a:lnTo>
                  <a:lnTo>
                    <a:pt x="78" y="158"/>
                  </a:lnTo>
                  <a:lnTo>
                    <a:pt x="94" y="132"/>
                  </a:lnTo>
                  <a:lnTo>
                    <a:pt x="108" y="102"/>
                  </a:lnTo>
                  <a:lnTo>
                    <a:pt x="108" y="102"/>
                  </a:lnTo>
                  <a:lnTo>
                    <a:pt x="104" y="96"/>
                  </a:lnTo>
                  <a:lnTo>
                    <a:pt x="98" y="90"/>
                  </a:lnTo>
                  <a:lnTo>
                    <a:pt x="88" y="82"/>
                  </a:lnTo>
                  <a:lnTo>
                    <a:pt x="122" y="78"/>
                  </a:lnTo>
                  <a:lnTo>
                    <a:pt x="122" y="78"/>
                  </a:lnTo>
                  <a:lnTo>
                    <a:pt x="106" y="48"/>
                  </a:lnTo>
                  <a:lnTo>
                    <a:pt x="90" y="22"/>
                  </a:lnTo>
                  <a:lnTo>
                    <a:pt x="72" y="0"/>
                  </a:lnTo>
                  <a:lnTo>
                    <a:pt x="54" y="10"/>
                  </a:lnTo>
                  <a:close/>
                </a:path>
              </a:pathLst>
            </a:custGeom>
            <a:solidFill>
              <a:srgbClr val="5B5C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9" name="Freeform 57"/>
            <p:cNvSpPr>
              <a:spLocks/>
            </p:cNvSpPr>
            <p:nvPr/>
          </p:nvSpPr>
          <p:spPr bwMode="auto">
            <a:xfrm>
              <a:off x="4270375" y="3554413"/>
              <a:ext cx="161925" cy="492125"/>
            </a:xfrm>
            <a:custGeom>
              <a:avLst/>
              <a:gdLst>
                <a:gd name="T0" fmla="*/ 64 w 102"/>
                <a:gd name="T1" fmla="*/ 0 h 310"/>
                <a:gd name="T2" fmla="*/ 64 w 102"/>
                <a:gd name="T3" fmla="*/ 0 h 310"/>
                <a:gd name="T4" fmla="*/ 68 w 102"/>
                <a:gd name="T5" fmla="*/ 14 h 310"/>
                <a:gd name="T6" fmla="*/ 70 w 102"/>
                <a:gd name="T7" fmla="*/ 32 h 310"/>
                <a:gd name="T8" fmla="*/ 70 w 102"/>
                <a:gd name="T9" fmla="*/ 54 h 310"/>
                <a:gd name="T10" fmla="*/ 68 w 102"/>
                <a:gd name="T11" fmla="*/ 78 h 310"/>
                <a:gd name="T12" fmla="*/ 64 w 102"/>
                <a:gd name="T13" fmla="*/ 106 h 310"/>
                <a:gd name="T14" fmla="*/ 56 w 102"/>
                <a:gd name="T15" fmla="*/ 134 h 310"/>
                <a:gd name="T16" fmla="*/ 50 w 102"/>
                <a:gd name="T17" fmla="*/ 148 h 310"/>
                <a:gd name="T18" fmla="*/ 42 w 102"/>
                <a:gd name="T19" fmla="*/ 162 h 310"/>
                <a:gd name="T20" fmla="*/ 42 w 102"/>
                <a:gd name="T21" fmla="*/ 162 h 310"/>
                <a:gd name="T22" fmla="*/ 18 w 102"/>
                <a:gd name="T23" fmla="*/ 210 h 310"/>
                <a:gd name="T24" fmla="*/ 10 w 102"/>
                <a:gd name="T25" fmla="*/ 228 h 310"/>
                <a:gd name="T26" fmla="*/ 4 w 102"/>
                <a:gd name="T27" fmla="*/ 244 h 310"/>
                <a:gd name="T28" fmla="*/ 0 w 102"/>
                <a:gd name="T29" fmla="*/ 260 h 310"/>
                <a:gd name="T30" fmla="*/ 0 w 102"/>
                <a:gd name="T31" fmla="*/ 276 h 310"/>
                <a:gd name="T32" fmla="*/ 0 w 102"/>
                <a:gd name="T33" fmla="*/ 292 h 310"/>
                <a:gd name="T34" fmla="*/ 2 w 102"/>
                <a:gd name="T35" fmla="*/ 310 h 310"/>
                <a:gd name="T36" fmla="*/ 98 w 102"/>
                <a:gd name="T37" fmla="*/ 306 h 310"/>
                <a:gd name="T38" fmla="*/ 98 w 102"/>
                <a:gd name="T39" fmla="*/ 306 h 310"/>
                <a:gd name="T40" fmla="*/ 100 w 102"/>
                <a:gd name="T41" fmla="*/ 272 h 310"/>
                <a:gd name="T42" fmla="*/ 102 w 102"/>
                <a:gd name="T43" fmla="*/ 232 h 310"/>
                <a:gd name="T44" fmla="*/ 102 w 102"/>
                <a:gd name="T45" fmla="*/ 186 h 310"/>
                <a:gd name="T46" fmla="*/ 98 w 102"/>
                <a:gd name="T47" fmla="*/ 136 h 310"/>
                <a:gd name="T48" fmla="*/ 92 w 102"/>
                <a:gd name="T49" fmla="*/ 84 h 310"/>
                <a:gd name="T50" fmla="*/ 88 w 102"/>
                <a:gd name="T51" fmla="*/ 60 h 310"/>
                <a:gd name="T52" fmla="*/ 82 w 102"/>
                <a:gd name="T53" fmla="*/ 38 h 310"/>
                <a:gd name="T54" fmla="*/ 74 w 102"/>
                <a:gd name="T55" fmla="*/ 18 h 310"/>
                <a:gd name="T56" fmla="*/ 64 w 102"/>
                <a:gd name="T57" fmla="*/ 0 h 310"/>
                <a:gd name="T58" fmla="*/ 64 w 102"/>
                <a:gd name="T5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2" h="310">
                  <a:moveTo>
                    <a:pt x="64" y="0"/>
                  </a:moveTo>
                  <a:lnTo>
                    <a:pt x="64" y="0"/>
                  </a:lnTo>
                  <a:lnTo>
                    <a:pt x="68" y="14"/>
                  </a:lnTo>
                  <a:lnTo>
                    <a:pt x="70" y="32"/>
                  </a:lnTo>
                  <a:lnTo>
                    <a:pt x="70" y="54"/>
                  </a:lnTo>
                  <a:lnTo>
                    <a:pt x="68" y="78"/>
                  </a:lnTo>
                  <a:lnTo>
                    <a:pt x="64" y="106"/>
                  </a:lnTo>
                  <a:lnTo>
                    <a:pt x="56" y="134"/>
                  </a:lnTo>
                  <a:lnTo>
                    <a:pt x="50" y="148"/>
                  </a:lnTo>
                  <a:lnTo>
                    <a:pt x="42" y="162"/>
                  </a:lnTo>
                  <a:lnTo>
                    <a:pt x="42" y="162"/>
                  </a:lnTo>
                  <a:lnTo>
                    <a:pt x="18" y="210"/>
                  </a:lnTo>
                  <a:lnTo>
                    <a:pt x="10" y="228"/>
                  </a:lnTo>
                  <a:lnTo>
                    <a:pt x="4" y="244"/>
                  </a:lnTo>
                  <a:lnTo>
                    <a:pt x="0" y="260"/>
                  </a:lnTo>
                  <a:lnTo>
                    <a:pt x="0" y="276"/>
                  </a:lnTo>
                  <a:lnTo>
                    <a:pt x="0" y="292"/>
                  </a:lnTo>
                  <a:lnTo>
                    <a:pt x="2" y="310"/>
                  </a:lnTo>
                  <a:lnTo>
                    <a:pt x="98" y="306"/>
                  </a:lnTo>
                  <a:lnTo>
                    <a:pt x="98" y="306"/>
                  </a:lnTo>
                  <a:lnTo>
                    <a:pt x="100" y="272"/>
                  </a:lnTo>
                  <a:lnTo>
                    <a:pt x="102" y="232"/>
                  </a:lnTo>
                  <a:lnTo>
                    <a:pt x="102" y="186"/>
                  </a:lnTo>
                  <a:lnTo>
                    <a:pt x="98" y="136"/>
                  </a:lnTo>
                  <a:lnTo>
                    <a:pt x="92" y="84"/>
                  </a:lnTo>
                  <a:lnTo>
                    <a:pt x="88" y="60"/>
                  </a:lnTo>
                  <a:lnTo>
                    <a:pt x="82" y="38"/>
                  </a:lnTo>
                  <a:lnTo>
                    <a:pt x="74" y="18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2D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0" name="Freeform 58"/>
            <p:cNvSpPr>
              <a:spLocks/>
            </p:cNvSpPr>
            <p:nvPr/>
          </p:nvSpPr>
          <p:spPr bwMode="auto">
            <a:xfrm>
              <a:off x="4394200" y="3468688"/>
              <a:ext cx="215900" cy="504825"/>
            </a:xfrm>
            <a:custGeom>
              <a:avLst/>
              <a:gdLst>
                <a:gd name="T0" fmla="*/ 12 w 136"/>
                <a:gd name="T1" fmla="*/ 2 h 318"/>
                <a:gd name="T2" fmla="*/ 12 w 136"/>
                <a:gd name="T3" fmla="*/ 2 h 318"/>
                <a:gd name="T4" fmla="*/ 16 w 136"/>
                <a:gd name="T5" fmla="*/ 0 h 318"/>
                <a:gd name="T6" fmla="*/ 20 w 136"/>
                <a:gd name="T7" fmla="*/ 0 h 318"/>
                <a:gd name="T8" fmla="*/ 24 w 136"/>
                <a:gd name="T9" fmla="*/ 0 h 318"/>
                <a:gd name="T10" fmla="*/ 30 w 136"/>
                <a:gd name="T11" fmla="*/ 2 h 318"/>
                <a:gd name="T12" fmla="*/ 34 w 136"/>
                <a:gd name="T13" fmla="*/ 8 h 318"/>
                <a:gd name="T14" fmla="*/ 40 w 136"/>
                <a:gd name="T15" fmla="*/ 14 h 318"/>
                <a:gd name="T16" fmla="*/ 44 w 136"/>
                <a:gd name="T17" fmla="*/ 26 h 318"/>
                <a:gd name="T18" fmla="*/ 44 w 136"/>
                <a:gd name="T19" fmla="*/ 26 h 318"/>
                <a:gd name="T20" fmla="*/ 56 w 136"/>
                <a:gd name="T21" fmla="*/ 78 h 318"/>
                <a:gd name="T22" fmla="*/ 78 w 136"/>
                <a:gd name="T23" fmla="*/ 162 h 318"/>
                <a:gd name="T24" fmla="*/ 92 w 136"/>
                <a:gd name="T25" fmla="*/ 208 h 318"/>
                <a:gd name="T26" fmla="*/ 106 w 136"/>
                <a:gd name="T27" fmla="*/ 250 h 318"/>
                <a:gd name="T28" fmla="*/ 122 w 136"/>
                <a:gd name="T29" fmla="*/ 288 h 318"/>
                <a:gd name="T30" fmla="*/ 136 w 136"/>
                <a:gd name="T31" fmla="*/ 318 h 318"/>
                <a:gd name="T32" fmla="*/ 0 w 136"/>
                <a:gd name="T33" fmla="*/ 316 h 318"/>
                <a:gd name="T34" fmla="*/ 0 w 136"/>
                <a:gd name="T35" fmla="*/ 316 h 318"/>
                <a:gd name="T36" fmla="*/ 4 w 136"/>
                <a:gd name="T37" fmla="*/ 256 h 318"/>
                <a:gd name="T38" fmla="*/ 6 w 136"/>
                <a:gd name="T39" fmla="*/ 210 h 318"/>
                <a:gd name="T40" fmla="*/ 4 w 136"/>
                <a:gd name="T41" fmla="*/ 190 h 318"/>
                <a:gd name="T42" fmla="*/ 2 w 136"/>
                <a:gd name="T43" fmla="*/ 176 h 318"/>
                <a:gd name="T44" fmla="*/ 2 w 136"/>
                <a:gd name="T45" fmla="*/ 176 h 318"/>
                <a:gd name="T46" fmla="*/ 2 w 136"/>
                <a:gd name="T47" fmla="*/ 160 h 318"/>
                <a:gd name="T48" fmla="*/ 2 w 136"/>
                <a:gd name="T49" fmla="*/ 136 h 318"/>
                <a:gd name="T50" fmla="*/ 4 w 136"/>
                <a:gd name="T51" fmla="*/ 78 h 318"/>
                <a:gd name="T52" fmla="*/ 12 w 136"/>
                <a:gd name="T53" fmla="*/ 2 h 318"/>
                <a:gd name="T54" fmla="*/ 12 w 136"/>
                <a:gd name="T55" fmla="*/ 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6" h="318">
                  <a:moveTo>
                    <a:pt x="12" y="2"/>
                  </a:moveTo>
                  <a:lnTo>
                    <a:pt x="12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4" y="8"/>
                  </a:lnTo>
                  <a:lnTo>
                    <a:pt x="40" y="14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56" y="78"/>
                  </a:lnTo>
                  <a:lnTo>
                    <a:pt x="78" y="162"/>
                  </a:lnTo>
                  <a:lnTo>
                    <a:pt x="92" y="208"/>
                  </a:lnTo>
                  <a:lnTo>
                    <a:pt x="106" y="250"/>
                  </a:lnTo>
                  <a:lnTo>
                    <a:pt x="122" y="288"/>
                  </a:lnTo>
                  <a:lnTo>
                    <a:pt x="136" y="318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4" y="256"/>
                  </a:lnTo>
                  <a:lnTo>
                    <a:pt x="6" y="210"/>
                  </a:lnTo>
                  <a:lnTo>
                    <a:pt x="4" y="190"/>
                  </a:lnTo>
                  <a:lnTo>
                    <a:pt x="2" y="176"/>
                  </a:lnTo>
                  <a:lnTo>
                    <a:pt x="2" y="176"/>
                  </a:lnTo>
                  <a:lnTo>
                    <a:pt x="2" y="160"/>
                  </a:lnTo>
                  <a:lnTo>
                    <a:pt x="2" y="136"/>
                  </a:lnTo>
                  <a:lnTo>
                    <a:pt x="4" y="78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414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1" name="Freeform 59"/>
            <p:cNvSpPr>
              <a:spLocks/>
            </p:cNvSpPr>
            <p:nvPr/>
          </p:nvSpPr>
          <p:spPr bwMode="auto">
            <a:xfrm>
              <a:off x="4171950" y="3138488"/>
              <a:ext cx="203200" cy="276225"/>
            </a:xfrm>
            <a:custGeom>
              <a:avLst/>
              <a:gdLst>
                <a:gd name="T0" fmla="*/ 108 w 128"/>
                <a:gd name="T1" fmla="*/ 32 h 174"/>
                <a:gd name="T2" fmla="*/ 108 w 128"/>
                <a:gd name="T3" fmla="*/ 32 h 174"/>
                <a:gd name="T4" fmla="*/ 110 w 128"/>
                <a:gd name="T5" fmla="*/ 36 h 174"/>
                <a:gd name="T6" fmla="*/ 112 w 128"/>
                <a:gd name="T7" fmla="*/ 50 h 174"/>
                <a:gd name="T8" fmla="*/ 112 w 128"/>
                <a:gd name="T9" fmla="*/ 72 h 174"/>
                <a:gd name="T10" fmla="*/ 110 w 128"/>
                <a:gd name="T11" fmla="*/ 84 h 174"/>
                <a:gd name="T12" fmla="*/ 108 w 128"/>
                <a:gd name="T13" fmla="*/ 98 h 174"/>
                <a:gd name="T14" fmla="*/ 108 w 128"/>
                <a:gd name="T15" fmla="*/ 98 h 174"/>
                <a:gd name="T16" fmla="*/ 104 w 128"/>
                <a:gd name="T17" fmla="*/ 110 h 174"/>
                <a:gd name="T18" fmla="*/ 104 w 128"/>
                <a:gd name="T19" fmla="*/ 122 h 174"/>
                <a:gd name="T20" fmla="*/ 104 w 128"/>
                <a:gd name="T21" fmla="*/ 130 h 174"/>
                <a:gd name="T22" fmla="*/ 106 w 128"/>
                <a:gd name="T23" fmla="*/ 138 h 174"/>
                <a:gd name="T24" fmla="*/ 110 w 128"/>
                <a:gd name="T25" fmla="*/ 142 h 174"/>
                <a:gd name="T26" fmla="*/ 116 w 128"/>
                <a:gd name="T27" fmla="*/ 146 h 174"/>
                <a:gd name="T28" fmla="*/ 122 w 128"/>
                <a:gd name="T29" fmla="*/ 148 h 174"/>
                <a:gd name="T30" fmla="*/ 128 w 128"/>
                <a:gd name="T31" fmla="*/ 148 h 174"/>
                <a:gd name="T32" fmla="*/ 128 w 128"/>
                <a:gd name="T33" fmla="*/ 148 h 174"/>
                <a:gd name="T34" fmla="*/ 124 w 128"/>
                <a:gd name="T35" fmla="*/ 148 h 174"/>
                <a:gd name="T36" fmla="*/ 116 w 128"/>
                <a:gd name="T37" fmla="*/ 150 h 174"/>
                <a:gd name="T38" fmla="*/ 110 w 128"/>
                <a:gd name="T39" fmla="*/ 148 h 174"/>
                <a:gd name="T40" fmla="*/ 106 w 128"/>
                <a:gd name="T41" fmla="*/ 146 h 174"/>
                <a:gd name="T42" fmla="*/ 100 w 128"/>
                <a:gd name="T43" fmla="*/ 142 h 174"/>
                <a:gd name="T44" fmla="*/ 96 w 128"/>
                <a:gd name="T45" fmla="*/ 134 h 174"/>
                <a:gd name="T46" fmla="*/ 96 w 128"/>
                <a:gd name="T47" fmla="*/ 134 h 174"/>
                <a:gd name="T48" fmla="*/ 94 w 128"/>
                <a:gd name="T49" fmla="*/ 140 h 174"/>
                <a:gd name="T50" fmla="*/ 94 w 128"/>
                <a:gd name="T51" fmla="*/ 150 h 174"/>
                <a:gd name="T52" fmla="*/ 96 w 128"/>
                <a:gd name="T53" fmla="*/ 158 h 174"/>
                <a:gd name="T54" fmla="*/ 100 w 128"/>
                <a:gd name="T55" fmla="*/ 164 h 174"/>
                <a:gd name="T56" fmla="*/ 106 w 128"/>
                <a:gd name="T57" fmla="*/ 168 h 174"/>
                <a:gd name="T58" fmla="*/ 116 w 128"/>
                <a:gd name="T59" fmla="*/ 172 h 174"/>
                <a:gd name="T60" fmla="*/ 116 w 128"/>
                <a:gd name="T61" fmla="*/ 172 h 174"/>
                <a:gd name="T62" fmla="*/ 106 w 128"/>
                <a:gd name="T63" fmla="*/ 174 h 174"/>
                <a:gd name="T64" fmla="*/ 94 w 128"/>
                <a:gd name="T65" fmla="*/ 172 h 174"/>
                <a:gd name="T66" fmla="*/ 80 w 128"/>
                <a:gd name="T67" fmla="*/ 170 h 174"/>
                <a:gd name="T68" fmla="*/ 64 w 128"/>
                <a:gd name="T69" fmla="*/ 166 h 174"/>
                <a:gd name="T70" fmla="*/ 48 w 128"/>
                <a:gd name="T71" fmla="*/ 158 h 174"/>
                <a:gd name="T72" fmla="*/ 32 w 128"/>
                <a:gd name="T73" fmla="*/ 146 h 174"/>
                <a:gd name="T74" fmla="*/ 24 w 128"/>
                <a:gd name="T75" fmla="*/ 136 h 174"/>
                <a:gd name="T76" fmla="*/ 16 w 128"/>
                <a:gd name="T77" fmla="*/ 128 h 174"/>
                <a:gd name="T78" fmla="*/ 16 w 128"/>
                <a:gd name="T79" fmla="*/ 128 h 174"/>
                <a:gd name="T80" fmla="*/ 10 w 128"/>
                <a:gd name="T81" fmla="*/ 118 h 174"/>
                <a:gd name="T82" fmla="*/ 6 w 128"/>
                <a:gd name="T83" fmla="*/ 106 h 174"/>
                <a:gd name="T84" fmla="*/ 2 w 128"/>
                <a:gd name="T85" fmla="*/ 96 h 174"/>
                <a:gd name="T86" fmla="*/ 0 w 128"/>
                <a:gd name="T87" fmla="*/ 86 h 174"/>
                <a:gd name="T88" fmla="*/ 0 w 128"/>
                <a:gd name="T89" fmla="*/ 66 h 174"/>
                <a:gd name="T90" fmla="*/ 4 w 128"/>
                <a:gd name="T91" fmla="*/ 48 h 174"/>
                <a:gd name="T92" fmla="*/ 10 w 128"/>
                <a:gd name="T93" fmla="*/ 32 h 174"/>
                <a:gd name="T94" fmla="*/ 22 w 128"/>
                <a:gd name="T95" fmla="*/ 18 h 174"/>
                <a:gd name="T96" fmla="*/ 36 w 128"/>
                <a:gd name="T97" fmla="*/ 8 h 174"/>
                <a:gd name="T98" fmla="*/ 44 w 128"/>
                <a:gd name="T99" fmla="*/ 6 h 174"/>
                <a:gd name="T100" fmla="*/ 54 w 128"/>
                <a:gd name="T101" fmla="*/ 2 h 174"/>
                <a:gd name="T102" fmla="*/ 54 w 128"/>
                <a:gd name="T103" fmla="*/ 2 h 174"/>
                <a:gd name="T104" fmla="*/ 68 w 128"/>
                <a:gd name="T105" fmla="*/ 0 h 174"/>
                <a:gd name="T106" fmla="*/ 82 w 128"/>
                <a:gd name="T107" fmla="*/ 0 h 174"/>
                <a:gd name="T108" fmla="*/ 92 w 128"/>
                <a:gd name="T109" fmla="*/ 2 h 174"/>
                <a:gd name="T110" fmla="*/ 98 w 128"/>
                <a:gd name="T111" fmla="*/ 4 h 174"/>
                <a:gd name="T112" fmla="*/ 104 w 128"/>
                <a:gd name="T113" fmla="*/ 10 h 174"/>
                <a:gd name="T114" fmla="*/ 106 w 128"/>
                <a:gd name="T115" fmla="*/ 16 h 174"/>
                <a:gd name="T116" fmla="*/ 108 w 128"/>
                <a:gd name="T117" fmla="*/ 22 h 174"/>
                <a:gd name="T118" fmla="*/ 108 w 128"/>
                <a:gd name="T119" fmla="*/ 32 h 174"/>
                <a:gd name="T120" fmla="*/ 108 w 128"/>
                <a:gd name="T121" fmla="*/ 3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8" h="174">
                  <a:moveTo>
                    <a:pt x="108" y="32"/>
                  </a:moveTo>
                  <a:lnTo>
                    <a:pt x="108" y="32"/>
                  </a:lnTo>
                  <a:lnTo>
                    <a:pt x="110" y="36"/>
                  </a:lnTo>
                  <a:lnTo>
                    <a:pt x="112" y="50"/>
                  </a:lnTo>
                  <a:lnTo>
                    <a:pt x="112" y="72"/>
                  </a:lnTo>
                  <a:lnTo>
                    <a:pt x="110" y="84"/>
                  </a:lnTo>
                  <a:lnTo>
                    <a:pt x="108" y="98"/>
                  </a:lnTo>
                  <a:lnTo>
                    <a:pt x="108" y="98"/>
                  </a:lnTo>
                  <a:lnTo>
                    <a:pt x="104" y="110"/>
                  </a:lnTo>
                  <a:lnTo>
                    <a:pt x="104" y="122"/>
                  </a:lnTo>
                  <a:lnTo>
                    <a:pt x="104" y="130"/>
                  </a:lnTo>
                  <a:lnTo>
                    <a:pt x="106" y="138"/>
                  </a:lnTo>
                  <a:lnTo>
                    <a:pt x="110" y="142"/>
                  </a:lnTo>
                  <a:lnTo>
                    <a:pt x="116" y="146"/>
                  </a:lnTo>
                  <a:lnTo>
                    <a:pt x="122" y="148"/>
                  </a:lnTo>
                  <a:lnTo>
                    <a:pt x="128" y="148"/>
                  </a:lnTo>
                  <a:lnTo>
                    <a:pt x="128" y="148"/>
                  </a:lnTo>
                  <a:lnTo>
                    <a:pt x="124" y="148"/>
                  </a:lnTo>
                  <a:lnTo>
                    <a:pt x="116" y="150"/>
                  </a:lnTo>
                  <a:lnTo>
                    <a:pt x="110" y="148"/>
                  </a:lnTo>
                  <a:lnTo>
                    <a:pt x="106" y="146"/>
                  </a:lnTo>
                  <a:lnTo>
                    <a:pt x="100" y="142"/>
                  </a:lnTo>
                  <a:lnTo>
                    <a:pt x="96" y="134"/>
                  </a:lnTo>
                  <a:lnTo>
                    <a:pt x="96" y="134"/>
                  </a:lnTo>
                  <a:lnTo>
                    <a:pt x="94" y="140"/>
                  </a:lnTo>
                  <a:lnTo>
                    <a:pt x="94" y="150"/>
                  </a:lnTo>
                  <a:lnTo>
                    <a:pt x="96" y="158"/>
                  </a:lnTo>
                  <a:lnTo>
                    <a:pt x="100" y="164"/>
                  </a:lnTo>
                  <a:lnTo>
                    <a:pt x="106" y="168"/>
                  </a:lnTo>
                  <a:lnTo>
                    <a:pt x="116" y="172"/>
                  </a:lnTo>
                  <a:lnTo>
                    <a:pt x="116" y="172"/>
                  </a:lnTo>
                  <a:lnTo>
                    <a:pt x="106" y="174"/>
                  </a:lnTo>
                  <a:lnTo>
                    <a:pt x="94" y="172"/>
                  </a:lnTo>
                  <a:lnTo>
                    <a:pt x="80" y="170"/>
                  </a:lnTo>
                  <a:lnTo>
                    <a:pt x="64" y="166"/>
                  </a:lnTo>
                  <a:lnTo>
                    <a:pt x="48" y="158"/>
                  </a:lnTo>
                  <a:lnTo>
                    <a:pt x="32" y="146"/>
                  </a:lnTo>
                  <a:lnTo>
                    <a:pt x="24" y="136"/>
                  </a:lnTo>
                  <a:lnTo>
                    <a:pt x="16" y="128"/>
                  </a:lnTo>
                  <a:lnTo>
                    <a:pt x="16" y="128"/>
                  </a:lnTo>
                  <a:lnTo>
                    <a:pt x="10" y="118"/>
                  </a:lnTo>
                  <a:lnTo>
                    <a:pt x="6" y="106"/>
                  </a:lnTo>
                  <a:lnTo>
                    <a:pt x="2" y="96"/>
                  </a:lnTo>
                  <a:lnTo>
                    <a:pt x="0" y="86"/>
                  </a:lnTo>
                  <a:lnTo>
                    <a:pt x="0" y="66"/>
                  </a:lnTo>
                  <a:lnTo>
                    <a:pt x="4" y="48"/>
                  </a:lnTo>
                  <a:lnTo>
                    <a:pt x="10" y="32"/>
                  </a:lnTo>
                  <a:lnTo>
                    <a:pt x="22" y="18"/>
                  </a:lnTo>
                  <a:lnTo>
                    <a:pt x="36" y="8"/>
                  </a:lnTo>
                  <a:lnTo>
                    <a:pt x="44" y="6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68" y="0"/>
                  </a:lnTo>
                  <a:lnTo>
                    <a:pt x="82" y="0"/>
                  </a:lnTo>
                  <a:lnTo>
                    <a:pt x="92" y="2"/>
                  </a:lnTo>
                  <a:lnTo>
                    <a:pt x="98" y="4"/>
                  </a:lnTo>
                  <a:lnTo>
                    <a:pt x="104" y="10"/>
                  </a:lnTo>
                  <a:lnTo>
                    <a:pt x="106" y="16"/>
                  </a:lnTo>
                  <a:lnTo>
                    <a:pt x="108" y="22"/>
                  </a:lnTo>
                  <a:lnTo>
                    <a:pt x="108" y="32"/>
                  </a:lnTo>
                  <a:lnTo>
                    <a:pt x="108" y="32"/>
                  </a:lnTo>
                  <a:close/>
                </a:path>
              </a:pathLst>
            </a:custGeom>
            <a:solidFill>
              <a:srgbClr val="4B1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2" name="Freeform 60"/>
            <p:cNvSpPr>
              <a:spLocks/>
            </p:cNvSpPr>
            <p:nvPr/>
          </p:nvSpPr>
          <p:spPr bwMode="auto">
            <a:xfrm>
              <a:off x="4067175" y="3322638"/>
              <a:ext cx="136525" cy="158750"/>
            </a:xfrm>
            <a:custGeom>
              <a:avLst/>
              <a:gdLst>
                <a:gd name="T0" fmla="*/ 0 w 86"/>
                <a:gd name="T1" fmla="*/ 2 h 100"/>
                <a:gd name="T2" fmla="*/ 0 w 86"/>
                <a:gd name="T3" fmla="*/ 2 h 100"/>
                <a:gd name="T4" fmla="*/ 4 w 86"/>
                <a:gd name="T5" fmla="*/ 16 h 100"/>
                <a:gd name="T6" fmla="*/ 14 w 86"/>
                <a:gd name="T7" fmla="*/ 46 h 100"/>
                <a:gd name="T8" fmla="*/ 20 w 86"/>
                <a:gd name="T9" fmla="*/ 64 h 100"/>
                <a:gd name="T10" fmla="*/ 30 w 86"/>
                <a:gd name="T11" fmla="*/ 80 h 100"/>
                <a:gd name="T12" fmla="*/ 40 w 86"/>
                <a:gd name="T13" fmla="*/ 92 h 100"/>
                <a:gd name="T14" fmla="*/ 44 w 86"/>
                <a:gd name="T15" fmla="*/ 96 h 100"/>
                <a:gd name="T16" fmla="*/ 50 w 86"/>
                <a:gd name="T17" fmla="*/ 100 h 100"/>
                <a:gd name="T18" fmla="*/ 50 w 86"/>
                <a:gd name="T19" fmla="*/ 100 h 100"/>
                <a:gd name="T20" fmla="*/ 56 w 86"/>
                <a:gd name="T21" fmla="*/ 100 h 100"/>
                <a:gd name="T22" fmla="*/ 60 w 86"/>
                <a:gd name="T23" fmla="*/ 100 h 100"/>
                <a:gd name="T24" fmla="*/ 64 w 86"/>
                <a:gd name="T25" fmla="*/ 98 h 100"/>
                <a:gd name="T26" fmla="*/ 68 w 86"/>
                <a:gd name="T27" fmla="*/ 94 h 100"/>
                <a:gd name="T28" fmla="*/ 74 w 86"/>
                <a:gd name="T29" fmla="*/ 86 h 100"/>
                <a:gd name="T30" fmla="*/ 80 w 86"/>
                <a:gd name="T31" fmla="*/ 76 h 100"/>
                <a:gd name="T32" fmla="*/ 84 w 86"/>
                <a:gd name="T33" fmla="*/ 54 h 100"/>
                <a:gd name="T34" fmla="*/ 86 w 86"/>
                <a:gd name="T35" fmla="*/ 44 h 100"/>
                <a:gd name="T36" fmla="*/ 86 w 86"/>
                <a:gd name="T37" fmla="*/ 44 h 100"/>
                <a:gd name="T38" fmla="*/ 74 w 86"/>
                <a:gd name="T39" fmla="*/ 36 h 100"/>
                <a:gd name="T40" fmla="*/ 44 w 86"/>
                <a:gd name="T41" fmla="*/ 18 h 100"/>
                <a:gd name="T42" fmla="*/ 30 w 86"/>
                <a:gd name="T43" fmla="*/ 8 h 100"/>
                <a:gd name="T44" fmla="*/ 16 w 86"/>
                <a:gd name="T45" fmla="*/ 2 h 100"/>
                <a:gd name="T46" fmla="*/ 6 w 86"/>
                <a:gd name="T47" fmla="*/ 0 h 100"/>
                <a:gd name="T48" fmla="*/ 2 w 86"/>
                <a:gd name="T49" fmla="*/ 0 h 100"/>
                <a:gd name="T50" fmla="*/ 0 w 86"/>
                <a:gd name="T51" fmla="*/ 2 h 100"/>
                <a:gd name="T52" fmla="*/ 0 w 86"/>
                <a:gd name="T53" fmla="*/ 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6" h="100">
                  <a:moveTo>
                    <a:pt x="0" y="2"/>
                  </a:moveTo>
                  <a:lnTo>
                    <a:pt x="0" y="2"/>
                  </a:lnTo>
                  <a:lnTo>
                    <a:pt x="4" y="16"/>
                  </a:lnTo>
                  <a:lnTo>
                    <a:pt x="14" y="46"/>
                  </a:lnTo>
                  <a:lnTo>
                    <a:pt x="20" y="64"/>
                  </a:lnTo>
                  <a:lnTo>
                    <a:pt x="30" y="80"/>
                  </a:lnTo>
                  <a:lnTo>
                    <a:pt x="40" y="92"/>
                  </a:lnTo>
                  <a:lnTo>
                    <a:pt x="44" y="96"/>
                  </a:lnTo>
                  <a:lnTo>
                    <a:pt x="50" y="100"/>
                  </a:lnTo>
                  <a:lnTo>
                    <a:pt x="50" y="100"/>
                  </a:lnTo>
                  <a:lnTo>
                    <a:pt x="56" y="100"/>
                  </a:lnTo>
                  <a:lnTo>
                    <a:pt x="60" y="100"/>
                  </a:lnTo>
                  <a:lnTo>
                    <a:pt x="64" y="98"/>
                  </a:lnTo>
                  <a:lnTo>
                    <a:pt x="68" y="94"/>
                  </a:lnTo>
                  <a:lnTo>
                    <a:pt x="74" y="86"/>
                  </a:lnTo>
                  <a:lnTo>
                    <a:pt x="80" y="76"/>
                  </a:lnTo>
                  <a:lnTo>
                    <a:pt x="84" y="5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74" y="36"/>
                  </a:lnTo>
                  <a:lnTo>
                    <a:pt x="44" y="18"/>
                  </a:lnTo>
                  <a:lnTo>
                    <a:pt x="30" y="8"/>
                  </a:lnTo>
                  <a:lnTo>
                    <a:pt x="16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48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3" name="Freeform 61"/>
            <p:cNvSpPr>
              <a:spLocks/>
            </p:cNvSpPr>
            <p:nvPr/>
          </p:nvSpPr>
          <p:spPr bwMode="auto">
            <a:xfrm>
              <a:off x="4048125" y="3049588"/>
              <a:ext cx="298450" cy="393700"/>
            </a:xfrm>
            <a:custGeom>
              <a:avLst/>
              <a:gdLst>
                <a:gd name="T0" fmla="*/ 172 w 188"/>
                <a:gd name="T1" fmla="*/ 20 h 248"/>
                <a:gd name="T2" fmla="*/ 172 w 188"/>
                <a:gd name="T3" fmla="*/ 20 h 248"/>
                <a:gd name="T4" fmla="*/ 176 w 188"/>
                <a:gd name="T5" fmla="*/ 26 h 248"/>
                <a:gd name="T6" fmla="*/ 182 w 188"/>
                <a:gd name="T7" fmla="*/ 34 h 248"/>
                <a:gd name="T8" fmla="*/ 184 w 188"/>
                <a:gd name="T9" fmla="*/ 46 h 248"/>
                <a:gd name="T10" fmla="*/ 188 w 188"/>
                <a:gd name="T11" fmla="*/ 60 h 248"/>
                <a:gd name="T12" fmla="*/ 188 w 188"/>
                <a:gd name="T13" fmla="*/ 78 h 248"/>
                <a:gd name="T14" fmla="*/ 184 w 188"/>
                <a:gd name="T15" fmla="*/ 98 h 248"/>
                <a:gd name="T16" fmla="*/ 176 w 188"/>
                <a:gd name="T17" fmla="*/ 122 h 248"/>
                <a:gd name="T18" fmla="*/ 176 w 188"/>
                <a:gd name="T19" fmla="*/ 122 h 248"/>
                <a:gd name="T20" fmla="*/ 176 w 188"/>
                <a:gd name="T21" fmla="*/ 130 h 248"/>
                <a:gd name="T22" fmla="*/ 174 w 188"/>
                <a:gd name="T23" fmla="*/ 150 h 248"/>
                <a:gd name="T24" fmla="*/ 170 w 188"/>
                <a:gd name="T25" fmla="*/ 164 h 248"/>
                <a:gd name="T26" fmla="*/ 164 w 188"/>
                <a:gd name="T27" fmla="*/ 178 h 248"/>
                <a:gd name="T28" fmla="*/ 156 w 188"/>
                <a:gd name="T29" fmla="*/ 192 h 248"/>
                <a:gd name="T30" fmla="*/ 144 w 188"/>
                <a:gd name="T31" fmla="*/ 206 h 248"/>
                <a:gd name="T32" fmla="*/ 144 w 188"/>
                <a:gd name="T33" fmla="*/ 206 h 248"/>
                <a:gd name="T34" fmla="*/ 118 w 188"/>
                <a:gd name="T35" fmla="*/ 234 h 248"/>
                <a:gd name="T36" fmla="*/ 110 w 188"/>
                <a:gd name="T37" fmla="*/ 244 h 248"/>
                <a:gd name="T38" fmla="*/ 110 w 188"/>
                <a:gd name="T39" fmla="*/ 244 h 248"/>
                <a:gd name="T40" fmla="*/ 106 w 188"/>
                <a:gd name="T41" fmla="*/ 246 h 248"/>
                <a:gd name="T42" fmla="*/ 98 w 188"/>
                <a:gd name="T43" fmla="*/ 248 h 248"/>
                <a:gd name="T44" fmla="*/ 92 w 188"/>
                <a:gd name="T45" fmla="*/ 248 h 248"/>
                <a:gd name="T46" fmla="*/ 84 w 188"/>
                <a:gd name="T47" fmla="*/ 248 h 248"/>
                <a:gd name="T48" fmla="*/ 76 w 188"/>
                <a:gd name="T49" fmla="*/ 244 h 248"/>
                <a:gd name="T50" fmla="*/ 68 w 188"/>
                <a:gd name="T51" fmla="*/ 238 h 248"/>
                <a:gd name="T52" fmla="*/ 68 w 188"/>
                <a:gd name="T53" fmla="*/ 238 h 248"/>
                <a:gd name="T54" fmla="*/ 50 w 188"/>
                <a:gd name="T55" fmla="*/ 226 h 248"/>
                <a:gd name="T56" fmla="*/ 40 w 188"/>
                <a:gd name="T57" fmla="*/ 216 h 248"/>
                <a:gd name="T58" fmla="*/ 30 w 188"/>
                <a:gd name="T59" fmla="*/ 204 h 248"/>
                <a:gd name="T60" fmla="*/ 18 w 188"/>
                <a:gd name="T61" fmla="*/ 192 h 248"/>
                <a:gd name="T62" fmla="*/ 10 w 188"/>
                <a:gd name="T63" fmla="*/ 176 h 248"/>
                <a:gd name="T64" fmla="*/ 4 w 188"/>
                <a:gd name="T65" fmla="*/ 158 h 248"/>
                <a:gd name="T66" fmla="*/ 0 w 188"/>
                <a:gd name="T67" fmla="*/ 138 h 248"/>
                <a:gd name="T68" fmla="*/ 0 w 188"/>
                <a:gd name="T69" fmla="*/ 138 h 248"/>
                <a:gd name="T70" fmla="*/ 2 w 188"/>
                <a:gd name="T71" fmla="*/ 128 h 248"/>
                <a:gd name="T72" fmla="*/ 6 w 188"/>
                <a:gd name="T73" fmla="*/ 102 h 248"/>
                <a:gd name="T74" fmla="*/ 14 w 188"/>
                <a:gd name="T75" fmla="*/ 66 h 248"/>
                <a:gd name="T76" fmla="*/ 22 w 188"/>
                <a:gd name="T77" fmla="*/ 50 h 248"/>
                <a:gd name="T78" fmla="*/ 28 w 188"/>
                <a:gd name="T79" fmla="*/ 32 h 248"/>
                <a:gd name="T80" fmla="*/ 28 w 188"/>
                <a:gd name="T81" fmla="*/ 32 h 248"/>
                <a:gd name="T82" fmla="*/ 34 w 188"/>
                <a:gd name="T83" fmla="*/ 26 h 248"/>
                <a:gd name="T84" fmla="*/ 40 w 188"/>
                <a:gd name="T85" fmla="*/ 18 h 248"/>
                <a:gd name="T86" fmla="*/ 46 w 188"/>
                <a:gd name="T87" fmla="*/ 14 h 248"/>
                <a:gd name="T88" fmla="*/ 54 w 188"/>
                <a:gd name="T89" fmla="*/ 8 h 248"/>
                <a:gd name="T90" fmla="*/ 72 w 188"/>
                <a:gd name="T91" fmla="*/ 2 h 248"/>
                <a:gd name="T92" fmla="*/ 92 w 188"/>
                <a:gd name="T93" fmla="*/ 0 h 248"/>
                <a:gd name="T94" fmla="*/ 114 w 188"/>
                <a:gd name="T95" fmla="*/ 0 h 248"/>
                <a:gd name="T96" fmla="*/ 134 w 188"/>
                <a:gd name="T97" fmla="*/ 4 h 248"/>
                <a:gd name="T98" fmla="*/ 154 w 188"/>
                <a:gd name="T99" fmla="*/ 10 h 248"/>
                <a:gd name="T100" fmla="*/ 172 w 188"/>
                <a:gd name="T101" fmla="*/ 20 h 248"/>
                <a:gd name="T102" fmla="*/ 172 w 188"/>
                <a:gd name="T103" fmla="*/ 2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" h="248">
                  <a:moveTo>
                    <a:pt x="172" y="20"/>
                  </a:moveTo>
                  <a:lnTo>
                    <a:pt x="172" y="20"/>
                  </a:lnTo>
                  <a:lnTo>
                    <a:pt x="176" y="26"/>
                  </a:lnTo>
                  <a:lnTo>
                    <a:pt x="182" y="34"/>
                  </a:lnTo>
                  <a:lnTo>
                    <a:pt x="184" y="46"/>
                  </a:lnTo>
                  <a:lnTo>
                    <a:pt x="188" y="60"/>
                  </a:lnTo>
                  <a:lnTo>
                    <a:pt x="188" y="78"/>
                  </a:lnTo>
                  <a:lnTo>
                    <a:pt x="184" y="98"/>
                  </a:lnTo>
                  <a:lnTo>
                    <a:pt x="176" y="122"/>
                  </a:lnTo>
                  <a:lnTo>
                    <a:pt x="176" y="122"/>
                  </a:lnTo>
                  <a:lnTo>
                    <a:pt x="176" y="130"/>
                  </a:lnTo>
                  <a:lnTo>
                    <a:pt x="174" y="150"/>
                  </a:lnTo>
                  <a:lnTo>
                    <a:pt x="170" y="164"/>
                  </a:lnTo>
                  <a:lnTo>
                    <a:pt x="164" y="178"/>
                  </a:lnTo>
                  <a:lnTo>
                    <a:pt x="156" y="192"/>
                  </a:lnTo>
                  <a:lnTo>
                    <a:pt x="144" y="206"/>
                  </a:lnTo>
                  <a:lnTo>
                    <a:pt x="144" y="206"/>
                  </a:lnTo>
                  <a:lnTo>
                    <a:pt x="118" y="234"/>
                  </a:lnTo>
                  <a:lnTo>
                    <a:pt x="110" y="244"/>
                  </a:lnTo>
                  <a:lnTo>
                    <a:pt x="110" y="244"/>
                  </a:lnTo>
                  <a:lnTo>
                    <a:pt x="106" y="246"/>
                  </a:lnTo>
                  <a:lnTo>
                    <a:pt x="98" y="248"/>
                  </a:lnTo>
                  <a:lnTo>
                    <a:pt x="92" y="248"/>
                  </a:lnTo>
                  <a:lnTo>
                    <a:pt x="84" y="248"/>
                  </a:lnTo>
                  <a:lnTo>
                    <a:pt x="76" y="244"/>
                  </a:lnTo>
                  <a:lnTo>
                    <a:pt x="68" y="238"/>
                  </a:lnTo>
                  <a:lnTo>
                    <a:pt x="68" y="238"/>
                  </a:lnTo>
                  <a:lnTo>
                    <a:pt x="50" y="226"/>
                  </a:lnTo>
                  <a:lnTo>
                    <a:pt x="40" y="216"/>
                  </a:lnTo>
                  <a:lnTo>
                    <a:pt x="30" y="204"/>
                  </a:lnTo>
                  <a:lnTo>
                    <a:pt x="18" y="192"/>
                  </a:lnTo>
                  <a:lnTo>
                    <a:pt x="10" y="176"/>
                  </a:lnTo>
                  <a:lnTo>
                    <a:pt x="4" y="158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2" y="128"/>
                  </a:lnTo>
                  <a:lnTo>
                    <a:pt x="6" y="102"/>
                  </a:lnTo>
                  <a:lnTo>
                    <a:pt x="14" y="66"/>
                  </a:lnTo>
                  <a:lnTo>
                    <a:pt x="22" y="50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4" y="26"/>
                  </a:lnTo>
                  <a:lnTo>
                    <a:pt x="40" y="18"/>
                  </a:lnTo>
                  <a:lnTo>
                    <a:pt x="46" y="14"/>
                  </a:lnTo>
                  <a:lnTo>
                    <a:pt x="54" y="8"/>
                  </a:lnTo>
                  <a:lnTo>
                    <a:pt x="72" y="2"/>
                  </a:lnTo>
                  <a:lnTo>
                    <a:pt x="92" y="0"/>
                  </a:lnTo>
                  <a:lnTo>
                    <a:pt x="114" y="0"/>
                  </a:lnTo>
                  <a:lnTo>
                    <a:pt x="134" y="4"/>
                  </a:lnTo>
                  <a:lnTo>
                    <a:pt x="154" y="10"/>
                  </a:lnTo>
                  <a:lnTo>
                    <a:pt x="172" y="20"/>
                  </a:lnTo>
                  <a:lnTo>
                    <a:pt x="172" y="20"/>
                  </a:lnTo>
                  <a:close/>
                </a:path>
              </a:pathLst>
            </a:custGeom>
            <a:solidFill>
              <a:srgbClr val="E4A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4" name="Freeform 62"/>
            <p:cNvSpPr>
              <a:spLocks/>
            </p:cNvSpPr>
            <p:nvPr/>
          </p:nvSpPr>
          <p:spPr bwMode="auto">
            <a:xfrm>
              <a:off x="4241800" y="3198813"/>
              <a:ext cx="57150" cy="130175"/>
            </a:xfrm>
            <a:custGeom>
              <a:avLst/>
              <a:gdLst>
                <a:gd name="T0" fmla="*/ 0 w 36"/>
                <a:gd name="T1" fmla="*/ 82 h 82"/>
                <a:gd name="T2" fmla="*/ 0 w 36"/>
                <a:gd name="T3" fmla="*/ 82 h 82"/>
                <a:gd name="T4" fmla="*/ 8 w 36"/>
                <a:gd name="T5" fmla="*/ 76 h 82"/>
                <a:gd name="T6" fmla="*/ 12 w 36"/>
                <a:gd name="T7" fmla="*/ 66 h 82"/>
                <a:gd name="T8" fmla="*/ 14 w 36"/>
                <a:gd name="T9" fmla="*/ 56 h 82"/>
                <a:gd name="T10" fmla="*/ 14 w 36"/>
                <a:gd name="T11" fmla="*/ 56 h 82"/>
                <a:gd name="T12" fmla="*/ 14 w 36"/>
                <a:gd name="T13" fmla="*/ 42 h 82"/>
                <a:gd name="T14" fmla="*/ 14 w 36"/>
                <a:gd name="T15" fmla="*/ 24 h 82"/>
                <a:gd name="T16" fmla="*/ 18 w 36"/>
                <a:gd name="T17" fmla="*/ 16 h 82"/>
                <a:gd name="T18" fmla="*/ 22 w 36"/>
                <a:gd name="T19" fmla="*/ 10 h 82"/>
                <a:gd name="T20" fmla="*/ 26 w 36"/>
                <a:gd name="T21" fmla="*/ 4 h 82"/>
                <a:gd name="T22" fmla="*/ 36 w 36"/>
                <a:gd name="T23" fmla="*/ 0 h 82"/>
                <a:gd name="T24" fmla="*/ 36 w 36"/>
                <a:gd name="T25" fmla="*/ 0 h 82"/>
                <a:gd name="T26" fmla="*/ 32 w 36"/>
                <a:gd name="T27" fmla="*/ 2 h 82"/>
                <a:gd name="T28" fmla="*/ 26 w 36"/>
                <a:gd name="T29" fmla="*/ 8 h 82"/>
                <a:gd name="T30" fmla="*/ 22 w 36"/>
                <a:gd name="T31" fmla="*/ 14 h 82"/>
                <a:gd name="T32" fmla="*/ 20 w 36"/>
                <a:gd name="T33" fmla="*/ 22 h 82"/>
                <a:gd name="T34" fmla="*/ 18 w 36"/>
                <a:gd name="T35" fmla="*/ 32 h 82"/>
                <a:gd name="T36" fmla="*/ 18 w 36"/>
                <a:gd name="T37" fmla="*/ 44 h 82"/>
                <a:gd name="T38" fmla="*/ 18 w 36"/>
                <a:gd name="T39" fmla="*/ 44 h 82"/>
                <a:gd name="T40" fmla="*/ 20 w 36"/>
                <a:gd name="T41" fmla="*/ 50 h 82"/>
                <a:gd name="T42" fmla="*/ 20 w 36"/>
                <a:gd name="T43" fmla="*/ 62 h 82"/>
                <a:gd name="T44" fmla="*/ 18 w 36"/>
                <a:gd name="T45" fmla="*/ 68 h 82"/>
                <a:gd name="T46" fmla="*/ 14 w 36"/>
                <a:gd name="T47" fmla="*/ 74 h 82"/>
                <a:gd name="T48" fmla="*/ 8 w 36"/>
                <a:gd name="T49" fmla="*/ 80 h 82"/>
                <a:gd name="T50" fmla="*/ 0 w 36"/>
                <a:gd name="T51" fmla="*/ 82 h 82"/>
                <a:gd name="T52" fmla="*/ 0 w 36"/>
                <a:gd name="T5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" h="82">
                  <a:moveTo>
                    <a:pt x="0" y="82"/>
                  </a:moveTo>
                  <a:lnTo>
                    <a:pt x="0" y="82"/>
                  </a:lnTo>
                  <a:lnTo>
                    <a:pt x="8" y="76"/>
                  </a:lnTo>
                  <a:lnTo>
                    <a:pt x="12" y="6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42"/>
                  </a:lnTo>
                  <a:lnTo>
                    <a:pt x="14" y="24"/>
                  </a:lnTo>
                  <a:lnTo>
                    <a:pt x="18" y="16"/>
                  </a:lnTo>
                  <a:lnTo>
                    <a:pt x="22" y="10"/>
                  </a:lnTo>
                  <a:lnTo>
                    <a:pt x="26" y="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2" y="2"/>
                  </a:lnTo>
                  <a:lnTo>
                    <a:pt x="26" y="8"/>
                  </a:lnTo>
                  <a:lnTo>
                    <a:pt x="22" y="14"/>
                  </a:lnTo>
                  <a:lnTo>
                    <a:pt x="20" y="22"/>
                  </a:lnTo>
                  <a:lnTo>
                    <a:pt x="18" y="32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20" y="50"/>
                  </a:lnTo>
                  <a:lnTo>
                    <a:pt x="20" y="62"/>
                  </a:lnTo>
                  <a:lnTo>
                    <a:pt x="18" y="68"/>
                  </a:lnTo>
                  <a:lnTo>
                    <a:pt x="14" y="74"/>
                  </a:lnTo>
                  <a:lnTo>
                    <a:pt x="8" y="80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CF7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5" name="Freeform 63"/>
            <p:cNvSpPr>
              <a:spLocks/>
            </p:cNvSpPr>
            <p:nvPr/>
          </p:nvSpPr>
          <p:spPr bwMode="auto">
            <a:xfrm>
              <a:off x="4165600" y="3332163"/>
              <a:ext cx="104775" cy="57150"/>
            </a:xfrm>
            <a:custGeom>
              <a:avLst/>
              <a:gdLst>
                <a:gd name="T0" fmla="*/ 0 w 66"/>
                <a:gd name="T1" fmla="*/ 0 h 36"/>
                <a:gd name="T2" fmla="*/ 0 w 66"/>
                <a:gd name="T3" fmla="*/ 0 h 36"/>
                <a:gd name="T4" fmla="*/ 4 w 66"/>
                <a:gd name="T5" fmla="*/ 2 h 36"/>
                <a:gd name="T6" fmla="*/ 12 w 66"/>
                <a:gd name="T7" fmla="*/ 4 h 36"/>
                <a:gd name="T8" fmla="*/ 12 w 66"/>
                <a:gd name="T9" fmla="*/ 4 h 36"/>
                <a:gd name="T10" fmla="*/ 28 w 66"/>
                <a:gd name="T11" fmla="*/ 4 h 36"/>
                <a:gd name="T12" fmla="*/ 36 w 66"/>
                <a:gd name="T13" fmla="*/ 6 h 36"/>
                <a:gd name="T14" fmla="*/ 44 w 66"/>
                <a:gd name="T15" fmla="*/ 10 h 36"/>
                <a:gd name="T16" fmla="*/ 44 w 66"/>
                <a:gd name="T17" fmla="*/ 10 h 36"/>
                <a:gd name="T18" fmla="*/ 52 w 66"/>
                <a:gd name="T19" fmla="*/ 8 h 36"/>
                <a:gd name="T20" fmla="*/ 60 w 66"/>
                <a:gd name="T21" fmla="*/ 8 h 36"/>
                <a:gd name="T22" fmla="*/ 66 w 66"/>
                <a:gd name="T23" fmla="*/ 8 h 36"/>
                <a:gd name="T24" fmla="*/ 66 w 66"/>
                <a:gd name="T25" fmla="*/ 8 h 36"/>
                <a:gd name="T26" fmla="*/ 64 w 66"/>
                <a:gd name="T27" fmla="*/ 14 h 36"/>
                <a:gd name="T28" fmla="*/ 58 w 66"/>
                <a:gd name="T29" fmla="*/ 24 h 36"/>
                <a:gd name="T30" fmla="*/ 52 w 66"/>
                <a:gd name="T31" fmla="*/ 28 h 36"/>
                <a:gd name="T32" fmla="*/ 46 w 66"/>
                <a:gd name="T33" fmla="*/ 34 h 36"/>
                <a:gd name="T34" fmla="*/ 40 w 66"/>
                <a:gd name="T35" fmla="*/ 36 h 36"/>
                <a:gd name="T36" fmla="*/ 32 w 66"/>
                <a:gd name="T37" fmla="*/ 36 h 36"/>
                <a:gd name="T38" fmla="*/ 32 w 66"/>
                <a:gd name="T39" fmla="*/ 36 h 36"/>
                <a:gd name="T40" fmla="*/ 24 w 66"/>
                <a:gd name="T41" fmla="*/ 36 h 36"/>
                <a:gd name="T42" fmla="*/ 16 w 66"/>
                <a:gd name="T43" fmla="*/ 32 h 36"/>
                <a:gd name="T44" fmla="*/ 12 w 66"/>
                <a:gd name="T45" fmla="*/ 26 h 36"/>
                <a:gd name="T46" fmla="*/ 8 w 66"/>
                <a:gd name="T47" fmla="*/ 20 h 36"/>
                <a:gd name="T48" fmla="*/ 2 w 66"/>
                <a:gd name="T49" fmla="*/ 10 h 36"/>
                <a:gd name="T50" fmla="*/ 0 w 66"/>
                <a:gd name="T51" fmla="*/ 0 h 36"/>
                <a:gd name="T52" fmla="*/ 0 w 66"/>
                <a:gd name="T5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6" h="36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28" y="4"/>
                  </a:lnTo>
                  <a:lnTo>
                    <a:pt x="36" y="6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52" y="8"/>
                  </a:lnTo>
                  <a:lnTo>
                    <a:pt x="60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4" y="14"/>
                  </a:lnTo>
                  <a:lnTo>
                    <a:pt x="58" y="24"/>
                  </a:lnTo>
                  <a:lnTo>
                    <a:pt x="52" y="28"/>
                  </a:lnTo>
                  <a:lnTo>
                    <a:pt x="46" y="34"/>
                  </a:lnTo>
                  <a:lnTo>
                    <a:pt x="40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24" y="36"/>
                  </a:lnTo>
                  <a:lnTo>
                    <a:pt x="16" y="32"/>
                  </a:lnTo>
                  <a:lnTo>
                    <a:pt x="12" y="26"/>
                  </a:lnTo>
                  <a:lnTo>
                    <a:pt x="8" y="20"/>
                  </a:lnTo>
                  <a:lnTo>
                    <a:pt x="2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6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6" name="Freeform 64"/>
            <p:cNvSpPr>
              <a:spLocks/>
            </p:cNvSpPr>
            <p:nvPr/>
          </p:nvSpPr>
          <p:spPr bwMode="auto">
            <a:xfrm>
              <a:off x="4175125" y="3341688"/>
              <a:ext cx="85725" cy="34925"/>
            </a:xfrm>
            <a:custGeom>
              <a:avLst/>
              <a:gdLst>
                <a:gd name="T0" fmla="*/ 0 w 54"/>
                <a:gd name="T1" fmla="*/ 0 h 22"/>
                <a:gd name="T2" fmla="*/ 0 w 54"/>
                <a:gd name="T3" fmla="*/ 0 h 22"/>
                <a:gd name="T4" fmla="*/ 8 w 54"/>
                <a:gd name="T5" fmla="*/ 10 h 22"/>
                <a:gd name="T6" fmla="*/ 16 w 54"/>
                <a:gd name="T7" fmla="*/ 18 h 22"/>
                <a:gd name="T8" fmla="*/ 22 w 54"/>
                <a:gd name="T9" fmla="*/ 20 h 22"/>
                <a:gd name="T10" fmla="*/ 28 w 54"/>
                <a:gd name="T11" fmla="*/ 22 h 22"/>
                <a:gd name="T12" fmla="*/ 28 w 54"/>
                <a:gd name="T13" fmla="*/ 22 h 22"/>
                <a:gd name="T14" fmla="*/ 34 w 54"/>
                <a:gd name="T15" fmla="*/ 22 h 22"/>
                <a:gd name="T16" fmla="*/ 40 w 54"/>
                <a:gd name="T17" fmla="*/ 20 h 22"/>
                <a:gd name="T18" fmla="*/ 48 w 54"/>
                <a:gd name="T19" fmla="*/ 14 h 22"/>
                <a:gd name="T20" fmla="*/ 52 w 54"/>
                <a:gd name="T21" fmla="*/ 10 h 22"/>
                <a:gd name="T22" fmla="*/ 54 w 54"/>
                <a:gd name="T23" fmla="*/ 6 h 22"/>
                <a:gd name="T24" fmla="*/ 54 w 54"/>
                <a:gd name="T25" fmla="*/ 6 h 22"/>
                <a:gd name="T26" fmla="*/ 50 w 54"/>
                <a:gd name="T27" fmla="*/ 8 h 22"/>
                <a:gd name="T28" fmla="*/ 40 w 54"/>
                <a:gd name="T29" fmla="*/ 8 h 22"/>
                <a:gd name="T30" fmla="*/ 22 w 54"/>
                <a:gd name="T31" fmla="*/ 6 h 22"/>
                <a:gd name="T32" fmla="*/ 12 w 54"/>
                <a:gd name="T33" fmla="*/ 4 h 22"/>
                <a:gd name="T34" fmla="*/ 0 w 54"/>
                <a:gd name="T35" fmla="*/ 0 h 22"/>
                <a:gd name="T36" fmla="*/ 0 w 54"/>
                <a:gd name="T3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22">
                  <a:moveTo>
                    <a:pt x="0" y="0"/>
                  </a:moveTo>
                  <a:lnTo>
                    <a:pt x="0" y="0"/>
                  </a:lnTo>
                  <a:lnTo>
                    <a:pt x="8" y="10"/>
                  </a:lnTo>
                  <a:lnTo>
                    <a:pt x="16" y="18"/>
                  </a:lnTo>
                  <a:lnTo>
                    <a:pt x="22" y="20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34" y="22"/>
                  </a:lnTo>
                  <a:lnTo>
                    <a:pt x="40" y="20"/>
                  </a:lnTo>
                  <a:lnTo>
                    <a:pt x="48" y="14"/>
                  </a:lnTo>
                  <a:lnTo>
                    <a:pt x="52" y="10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0" y="8"/>
                  </a:lnTo>
                  <a:lnTo>
                    <a:pt x="40" y="8"/>
                  </a:lnTo>
                  <a:lnTo>
                    <a:pt x="22" y="6"/>
                  </a:lnTo>
                  <a:lnTo>
                    <a:pt x="1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7" name="Freeform 65"/>
            <p:cNvSpPr>
              <a:spLocks/>
            </p:cNvSpPr>
            <p:nvPr/>
          </p:nvSpPr>
          <p:spPr bwMode="auto">
            <a:xfrm>
              <a:off x="4130675" y="3201988"/>
              <a:ext cx="82550" cy="41275"/>
            </a:xfrm>
            <a:custGeom>
              <a:avLst/>
              <a:gdLst>
                <a:gd name="T0" fmla="*/ 0 w 52"/>
                <a:gd name="T1" fmla="*/ 2 h 26"/>
                <a:gd name="T2" fmla="*/ 0 w 52"/>
                <a:gd name="T3" fmla="*/ 2 h 26"/>
                <a:gd name="T4" fmla="*/ 4 w 52"/>
                <a:gd name="T5" fmla="*/ 8 h 26"/>
                <a:gd name="T6" fmla="*/ 10 w 52"/>
                <a:gd name="T7" fmla="*/ 14 h 26"/>
                <a:gd name="T8" fmla="*/ 22 w 52"/>
                <a:gd name="T9" fmla="*/ 20 h 26"/>
                <a:gd name="T10" fmla="*/ 36 w 52"/>
                <a:gd name="T11" fmla="*/ 24 h 26"/>
                <a:gd name="T12" fmla="*/ 50 w 52"/>
                <a:gd name="T13" fmla="*/ 26 h 26"/>
                <a:gd name="T14" fmla="*/ 50 w 52"/>
                <a:gd name="T15" fmla="*/ 26 h 26"/>
                <a:gd name="T16" fmla="*/ 52 w 52"/>
                <a:gd name="T17" fmla="*/ 26 h 26"/>
                <a:gd name="T18" fmla="*/ 52 w 52"/>
                <a:gd name="T19" fmla="*/ 24 h 26"/>
                <a:gd name="T20" fmla="*/ 52 w 52"/>
                <a:gd name="T21" fmla="*/ 24 h 26"/>
                <a:gd name="T22" fmla="*/ 50 w 52"/>
                <a:gd name="T23" fmla="*/ 22 h 26"/>
                <a:gd name="T24" fmla="*/ 46 w 52"/>
                <a:gd name="T25" fmla="*/ 20 h 26"/>
                <a:gd name="T26" fmla="*/ 46 w 52"/>
                <a:gd name="T27" fmla="*/ 20 h 26"/>
                <a:gd name="T28" fmla="*/ 36 w 52"/>
                <a:gd name="T29" fmla="*/ 18 h 26"/>
                <a:gd name="T30" fmla="*/ 36 w 52"/>
                <a:gd name="T31" fmla="*/ 18 h 26"/>
                <a:gd name="T32" fmla="*/ 26 w 52"/>
                <a:gd name="T33" fmla="*/ 16 h 26"/>
                <a:gd name="T34" fmla="*/ 18 w 52"/>
                <a:gd name="T35" fmla="*/ 12 h 26"/>
                <a:gd name="T36" fmla="*/ 10 w 52"/>
                <a:gd name="T37" fmla="*/ 6 h 26"/>
                <a:gd name="T38" fmla="*/ 4 w 52"/>
                <a:gd name="T39" fmla="*/ 0 h 26"/>
                <a:gd name="T40" fmla="*/ 4 w 52"/>
                <a:gd name="T41" fmla="*/ 0 h 26"/>
                <a:gd name="T42" fmla="*/ 2 w 52"/>
                <a:gd name="T43" fmla="*/ 0 h 26"/>
                <a:gd name="T44" fmla="*/ 0 w 52"/>
                <a:gd name="T45" fmla="*/ 2 h 26"/>
                <a:gd name="T46" fmla="*/ 0 w 52"/>
                <a:gd name="T4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" h="26">
                  <a:moveTo>
                    <a:pt x="0" y="2"/>
                  </a:moveTo>
                  <a:lnTo>
                    <a:pt x="0" y="2"/>
                  </a:lnTo>
                  <a:lnTo>
                    <a:pt x="4" y="8"/>
                  </a:lnTo>
                  <a:lnTo>
                    <a:pt x="10" y="14"/>
                  </a:lnTo>
                  <a:lnTo>
                    <a:pt x="22" y="20"/>
                  </a:lnTo>
                  <a:lnTo>
                    <a:pt x="36" y="24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2" y="26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50" y="22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26" y="16"/>
                  </a:lnTo>
                  <a:lnTo>
                    <a:pt x="18" y="12"/>
                  </a:lnTo>
                  <a:lnTo>
                    <a:pt x="10" y="6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8" name="Freeform 66"/>
            <p:cNvSpPr>
              <a:spLocks/>
            </p:cNvSpPr>
            <p:nvPr/>
          </p:nvSpPr>
          <p:spPr bwMode="auto">
            <a:xfrm>
              <a:off x="4279900" y="3236913"/>
              <a:ext cx="47625" cy="15875"/>
            </a:xfrm>
            <a:custGeom>
              <a:avLst/>
              <a:gdLst>
                <a:gd name="T0" fmla="*/ 0 w 30"/>
                <a:gd name="T1" fmla="*/ 8 h 10"/>
                <a:gd name="T2" fmla="*/ 0 w 30"/>
                <a:gd name="T3" fmla="*/ 8 h 10"/>
                <a:gd name="T4" fmla="*/ 8 w 30"/>
                <a:gd name="T5" fmla="*/ 10 h 10"/>
                <a:gd name="T6" fmla="*/ 16 w 30"/>
                <a:gd name="T7" fmla="*/ 10 h 10"/>
                <a:gd name="T8" fmla="*/ 24 w 30"/>
                <a:gd name="T9" fmla="*/ 8 h 10"/>
                <a:gd name="T10" fmla="*/ 30 w 30"/>
                <a:gd name="T11" fmla="*/ 2 h 10"/>
                <a:gd name="T12" fmla="*/ 30 w 30"/>
                <a:gd name="T13" fmla="*/ 2 h 10"/>
                <a:gd name="T14" fmla="*/ 30 w 30"/>
                <a:gd name="T15" fmla="*/ 2 h 10"/>
                <a:gd name="T16" fmla="*/ 28 w 30"/>
                <a:gd name="T17" fmla="*/ 0 h 10"/>
                <a:gd name="T18" fmla="*/ 28 w 30"/>
                <a:gd name="T19" fmla="*/ 0 h 10"/>
                <a:gd name="T20" fmla="*/ 16 w 30"/>
                <a:gd name="T21" fmla="*/ 4 h 10"/>
                <a:gd name="T22" fmla="*/ 16 w 30"/>
                <a:gd name="T23" fmla="*/ 4 h 10"/>
                <a:gd name="T24" fmla="*/ 0 w 30"/>
                <a:gd name="T25" fmla="*/ 8 h 10"/>
                <a:gd name="T26" fmla="*/ 0 w 30"/>
                <a:gd name="T27" fmla="*/ 8 h 10"/>
                <a:gd name="T28" fmla="*/ 0 w 30"/>
                <a:gd name="T29" fmla="*/ 8 h 10"/>
                <a:gd name="T30" fmla="*/ 0 w 30"/>
                <a:gd name="T3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10">
                  <a:moveTo>
                    <a:pt x="0" y="8"/>
                  </a:moveTo>
                  <a:lnTo>
                    <a:pt x="0" y="8"/>
                  </a:lnTo>
                  <a:lnTo>
                    <a:pt x="8" y="10"/>
                  </a:lnTo>
                  <a:lnTo>
                    <a:pt x="16" y="10"/>
                  </a:lnTo>
                  <a:lnTo>
                    <a:pt x="24" y="8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9" name="Freeform 67"/>
            <p:cNvSpPr>
              <a:spLocks/>
            </p:cNvSpPr>
            <p:nvPr/>
          </p:nvSpPr>
          <p:spPr bwMode="auto">
            <a:xfrm>
              <a:off x="4140200" y="2970213"/>
              <a:ext cx="266700" cy="361950"/>
            </a:xfrm>
            <a:custGeom>
              <a:avLst/>
              <a:gdLst>
                <a:gd name="T0" fmla="*/ 38 w 168"/>
                <a:gd name="T1" fmla="*/ 66 h 228"/>
                <a:gd name="T2" fmla="*/ 50 w 168"/>
                <a:gd name="T3" fmla="*/ 88 h 228"/>
                <a:gd name="T4" fmla="*/ 72 w 168"/>
                <a:gd name="T5" fmla="*/ 120 h 228"/>
                <a:gd name="T6" fmla="*/ 84 w 168"/>
                <a:gd name="T7" fmla="*/ 130 h 228"/>
                <a:gd name="T8" fmla="*/ 118 w 168"/>
                <a:gd name="T9" fmla="*/ 162 h 228"/>
                <a:gd name="T10" fmla="*/ 136 w 168"/>
                <a:gd name="T11" fmla="*/ 186 h 228"/>
                <a:gd name="T12" fmla="*/ 138 w 168"/>
                <a:gd name="T13" fmla="*/ 214 h 228"/>
                <a:gd name="T14" fmla="*/ 134 w 168"/>
                <a:gd name="T15" fmla="*/ 228 h 228"/>
                <a:gd name="T16" fmla="*/ 144 w 168"/>
                <a:gd name="T17" fmla="*/ 216 h 228"/>
                <a:gd name="T18" fmla="*/ 146 w 168"/>
                <a:gd name="T19" fmla="*/ 200 h 228"/>
                <a:gd name="T20" fmla="*/ 140 w 168"/>
                <a:gd name="T21" fmla="*/ 178 h 228"/>
                <a:gd name="T22" fmla="*/ 132 w 168"/>
                <a:gd name="T23" fmla="*/ 166 h 228"/>
                <a:gd name="T24" fmla="*/ 106 w 168"/>
                <a:gd name="T25" fmla="*/ 136 h 228"/>
                <a:gd name="T26" fmla="*/ 86 w 168"/>
                <a:gd name="T27" fmla="*/ 114 h 228"/>
                <a:gd name="T28" fmla="*/ 80 w 168"/>
                <a:gd name="T29" fmla="*/ 108 h 228"/>
                <a:gd name="T30" fmla="*/ 114 w 168"/>
                <a:gd name="T31" fmla="*/ 136 h 228"/>
                <a:gd name="T32" fmla="*/ 128 w 168"/>
                <a:gd name="T33" fmla="*/ 146 h 228"/>
                <a:gd name="T34" fmla="*/ 140 w 168"/>
                <a:gd name="T35" fmla="*/ 156 h 228"/>
                <a:gd name="T36" fmla="*/ 154 w 168"/>
                <a:gd name="T37" fmla="*/ 180 h 228"/>
                <a:gd name="T38" fmla="*/ 156 w 168"/>
                <a:gd name="T39" fmla="*/ 196 h 228"/>
                <a:gd name="T40" fmla="*/ 154 w 168"/>
                <a:gd name="T41" fmla="*/ 204 h 228"/>
                <a:gd name="T42" fmla="*/ 164 w 168"/>
                <a:gd name="T43" fmla="*/ 180 h 228"/>
                <a:gd name="T44" fmla="*/ 168 w 168"/>
                <a:gd name="T45" fmla="*/ 152 h 228"/>
                <a:gd name="T46" fmla="*/ 162 w 168"/>
                <a:gd name="T47" fmla="*/ 116 h 228"/>
                <a:gd name="T48" fmla="*/ 152 w 168"/>
                <a:gd name="T49" fmla="*/ 92 h 228"/>
                <a:gd name="T50" fmla="*/ 126 w 168"/>
                <a:gd name="T51" fmla="*/ 48 h 228"/>
                <a:gd name="T52" fmla="*/ 98 w 168"/>
                <a:gd name="T53" fmla="*/ 22 h 228"/>
                <a:gd name="T54" fmla="*/ 74 w 168"/>
                <a:gd name="T55" fmla="*/ 10 h 228"/>
                <a:gd name="T56" fmla="*/ 48 w 168"/>
                <a:gd name="T57" fmla="*/ 2 h 228"/>
                <a:gd name="T58" fmla="*/ 16 w 168"/>
                <a:gd name="T59" fmla="*/ 0 h 228"/>
                <a:gd name="T60" fmla="*/ 0 w 168"/>
                <a:gd name="T61" fmla="*/ 0 h 228"/>
                <a:gd name="T62" fmla="*/ 16 w 168"/>
                <a:gd name="T63" fmla="*/ 18 h 228"/>
                <a:gd name="T64" fmla="*/ 30 w 168"/>
                <a:gd name="T65" fmla="*/ 38 h 228"/>
                <a:gd name="T66" fmla="*/ 38 w 168"/>
                <a:gd name="T67" fmla="*/ 6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" h="228">
                  <a:moveTo>
                    <a:pt x="38" y="66"/>
                  </a:moveTo>
                  <a:lnTo>
                    <a:pt x="38" y="66"/>
                  </a:lnTo>
                  <a:lnTo>
                    <a:pt x="42" y="72"/>
                  </a:lnTo>
                  <a:lnTo>
                    <a:pt x="50" y="88"/>
                  </a:lnTo>
                  <a:lnTo>
                    <a:pt x="64" y="110"/>
                  </a:lnTo>
                  <a:lnTo>
                    <a:pt x="72" y="120"/>
                  </a:lnTo>
                  <a:lnTo>
                    <a:pt x="84" y="130"/>
                  </a:lnTo>
                  <a:lnTo>
                    <a:pt x="84" y="130"/>
                  </a:lnTo>
                  <a:lnTo>
                    <a:pt x="108" y="150"/>
                  </a:lnTo>
                  <a:lnTo>
                    <a:pt x="118" y="162"/>
                  </a:lnTo>
                  <a:lnTo>
                    <a:pt x="128" y="172"/>
                  </a:lnTo>
                  <a:lnTo>
                    <a:pt x="136" y="186"/>
                  </a:lnTo>
                  <a:lnTo>
                    <a:pt x="140" y="198"/>
                  </a:lnTo>
                  <a:lnTo>
                    <a:pt x="138" y="214"/>
                  </a:lnTo>
                  <a:lnTo>
                    <a:pt x="134" y="228"/>
                  </a:lnTo>
                  <a:lnTo>
                    <a:pt x="134" y="228"/>
                  </a:lnTo>
                  <a:lnTo>
                    <a:pt x="138" y="224"/>
                  </a:lnTo>
                  <a:lnTo>
                    <a:pt x="144" y="216"/>
                  </a:lnTo>
                  <a:lnTo>
                    <a:pt x="146" y="208"/>
                  </a:lnTo>
                  <a:lnTo>
                    <a:pt x="146" y="200"/>
                  </a:lnTo>
                  <a:lnTo>
                    <a:pt x="144" y="190"/>
                  </a:lnTo>
                  <a:lnTo>
                    <a:pt x="140" y="178"/>
                  </a:lnTo>
                  <a:lnTo>
                    <a:pt x="140" y="178"/>
                  </a:lnTo>
                  <a:lnTo>
                    <a:pt x="132" y="166"/>
                  </a:lnTo>
                  <a:lnTo>
                    <a:pt x="124" y="154"/>
                  </a:lnTo>
                  <a:lnTo>
                    <a:pt x="106" y="136"/>
                  </a:lnTo>
                  <a:lnTo>
                    <a:pt x="92" y="122"/>
                  </a:lnTo>
                  <a:lnTo>
                    <a:pt x="86" y="114"/>
                  </a:lnTo>
                  <a:lnTo>
                    <a:pt x="80" y="108"/>
                  </a:lnTo>
                  <a:lnTo>
                    <a:pt x="80" y="108"/>
                  </a:lnTo>
                  <a:lnTo>
                    <a:pt x="98" y="124"/>
                  </a:lnTo>
                  <a:lnTo>
                    <a:pt x="114" y="136"/>
                  </a:lnTo>
                  <a:lnTo>
                    <a:pt x="128" y="146"/>
                  </a:lnTo>
                  <a:lnTo>
                    <a:pt x="128" y="146"/>
                  </a:lnTo>
                  <a:lnTo>
                    <a:pt x="134" y="150"/>
                  </a:lnTo>
                  <a:lnTo>
                    <a:pt x="140" y="156"/>
                  </a:lnTo>
                  <a:lnTo>
                    <a:pt x="150" y="172"/>
                  </a:lnTo>
                  <a:lnTo>
                    <a:pt x="154" y="180"/>
                  </a:lnTo>
                  <a:lnTo>
                    <a:pt x="156" y="188"/>
                  </a:lnTo>
                  <a:lnTo>
                    <a:pt x="156" y="196"/>
                  </a:lnTo>
                  <a:lnTo>
                    <a:pt x="154" y="204"/>
                  </a:lnTo>
                  <a:lnTo>
                    <a:pt x="154" y="204"/>
                  </a:lnTo>
                  <a:lnTo>
                    <a:pt x="158" y="198"/>
                  </a:lnTo>
                  <a:lnTo>
                    <a:pt x="164" y="180"/>
                  </a:lnTo>
                  <a:lnTo>
                    <a:pt x="166" y="166"/>
                  </a:lnTo>
                  <a:lnTo>
                    <a:pt x="168" y="152"/>
                  </a:lnTo>
                  <a:lnTo>
                    <a:pt x="166" y="136"/>
                  </a:lnTo>
                  <a:lnTo>
                    <a:pt x="162" y="116"/>
                  </a:lnTo>
                  <a:lnTo>
                    <a:pt x="162" y="116"/>
                  </a:lnTo>
                  <a:lnTo>
                    <a:pt x="152" y="92"/>
                  </a:lnTo>
                  <a:lnTo>
                    <a:pt x="140" y="70"/>
                  </a:lnTo>
                  <a:lnTo>
                    <a:pt x="126" y="48"/>
                  </a:lnTo>
                  <a:lnTo>
                    <a:pt x="108" y="30"/>
                  </a:lnTo>
                  <a:lnTo>
                    <a:pt x="98" y="22"/>
                  </a:lnTo>
                  <a:lnTo>
                    <a:pt x="86" y="16"/>
                  </a:lnTo>
                  <a:lnTo>
                    <a:pt x="74" y="10"/>
                  </a:lnTo>
                  <a:lnTo>
                    <a:pt x="62" y="4"/>
                  </a:lnTo>
                  <a:lnTo>
                    <a:pt x="48" y="2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6"/>
                  </a:lnTo>
                  <a:lnTo>
                    <a:pt x="16" y="18"/>
                  </a:lnTo>
                  <a:lnTo>
                    <a:pt x="22" y="28"/>
                  </a:lnTo>
                  <a:lnTo>
                    <a:pt x="30" y="38"/>
                  </a:lnTo>
                  <a:lnTo>
                    <a:pt x="34" y="52"/>
                  </a:lnTo>
                  <a:lnTo>
                    <a:pt x="38" y="66"/>
                  </a:lnTo>
                  <a:lnTo>
                    <a:pt x="38" y="66"/>
                  </a:lnTo>
                  <a:close/>
                </a:path>
              </a:pathLst>
            </a:custGeom>
            <a:solidFill>
              <a:srgbClr val="4B1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0" name="Freeform 68"/>
            <p:cNvSpPr>
              <a:spLocks/>
            </p:cNvSpPr>
            <p:nvPr/>
          </p:nvSpPr>
          <p:spPr bwMode="auto">
            <a:xfrm>
              <a:off x="4054475" y="3001963"/>
              <a:ext cx="142875" cy="330200"/>
            </a:xfrm>
            <a:custGeom>
              <a:avLst/>
              <a:gdLst>
                <a:gd name="T0" fmla="*/ 88 w 90"/>
                <a:gd name="T1" fmla="*/ 22 h 208"/>
                <a:gd name="T2" fmla="*/ 88 w 90"/>
                <a:gd name="T3" fmla="*/ 22 h 208"/>
                <a:gd name="T4" fmla="*/ 90 w 90"/>
                <a:gd name="T5" fmla="*/ 30 h 208"/>
                <a:gd name="T6" fmla="*/ 88 w 90"/>
                <a:gd name="T7" fmla="*/ 50 h 208"/>
                <a:gd name="T8" fmla="*/ 84 w 90"/>
                <a:gd name="T9" fmla="*/ 62 h 208"/>
                <a:gd name="T10" fmla="*/ 78 w 90"/>
                <a:gd name="T11" fmla="*/ 76 h 208"/>
                <a:gd name="T12" fmla="*/ 70 w 90"/>
                <a:gd name="T13" fmla="*/ 90 h 208"/>
                <a:gd name="T14" fmla="*/ 58 w 90"/>
                <a:gd name="T15" fmla="*/ 104 h 208"/>
                <a:gd name="T16" fmla="*/ 58 w 90"/>
                <a:gd name="T17" fmla="*/ 104 h 208"/>
                <a:gd name="T18" fmla="*/ 32 w 90"/>
                <a:gd name="T19" fmla="*/ 128 h 208"/>
                <a:gd name="T20" fmla="*/ 22 w 90"/>
                <a:gd name="T21" fmla="*/ 142 h 208"/>
                <a:gd name="T22" fmla="*/ 14 w 90"/>
                <a:gd name="T23" fmla="*/ 154 h 208"/>
                <a:gd name="T24" fmla="*/ 8 w 90"/>
                <a:gd name="T25" fmla="*/ 168 h 208"/>
                <a:gd name="T26" fmla="*/ 6 w 90"/>
                <a:gd name="T27" fmla="*/ 182 h 208"/>
                <a:gd name="T28" fmla="*/ 8 w 90"/>
                <a:gd name="T29" fmla="*/ 194 h 208"/>
                <a:gd name="T30" fmla="*/ 14 w 90"/>
                <a:gd name="T31" fmla="*/ 208 h 208"/>
                <a:gd name="T32" fmla="*/ 14 w 90"/>
                <a:gd name="T33" fmla="*/ 208 h 208"/>
                <a:gd name="T34" fmla="*/ 10 w 90"/>
                <a:gd name="T35" fmla="*/ 206 h 208"/>
                <a:gd name="T36" fmla="*/ 8 w 90"/>
                <a:gd name="T37" fmla="*/ 202 h 208"/>
                <a:gd name="T38" fmla="*/ 4 w 90"/>
                <a:gd name="T39" fmla="*/ 196 h 208"/>
                <a:gd name="T40" fmla="*/ 0 w 90"/>
                <a:gd name="T41" fmla="*/ 188 h 208"/>
                <a:gd name="T42" fmla="*/ 0 w 90"/>
                <a:gd name="T43" fmla="*/ 176 h 208"/>
                <a:gd name="T44" fmla="*/ 0 w 90"/>
                <a:gd name="T45" fmla="*/ 160 h 208"/>
                <a:gd name="T46" fmla="*/ 4 w 90"/>
                <a:gd name="T47" fmla="*/ 140 h 208"/>
                <a:gd name="T48" fmla="*/ 4 w 90"/>
                <a:gd name="T49" fmla="*/ 140 h 208"/>
                <a:gd name="T50" fmla="*/ 12 w 90"/>
                <a:gd name="T51" fmla="*/ 116 h 208"/>
                <a:gd name="T52" fmla="*/ 20 w 90"/>
                <a:gd name="T53" fmla="*/ 94 h 208"/>
                <a:gd name="T54" fmla="*/ 40 w 90"/>
                <a:gd name="T55" fmla="*/ 50 h 208"/>
                <a:gd name="T56" fmla="*/ 58 w 90"/>
                <a:gd name="T57" fmla="*/ 16 h 208"/>
                <a:gd name="T58" fmla="*/ 64 w 90"/>
                <a:gd name="T59" fmla="*/ 6 h 208"/>
                <a:gd name="T60" fmla="*/ 70 w 90"/>
                <a:gd name="T61" fmla="*/ 0 h 208"/>
                <a:gd name="T62" fmla="*/ 70 w 90"/>
                <a:gd name="T63" fmla="*/ 0 h 208"/>
                <a:gd name="T64" fmla="*/ 72 w 90"/>
                <a:gd name="T65" fmla="*/ 0 h 208"/>
                <a:gd name="T66" fmla="*/ 76 w 90"/>
                <a:gd name="T67" fmla="*/ 2 h 208"/>
                <a:gd name="T68" fmla="*/ 82 w 90"/>
                <a:gd name="T69" fmla="*/ 10 h 208"/>
                <a:gd name="T70" fmla="*/ 88 w 90"/>
                <a:gd name="T71" fmla="*/ 22 h 208"/>
                <a:gd name="T72" fmla="*/ 88 w 90"/>
                <a:gd name="T73" fmla="*/ 2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" h="208">
                  <a:moveTo>
                    <a:pt x="88" y="22"/>
                  </a:moveTo>
                  <a:lnTo>
                    <a:pt x="88" y="22"/>
                  </a:lnTo>
                  <a:lnTo>
                    <a:pt x="90" y="30"/>
                  </a:lnTo>
                  <a:lnTo>
                    <a:pt x="88" y="50"/>
                  </a:lnTo>
                  <a:lnTo>
                    <a:pt x="84" y="62"/>
                  </a:lnTo>
                  <a:lnTo>
                    <a:pt x="78" y="76"/>
                  </a:lnTo>
                  <a:lnTo>
                    <a:pt x="70" y="90"/>
                  </a:lnTo>
                  <a:lnTo>
                    <a:pt x="58" y="104"/>
                  </a:lnTo>
                  <a:lnTo>
                    <a:pt x="58" y="104"/>
                  </a:lnTo>
                  <a:lnTo>
                    <a:pt x="32" y="128"/>
                  </a:lnTo>
                  <a:lnTo>
                    <a:pt x="22" y="142"/>
                  </a:lnTo>
                  <a:lnTo>
                    <a:pt x="14" y="154"/>
                  </a:lnTo>
                  <a:lnTo>
                    <a:pt x="8" y="168"/>
                  </a:lnTo>
                  <a:lnTo>
                    <a:pt x="6" y="182"/>
                  </a:lnTo>
                  <a:lnTo>
                    <a:pt x="8" y="194"/>
                  </a:lnTo>
                  <a:lnTo>
                    <a:pt x="14" y="208"/>
                  </a:lnTo>
                  <a:lnTo>
                    <a:pt x="14" y="208"/>
                  </a:lnTo>
                  <a:lnTo>
                    <a:pt x="10" y="206"/>
                  </a:lnTo>
                  <a:lnTo>
                    <a:pt x="8" y="202"/>
                  </a:lnTo>
                  <a:lnTo>
                    <a:pt x="4" y="196"/>
                  </a:lnTo>
                  <a:lnTo>
                    <a:pt x="0" y="188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4" y="140"/>
                  </a:lnTo>
                  <a:lnTo>
                    <a:pt x="4" y="140"/>
                  </a:lnTo>
                  <a:lnTo>
                    <a:pt x="12" y="116"/>
                  </a:lnTo>
                  <a:lnTo>
                    <a:pt x="20" y="94"/>
                  </a:lnTo>
                  <a:lnTo>
                    <a:pt x="40" y="50"/>
                  </a:lnTo>
                  <a:lnTo>
                    <a:pt x="58" y="16"/>
                  </a:lnTo>
                  <a:lnTo>
                    <a:pt x="64" y="6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6" y="2"/>
                  </a:lnTo>
                  <a:lnTo>
                    <a:pt x="82" y="10"/>
                  </a:lnTo>
                  <a:lnTo>
                    <a:pt x="88" y="22"/>
                  </a:lnTo>
                  <a:lnTo>
                    <a:pt x="88" y="22"/>
                  </a:lnTo>
                  <a:close/>
                </a:path>
              </a:pathLst>
            </a:custGeom>
            <a:solidFill>
              <a:srgbClr val="4B1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1" name="Freeform 69"/>
            <p:cNvSpPr>
              <a:spLocks/>
            </p:cNvSpPr>
            <p:nvPr/>
          </p:nvSpPr>
          <p:spPr bwMode="auto">
            <a:xfrm>
              <a:off x="3879850" y="2970213"/>
              <a:ext cx="304800" cy="463550"/>
            </a:xfrm>
            <a:custGeom>
              <a:avLst/>
              <a:gdLst>
                <a:gd name="T0" fmla="*/ 182 w 192"/>
                <a:gd name="T1" fmla="*/ 6 h 292"/>
                <a:gd name="T2" fmla="*/ 170 w 192"/>
                <a:gd name="T3" fmla="*/ 2 h 292"/>
                <a:gd name="T4" fmla="*/ 150 w 192"/>
                <a:gd name="T5" fmla="*/ 2 h 292"/>
                <a:gd name="T6" fmla="*/ 122 w 192"/>
                <a:gd name="T7" fmla="*/ 16 h 292"/>
                <a:gd name="T8" fmla="*/ 104 w 192"/>
                <a:gd name="T9" fmla="*/ 28 h 292"/>
                <a:gd name="T10" fmla="*/ 80 w 192"/>
                <a:gd name="T11" fmla="*/ 52 h 292"/>
                <a:gd name="T12" fmla="*/ 66 w 192"/>
                <a:gd name="T13" fmla="*/ 74 h 292"/>
                <a:gd name="T14" fmla="*/ 58 w 192"/>
                <a:gd name="T15" fmla="*/ 96 h 292"/>
                <a:gd name="T16" fmla="*/ 52 w 192"/>
                <a:gd name="T17" fmla="*/ 136 h 292"/>
                <a:gd name="T18" fmla="*/ 52 w 192"/>
                <a:gd name="T19" fmla="*/ 168 h 292"/>
                <a:gd name="T20" fmla="*/ 48 w 192"/>
                <a:gd name="T21" fmla="*/ 180 h 292"/>
                <a:gd name="T22" fmla="*/ 36 w 192"/>
                <a:gd name="T23" fmla="*/ 196 h 292"/>
                <a:gd name="T24" fmla="*/ 20 w 192"/>
                <a:gd name="T25" fmla="*/ 200 h 292"/>
                <a:gd name="T26" fmla="*/ 0 w 192"/>
                <a:gd name="T27" fmla="*/ 200 h 292"/>
                <a:gd name="T28" fmla="*/ 2 w 192"/>
                <a:gd name="T29" fmla="*/ 202 h 292"/>
                <a:gd name="T30" fmla="*/ 20 w 192"/>
                <a:gd name="T31" fmla="*/ 212 h 292"/>
                <a:gd name="T32" fmla="*/ 38 w 192"/>
                <a:gd name="T33" fmla="*/ 212 h 292"/>
                <a:gd name="T34" fmla="*/ 50 w 192"/>
                <a:gd name="T35" fmla="*/ 208 h 292"/>
                <a:gd name="T36" fmla="*/ 38 w 192"/>
                <a:gd name="T37" fmla="*/ 218 h 292"/>
                <a:gd name="T38" fmla="*/ 24 w 192"/>
                <a:gd name="T39" fmla="*/ 222 h 292"/>
                <a:gd name="T40" fmla="*/ 6 w 192"/>
                <a:gd name="T41" fmla="*/ 222 h 292"/>
                <a:gd name="T42" fmla="*/ 14 w 192"/>
                <a:gd name="T43" fmla="*/ 226 h 292"/>
                <a:gd name="T44" fmla="*/ 32 w 192"/>
                <a:gd name="T45" fmla="*/ 232 h 292"/>
                <a:gd name="T46" fmla="*/ 56 w 192"/>
                <a:gd name="T47" fmla="*/ 232 h 292"/>
                <a:gd name="T48" fmla="*/ 76 w 192"/>
                <a:gd name="T49" fmla="*/ 220 h 292"/>
                <a:gd name="T50" fmla="*/ 84 w 192"/>
                <a:gd name="T51" fmla="*/ 214 h 292"/>
                <a:gd name="T52" fmla="*/ 74 w 192"/>
                <a:gd name="T53" fmla="*/ 230 h 292"/>
                <a:gd name="T54" fmla="*/ 58 w 192"/>
                <a:gd name="T55" fmla="*/ 242 h 292"/>
                <a:gd name="T56" fmla="*/ 34 w 192"/>
                <a:gd name="T57" fmla="*/ 248 h 292"/>
                <a:gd name="T58" fmla="*/ 38 w 192"/>
                <a:gd name="T59" fmla="*/ 250 h 292"/>
                <a:gd name="T60" fmla="*/ 58 w 192"/>
                <a:gd name="T61" fmla="*/ 250 h 292"/>
                <a:gd name="T62" fmla="*/ 78 w 192"/>
                <a:gd name="T63" fmla="*/ 242 h 292"/>
                <a:gd name="T64" fmla="*/ 88 w 192"/>
                <a:gd name="T65" fmla="*/ 234 h 292"/>
                <a:gd name="T66" fmla="*/ 92 w 192"/>
                <a:gd name="T67" fmla="*/ 258 h 292"/>
                <a:gd name="T68" fmla="*/ 102 w 192"/>
                <a:gd name="T69" fmla="*/ 276 h 292"/>
                <a:gd name="T70" fmla="*/ 122 w 192"/>
                <a:gd name="T71" fmla="*/ 292 h 292"/>
                <a:gd name="T72" fmla="*/ 118 w 192"/>
                <a:gd name="T73" fmla="*/ 290 h 292"/>
                <a:gd name="T74" fmla="*/ 108 w 192"/>
                <a:gd name="T75" fmla="*/ 272 h 292"/>
                <a:gd name="T76" fmla="*/ 102 w 192"/>
                <a:gd name="T77" fmla="*/ 248 h 292"/>
                <a:gd name="T78" fmla="*/ 100 w 192"/>
                <a:gd name="T79" fmla="*/ 232 h 292"/>
                <a:gd name="T80" fmla="*/ 104 w 192"/>
                <a:gd name="T81" fmla="*/ 244 h 292"/>
                <a:gd name="T82" fmla="*/ 118 w 192"/>
                <a:gd name="T83" fmla="*/ 256 h 292"/>
                <a:gd name="T84" fmla="*/ 126 w 192"/>
                <a:gd name="T85" fmla="*/ 260 h 292"/>
                <a:gd name="T86" fmla="*/ 116 w 192"/>
                <a:gd name="T87" fmla="*/ 240 h 292"/>
                <a:gd name="T88" fmla="*/ 112 w 192"/>
                <a:gd name="T89" fmla="*/ 218 h 292"/>
                <a:gd name="T90" fmla="*/ 112 w 192"/>
                <a:gd name="T91" fmla="*/ 192 h 292"/>
                <a:gd name="T92" fmla="*/ 116 w 192"/>
                <a:gd name="T93" fmla="*/ 178 h 292"/>
                <a:gd name="T94" fmla="*/ 136 w 192"/>
                <a:gd name="T95" fmla="*/ 132 h 292"/>
                <a:gd name="T96" fmla="*/ 168 w 192"/>
                <a:gd name="T97" fmla="*/ 84 h 292"/>
                <a:gd name="T98" fmla="*/ 180 w 192"/>
                <a:gd name="T99" fmla="*/ 66 h 292"/>
                <a:gd name="T100" fmla="*/ 190 w 192"/>
                <a:gd name="T101" fmla="*/ 44 h 292"/>
                <a:gd name="T102" fmla="*/ 192 w 192"/>
                <a:gd name="T103" fmla="*/ 22 h 292"/>
                <a:gd name="T104" fmla="*/ 182 w 192"/>
                <a:gd name="T105" fmla="*/ 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2" h="292">
                  <a:moveTo>
                    <a:pt x="182" y="6"/>
                  </a:moveTo>
                  <a:lnTo>
                    <a:pt x="182" y="6"/>
                  </a:lnTo>
                  <a:lnTo>
                    <a:pt x="176" y="4"/>
                  </a:lnTo>
                  <a:lnTo>
                    <a:pt x="170" y="2"/>
                  </a:lnTo>
                  <a:lnTo>
                    <a:pt x="162" y="0"/>
                  </a:lnTo>
                  <a:lnTo>
                    <a:pt x="150" y="2"/>
                  </a:lnTo>
                  <a:lnTo>
                    <a:pt x="138" y="6"/>
                  </a:lnTo>
                  <a:lnTo>
                    <a:pt x="122" y="16"/>
                  </a:lnTo>
                  <a:lnTo>
                    <a:pt x="104" y="28"/>
                  </a:lnTo>
                  <a:lnTo>
                    <a:pt x="104" y="28"/>
                  </a:lnTo>
                  <a:lnTo>
                    <a:pt x="92" y="40"/>
                  </a:lnTo>
                  <a:lnTo>
                    <a:pt x="80" y="52"/>
                  </a:lnTo>
                  <a:lnTo>
                    <a:pt x="72" y="64"/>
                  </a:lnTo>
                  <a:lnTo>
                    <a:pt x="66" y="74"/>
                  </a:lnTo>
                  <a:lnTo>
                    <a:pt x="62" y="86"/>
                  </a:lnTo>
                  <a:lnTo>
                    <a:pt x="58" y="96"/>
                  </a:lnTo>
                  <a:lnTo>
                    <a:pt x="54" y="118"/>
                  </a:lnTo>
                  <a:lnTo>
                    <a:pt x="52" y="136"/>
                  </a:lnTo>
                  <a:lnTo>
                    <a:pt x="52" y="154"/>
                  </a:lnTo>
                  <a:lnTo>
                    <a:pt x="52" y="168"/>
                  </a:lnTo>
                  <a:lnTo>
                    <a:pt x="48" y="180"/>
                  </a:lnTo>
                  <a:lnTo>
                    <a:pt x="48" y="180"/>
                  </a:lnTo>
                  <a:lnTo>
                    <a:pt x="42" y="190"/>
                  </a:lnTo>
                  <a:lnTo>
                    <a:pt x="36" y="196"/>
                  </a:lnTo>
                  <a:lnTo>
                    <a:pt x="28" y="198"/>
                  </a:lnTo>
                  <a:lnTo>
                    <a:pt x="20" y="200"/>
                  </a:lnTo>
                  <a:lnTo>
                    <a:pt x="6" y="200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2" y="202"/>
                  </a:lnTo>
                  <a:lnTo>
                    <a:pt x="12" y="210"/>
                  </a:lnTo>
                  <a:lnTo>
                    <a:pt x="20" y="212"/>
                  </a:lnTo>
                  <a:lnTo>
                    <a:pt x="28" y="212"/>
                  </a:lnTo>
                  <a:lnTo>
                    <a:pt x="38" y="212"/>
                  </a:lnTo>
                  <a:lnTo>
                    <a:pt x="50" y="208"/>
                  </a:lnTo>
                  <a:lnTo>
                    <a:pt x="50" y="208"/>
                  </a:lnTo>
                  <a:lnTo>
                    <a:pt x="48" y="212"/>
                  </a:lnTo>
                  <a:lnTo>
                    <a:pt x="38" y="218"/>
                  </a:lnTo>
                  <a:lnTo>
                    <a:pt x="32" y="220"/>
                  </a:lnTo>
                  <a:lnTo>
                    <a:pt x="24" y="222"/>
                  </a:lnTo>
                  <a:lnTo>
                    <a:pt x="16" y="224"/>
                  </a:lnTo>
                  <a:lnTo>
                    <a:pt x="6" y="222"/>
                  </a:lnTo>
                  <a:lnTo>
                    <a:pt x="6" y="222"/>
                  </a:lnTo>
                  <a:lnTo>
                    <a:pt x="14" y="226"/>
                  </a:lnTo>
                  <a:lnTo>
                    <a:pt x="22" y="230"/>
                  </a:lnTo>
                  <a:lnTo>
                    <a:pt x="32" y="232"/>
                  </a:lnTo>
                  <a:lnTo>
                    <a:pt x="44" y="234"/>
                  </a:lnTo>
                  <a:lnTo>
                    <a:pt x="56" y="232"/>
                  </a:lnTo>
                  <a:lnTo>
                    <a:pt x="70" y="226"/>
                  </a:lnTo>
                  <a:lnTo>
                    <a:pt x="76" y="220"/>
                  </a:lnTo>
                  <a:lnTo>
                    <a:pt x="84" y="214"/>
                  </a:lnTo>
                  <a:lnTo>
                    <a:pt x="84" y="214"/>
                  </a:lnTo>
                  <a:lnTo>
                    <a:pt x="82" y="218"/>
                  </a:lnTo>
                  <a:lnTo>
                    <a:pt x="74" y="230"/>
                  </a:lnTo>
                  <a:lnTo>
                    <a:pt x="68" y="236"/>
                  </a:lnTo>
                  <a:lnTo>
                    <a:pt x="58" y="242"/>
                  </a:lnTo>
                  <a:lnTo>
                    <a:pt x="48" y="246"/>
                  </a:lnTo>
                  <a:lnTo>
                    <a:pt x="34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50" y="250"/>
                  </a:lnTo>
                  <a:lnTo>
                    <a:pt x="58" y="250"/>
                  </a:lnTo>
                  <a:lnTo>
                    <a:pt x="68" y="248"/>
                  </a:lnTo>
                  <a:lnTo>
                    <a:pt x="78" y="242"/>
                  </a:lnTo>
                  <a:lnTo>
                    <a:pt x="88" y="234"/>
                  </a:lnTo>
                  <a:lnTo>
                    <a:pt x="88" y="234"/>
                  </a:lnTo>
                  <a:lnTo>
                    <a:pt x="88" y="242"/>
                  </a:lnTo>
                  <a:lnTo>
                    <a:pt x="92" y="258"/>
                  </a:lnTo>
                  <a:lnTo>
                    <a:pt x="96" y="266"/>
                  </a:lnTo>
                  <a:lnTo>
                    <a:pt x="102" y="276"/>
                  </a:lnTo>
                  <a:lnTo>
                    <a:pt x="110" y="286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118" y="290"/>
                  </a:lnTo>
                  <a:lnTo>
                    <a:pt x="112" y="280"/>
                  </a:lnTo>
                  <a:lnTo>
                    <a:pt x="108" y="272"/>
                  </a:lnTo>
                  <a:lnTo>
                    <a:pt x="104" y="262"/>
                  </a:lnTo>
                  <a:lnTo>
                    <a:pt x="102" y="248"/>
                  </a:lnTo>
                  <a:lnTo>
                    <a:pt x="100" y="232"/>
                  </a:lnTo>
                  <a:lnTo>
                    <a:pt x="100" y="232"/>
                  </a:lnTo>
                  <a:lnTo>
                    <a:pt x="102" y="236"/>
                  </a:lnTo>
                  <a:lnTo>
                    <a:pt x="104" y="244"/>
                  </a:lnTo>
                  <a:lnTo>
                    <a:pt x="112" y="252"/>
                  </a:lnTo>
                  <a:lnTo>
                    <a:pt x="118" y="256"/>
                  </a:lnTo>
                  <a:lnTo>
                    <a:pt x="126" y="260"/>
                  </a:lnTo>
                  <a:lnTo>
                    <a:pt x="126" y="260"/>
                  </a:lnTo>
                  <a:lnTo>
                    <a:pt x="122" y="254"/>
                  </a:lnTo>
                  <a:lnTo>
                    <a:pt x="116" y="240"/>
                  </a:lnTo>
                  <a:lnTo>
                    <a:pt x="114" y="230"/>
                  </a:lnTo>
                  <a:lnTo>
                    <a:pt x="112" y="218"/>
                  </a:lnTo>
                  <a:lnTo>
                    <a:pt x="112" y="206"/>
                  </a:lnTo>
                  <a:lnTo>
                    <a:pt x="112" y="192"/>
                  </a:lnTo>
                  <a:lnTo>
                    <a:pt x="112" y="192"/>
                  </a:lnTo>
                  <a:lnTo>
                    <a:pt x="116" y="178"/>
                  </a:lnTo>
                  <a:lnTo>
                    <a:pt x="122" y="162"/>
                  </a:lnTo>
                  <a:lnTo>
                    <a:pt x="136" y="132"/>
                  </a:lnTo>
                  <a:lnTo>
                    <a:pt x="154" y="104"/>
                  </a:lnTo>
                  <a:lnTo>
                    <a:pt x="168" y="84"/>
                  </a:lnTo>
                  <a:lnTo>
                    <a:pt x="168" y="84"/>
                  </a:lnTo>
                  <a:lnTo>
                    <a:pt x="180" y="66"/>
                  </a:lnTo>
                  <a:lnTo>
                    <a:pt x="186" y="56"/>
                  </a:lnTo>
                  <a:lnTo>
                    <a:pt x="190" y="44"/>
                  </a:lnTo>
                  <a:lnTo>
                    <a:pt x="192" y="34"/>
                  </a:lnTo>
                  <a:lnTo>
                    <a:pt x="192" y="22"/>
                  </a:lnTo>
                  <a:lnTo>
                    <a:pt x="188" y="14"/>
                  </a:lnTo>
                  <a:lnTo>
                    <a:pt x="182" y="6"/>
                  </a:lnTo>
                  <a:lnTo>
                    <a:pt x="182" y="6"/>
                  </a:lnTo>
                  <a:close/>
                </a:path>
              </a:pathLst>
            </a:custGeom>
            <a:solidFill>
              <a:srgbClr val="4B1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2" name="Freeform 70"/>
            <p:cNvSpPr>
              <a:spLocks/>
            </p:cNvSpPr>
            <p:nvPr/>
          </p:nvSpPr>
          <p:spPr bwMode="auto">
            <a:xfrm>
              <a:off x="3994150" y="3033713"/>
              <a:ext cx="165100" cy="168275"/>
            </a:xfrm>
            <a:custGeom>
              <a:avLst/>
              <a:gdLst>
                <a:gd name="T0" fmla="*/ 102 w 104"/>
                <a:gd name="T1" fmla="*/ 2 h 106"/>
                <a:gd name="T2" fmla="*/ 102 w 104"/>
                <a:gd name="T3" fmla="*/ 2 h 106"/>
                <a:gd name="T4" fmla="*/ 98 w 104"/>
                <a:gd name="T5" fmla="*/ 22 h 106"/>
                <a:gd name="T6" fmla="*/ 94 w 104"/>
                <a:gd name="T7" fmla="*/ 32 h 106"/>
                <a:gd name="T8" fmla="*/ 90 w 104"/>
                <a:gd name="T9" fmla="*/ 42 h 106"/>
                <a:gd name="T10" fmla="*/ 90 w 104"/>
                <a:gd name="T11" fmla="*/ 42 h 106"/>
                <a:gd name="T12" fmla="*/ 86 w 104"/>
                <a:gd name="T13" fmla="*/ 50 h 106"/>
                <a:gd name="T14" fmla="*/ 80 w 104"/>
                <a:gd name="T15" fmla="*/ 56 h 106"/>
                <a:gd name="T16" fmla="*/ 66 w 104"/>
                <a:gd name="T17" fmla="*/ 70 h 106"/>
                <a:gd name="T18" fmla="*/ 66 w 104"/>
                <a:gd name="T19" fmla="*/ 70 h 106"/>
                <a:gd name="T20" fmla="*/ 52 w 104"/>
                <a:gd name="T21" fmla="*/ 80 h 106"/>
                <a:gd name="T22" fmla="*/ 36 w 104"/>
                <a:gd name="T23" fmla="*/ 90 h 106"/>
                <a:gd name="T24" fmla="*/ 18 w 104"/>
                <a:gd name="T25" fmla="*/ 98 h 106"/>
                <a:gd name="T26" fmla="*/ 0 w 104"/>
                <a:gd name="T27" fmla="*/ 104 h 106"/>
                <a:gd name="T28" fmla="*/ 0 w 104"/>
                <a:gd name="T29" fmla="*/ 104 h 106"/>
                <a:gd name="T30" fmla="*/ 0 w 104"/>
                <a:gd name="T31" fmla="*/ 104 h 106"/>
                <a:gd name="T32" fmla="*/ 2 w 104"/>
                <a:gd name="T33" fmla="*/ 106 h 106"/>
                <a:gd name="T34" fmla="*/ 2 w 104"/>
                <a:gd name="T35" fmla="*/ 106 h 106"/>
                <a:gd name="T36" fmla="*/ 20 w 104"/>
                <a:gd name="T37" fmla="*/ 100 h 106"/>
                <a:gd name="T38" fmla="*/ 38 w 104"/>
                <a:gd name="T39" fmla="*/ 94 h 106"/>
                <a:gd name="T40" fmla="*/ 56 w 104"/>
                <a:gd name="T41" fmla="*/ 86 h 106"/>
                <a:gd name="T42" fmla="*/ 70 w 104"/>
                <a:gd name="T43" fmla="*/ 74 h 106"/>
                <a:gd name="T44" fmla="*/ 70 w 104"/>
                <a:gd name="T45" fmla="*/ 74 h 106"/>
                <a:gd name="T46" fmla="*/ 84 w 104"/>
                <a:gd name="T47" fmla="*/ 60 h 106"/>
                <a:gd name="T48" fmla="*/ 94 w 104"/>
                <a:gd name="T49" fmla="*/ 44 h 106"/>
                <a:gd name="T50" fmla="*/ 94 w 104"/>
                <a:gd name="T51" fmla="*/ 44 h 106"/>
                <a:gd name="T52" fmla="*/ 98 w 104"/>
                <a:gd name="T53" fmla="*/ 34 h 106"/>
                <a:gd name="T54" fmla="*/ 102 w 104"/>
                <a:gd name="T55" fmla="*/ 24 h 106"/>
                <a:gd name="T56" fmla="*/ 104 w 104"/>
                <a:gd name="T57" fmla="*/ 2 h 106"/>
                <a:gd name="T58" fmla="*/ 104 w 104"/>
                <a:gd name="T59" fmla="*/ 2 h 106"/>
                <a:gd name="T60" fmla="*/ 104 w 104"/>
                <a:gd name="T61" fmla="*/ 0 h 106"/>
                <a:gd name="T62" fmla="*/ 102 w 104"/>
                <a:gd name="T63" fmla="*/ 2 h 106"/>
                <a:gd name="T64" fmla="*/ 102 w 104"/>
                <a:gd name="T65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4" h="106">
                  <a:moveTo>
                    <a:pt x="102" y="2"/>
                  </a:moveTo>
                  <a:lnTo>
                    <a:pt x="102" y="2"/>
                  </a:lnTo>
                  <a:lnTo>
                    <a:pt x="98" y="22"/>
                  </a:lnTo>
                  <a:lnTo>
                    <a:pt x="94" y="32"/>
                  </a:lnTo>
                  <a:lnTo>
                    <a:pt x="90" y="42"/>
                  </a:lnTo>
                  <a:lnTo>
                    <a:pt x="90" y="42"/>
                  </a:lnTo>
                  <a:lnTo>
                    <a:pt x="86" y="50"/>
                  </a:lnTo>
                  <a:lnTo>
                    <a:pt x="80" y="56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52" y="80"/>
                  </a:lnTo>
                  <a:lnTo>
                    <a:pt x="36" y="90"/>
                  </a:lnTo>
                  <a:lnTo>
                    <a:pt x="18" y="9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106"/>
                  </a:lnTo>
                  <a:lnTo>
                    <a:pt x="2" y="106"/>
                  </a:lnTo>
                  <a:lnTo>
                    <a:pt x="20" y="100"/>
                  </a:lnTo>
                  <a:lnTo>
                    <a:pt x="38" y="94"/>
                  </a:lnTo>
                  <a:lnTo>
                    <a:pt x="56" y="86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84" y="60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8" y="34"/>
                  </a:lnTo>
                  <a:lnTo>
                    <a:pt x="102" y="24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04" y="0"/>
                  </a:lnTo>
                  <a:lnTo>
                    <a:pt x="102" y="2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8032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3" name="Freeform 71"/>
            <p:cNvSpPr>
              <a:spLocks/>
            </p:cNvSpPr>
            <p:nvPr/>
          </p:nvSpPr>
          <p:spPr bwMode="auto">
            <a:xfrm>
              <a:off x="4184650" y="3017838"/>
              <a:ext cx="193675" cy="263525"/>
            </a:xfrm>
            <a:custGeom>
              <a:avLst/>
              <a:gdLst>
                <a:gd name="T0" fmla="*/ 0 w 122"/>
                <a:gd name="T1" fmla="*/ 0 h 166"/>
                <a:gd name="T2" fmla="*/ 0 w 122"/>
                <a:gd name="T3" fmla="*/ 0 h 166"/>
                <a:gd name="T4" fmla="*/ 2 w 122"/>
                <a:gd name="T5" fmla="*/ 12 h 166"/>
                <a:gd name="T6" fmla="*/ 4 w 122"/>
                <a:gd name="T7" fmla="*/ 22 h 166"/>
                <a:gd name="T8" fmla="*/ 10 w 122"/>
                <a:gd name="T9" fmla="*/ 32 h 166"/>
                <a:gd name="T10" fmla="*/ 16 w 122"/>
                <a:gd name="T11" fmla="*/ 38 h 166"/>
                <a:gd name="T12" fmla="*/ 26 w 122"/>
                <a:gd name="T13" fmla="*/ 46 h 166"/>
                <a:gd name="T14" fmla="*/ 34 w 122"/>
                <a:gd name="T15" fmla="*/ 52 h 166"/>
                <a:gd name="T16" fmla="*/ 54 w 122"/>
                <a:gd name="T17" fmla="*/ 62 h 166"/>
                <a:gd name="T18" fmla="*/ 54 w 122"/>
                <a:gd name="T19" fmla="*/ 62 h 166"/>
                <a:gd name="T20" fmla="*/ 82 w 122"/>
                <a:gd name="T21" fmla="*/ 78 h 166"/>
                <a:gd name="T22" fmla="*/ 94 w 122"/>
                <a:gd name="T23" fmla="*/ 88 h 166"/>
                <a:gd name="T24" fmla="*/ 106 w 122"/>
                <a:gd name="T25" fmla="*/ 100 h 166"/>
                <a:gd name="T26" fmla="*/ 106 w 122"/>
                <a:gd name="T27" fmla="*/ 100 h 166"/>
                <a:gd name="T28" fmla="*/ 110 w 122"/>
                <a:gd name="T29" fmla="*/ 108 h 166"/>
                <a:gd name="T30" fmla="*/ 114 w 122"/>
                <a:gd name="T31" fmla="*/ 114 h 166"/>
                <a:gd name="T32" fmla="*/ 116 w 122"/>
                <a:gd name="T33" fmla="*/ 122 h 166"/>
                <a:gd name="T34" fmla="*/ 118 w 122"/>
                <a:gd name="T35" fmla="*/ 130 h 166"/>
                <a:gd name="T36" fmla="*/ 118 w 122"/>
                <a:gd name="T37" fmla="*/ 146 h 166"/>
                <a:gd name="T38" fmla="*/ 114 w 122"/>
                <a:gd name="T39" fmla="*/ 164 h 166"/>
                <a:gd name="T40" fmla="*/ 114 w 122"/>
                <a:gd name="T41" fmla="*/ 164 h 166"/>
                <a:gd name="T42" fmla="*/ 116 w 122"/>
                <a:gd name="T43" fmla="*/ 166 h 166"/>
                <a:gd name="T44" fmla="*/ 116 w 122"/>
                <a:gd name="T45" fmla="*/ 164 h 166"/>
                <a:gd name="T46" fmla="*/ 116 w 122"/>
                <a:gd name="T47" fmla="*/ 164 h 166"/>
                <a:gd name="T48" fmla="*/ 120 w 122"/>
                <a:gd name="T49" fmla="*/ 152 h 166"/>
                <a:gd name="T50" fmla="*/ 122 w 122"/>
                <a:gd name="T51" fmla="*/ 142 h 166"/>
                <a:gd name="T52" fmla="*/ 122 w 122"/>
                <a:gd name="T53" fmla="*/ 130 h 166"/>
                <a:gd name="T54" fmla="*/ 120 w 122"/>
                <a:gd name="T55" fmla="*/ 118 h 166"/>
                <a:gd name="T56" fmla="*/ 120 w 122"/>
                <a:gd name="T57" fmla="*/ 118 h 166"/>
                <a:gd name="T58" fmla="*/ 116 w 122"/>
                <a:gd name="T59" fmla="*/ 106 h 166"/>
                <a:gd name="T60" fmla="*/ 110 w 122"/>
                <a:gd name="T61" fmla="*/ 96 h 166"/>
                <a:gd name="T62" fmla="*/ 102 w 122"/>
                <a:gd name="T63" fmla="*/ 88 h 166"/>
                <a:gd name="T64" fmla="*/ 94 w 122"/>
                <a:gd name="T65" fmla="*/ 80 h 166"/>
                <a:gd name="T66" fmla="*/ 94 w 122"/>
                <a:gd name="T67" fmla="*/ 80 h 166"/>
                <a:gd name="T68" fmla="*/ 84 w 122"/>
                <a:gd name="T69" fmla="*/ 70 h 166"/>
                <a:gd name="T70" fmla="*/ 72 w 122"/>
                <a:gd name="T71" fmla="*/ 64 h 166"/>
                <a:gd name="T72" fmla="*/ 48 w 122"/>
                <a:gd name="T73" fmla="*/ 52 h 166"/>
                <a:gd name="T74" fmla="*/ 48 w 122"/>
                <a:gd name="T75" fmla="*/ 52 h 166"/>
                <a:gd name="T76" fmla="*/ 32 w 122"/>
                <a:gd name="T77" fmla="*/ 42 h 166"/>
                <a:gd name="T78" fmla="*/ 18 w 122"/>
                <a:gd name="T79" fmla="*/ 32 h 166"/>
                <a:gd name="T80" fmla="*/ 12 w 122"/>
                <a:gd name="T81" fmla="*/ 26 h 166"/>
                <a:gd name="T82" fmla="*/ 8 w 122"/>
                <a:gd name="T83" fmla="*/ 18 h 166"/>
                <a:gd name="T84" fmla="*/ 4 w 122"/>
                <a:gd name="T85" fmla="*/ 10 h 166"/>
                <a:gd name="T86" fmla="*/ 2 w 122"/>
                <a:gd name="T87" fmla="*/ 0 h 166"/>
                <a:gd name="T88" fmla="*/ 2 w 122"/>
                <a:gd name="T89" fmla="*/ 0 h 166"/>
                <a:gd name="T90" fmla="*/ 2 w 122"/>
                <a:gd name="T91" fmla="*/ 0 h 166"/>
                <a:gd name="T92" fmla="*/ 0 w 122"/>
                <a:gd name="T93" fmla="*/ 0 h 166"/>
                <a:gd name="T94" fmla="*/ 0 w 122"/>
                <a:gd name="T95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2" h="166">
                  <a:moveTo>
                    <a:pt x="0" y="0"/>
                  </a:moveTo>
                  <a:lnTo>
                    <a:pt x="0" y="0"/>
                  </a:lnTo>
                  <a:lnTo>
                    <a:pt x="2" y="12"/>
                  </a:lnTo>
                  <a:lnTo>
                    <a:pt x="4" y="22"/>
                  </a:lnTo>
                  <a:lnTo>
                    <a:pt x="10" y="32"/>
                  </a:lnTo>
                  <a:lnTo>
                    <a:pt x="16" y="38"/>
                  </a:lnTo>
                  <a:lnTo>
                    <a:pt x="26" y="46"/>
                  </a:lnTo>
                  <a:lnTo>
                    <a:pt x="34" y="52"/>
                  </a:lnTo>
                  <a:lnTo>
                    <a:pt x="54" y="62"/>
                  </a:lnTo>
                  <a:lnTo>
                    <a:pt x="54" y="62"/>
                  </a:lnTo>
                  <a:lnTo>
                    <a:pt x="82" y="78"/>
                  </a:lnTo>
                  <a:lnTo>
                    <a:pt x="94" y="88"/>
                  </a:lnTo>
                  <a:lnTo>
                    <a:pt x="106" y="100"/>
                  </a:lnTo>
                  <a:lnTo>
                    <a:pt x="106" y="100"/>
                  </a:lnTo>
                  <a:lnTo>
                    <a:pt x="110" y="108"/>
                  </a:lnTo>
                  <a:lnTo>
                    <a:pt x="114" y="114"/>
                  </a:lnTo>
                  <a:lnTo>
                    <a:pt x="116" y="122"/>
                  </a:lnTo>
                  <a:lnTo>
                    <a:pt x="118" y="130"/>
                  </a:lnTo>
                  <a:lnTo>
                    <a:pt x="118" y="146"/>
                  </a:lnTo>
                  <a:lnTo>
                    <a:pt x="114" y="164"/>
                  </a:lnTo>
                  <a:lnTo>
                    <a:pt x="114" y="164"/>
                  </a:lnTo>
                  <a:lnTo>
                    <a:pt x="116" y="166"/>
                  </a:lnTo>
                  <a:lnTo>
                    <a:pt x="116" y="164"/>
                  </a:lnTo>
                  <a:lnTo>
                    <a:pt x="116" y="164"/>
                  </a:lnTo>
                  <a:lnTo>
                    <a:pt x="120" y="152"/>
                  </a:lnTo>
                  <a:lnTo>
                    <a:pt x="122" y="142"/>
                  </a:lnTo>
                  <a:lnTo>
                    <a:pt x="122" y="130"/>
                  </a:lnTo>
                  <a:lnTo>
                    <a:pt x="120" y="118"/>
                  </a:lnTo>
                  <a:lnTo>
                    <a:pt x="120" y="118"/>
                  </a:lnTo>
                  <a:lnTo>
                    <a:pt x="116" y="106"/>
                  </a:lnTo>
                  <a:lnTo>
                    <a:pt x="110" y="96"/>
                  </a:lnTo>
                  <a:lnTo>
                    <a:pt x="102" y="88"/>
                  </a:lnTo>
                  <a:lnTo>
                    <a:pt x="94" y="80"/>
                  </a:lnTo>
                  <a:lnTo>
                    <a:pt x="94" y="80"/>
                  </a:lnTo>
                  <a:lnTo>
                    <a:pt x="84" y="70"/>
                  </a:lnTo>
                  <a:lnTo>
                    <a:pt x="72" y="64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32" y="42"/>
                  </a:lnTo>
                  <a:lnTo>
                    <a:pt x="18" y="32"/>
                  </a:lnTo>
                  <a:lnTo>
                    <a:pt x="12" y="26"/>
                  </a:lnTo>
                  <a:lnTo>
                    <a:pt x="8" y="18"/>
                  </a:lnTo>
                  <a:lnTo>
                    <a:pt x="4" y="1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32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4" name="Freeform 72"/>
            <p:cNvSpPr>
              <a:spLocks/>
            </p:cNvSpPr>
            <p:nvPr/>
          </p:nvSpPr>
          <p:spPr bwMode="auto">
            <a:xfrm>
              <a:off x="4149725" y="2998788"/>
              <a:ext cx="250825" cy="168275"/>
            </a:xfrm>
            <a:custGeom>
              <a:avLst/>
              <a:gdLst>
                <a:gd name="T0" fmla="*/ 0 w 158"/>
                <a:gd name="T1" fmla="*/ 4 h 106"/>
                <a:gd name="T2" fmla="*/ 0 w 158"/>
                <a:gd name="T3" fmla="*/ 4 h 106"/>
                <a:gd name="T4" fmla="*/ 14 w 158"/>
                <a:gd name="T5" fmla="*/ 2 h 106"/>
                <a:gd name="T6" fmla="*/ 26 w 158"/>
                <a:gd name="T7" fmla="*/ 4 h 106"/>
                <a:gd name="T8" fmla="*/ 38 w 158"/>
                <a:gd name="T9" fmla="*/ 6 h 106"/>
                <a:gd name="T10" fmla="*/ 50 w 158"/>
                <a:gd name="T11" fmla="*/ 10 h 106"/>
                <a:gd name="T12" fmla="*/ 72 w 158"/>
                <a:gd name="T13" fmla="*/ 20 h 106"/>
                <a:gd name="T14" fmla="*/ 92 w 158"/>
                <a:gd name="T15" fmla="*/ 32 h 106"/>
                <a:gd name="T16" fmla="*/ 92 w 158"/>
                <a:gd name="T17" fmla="*/ 32 h 106"/>
                <a:gd name="T18" fmla="*/ 112 w 158"/>
                <a:gd name="T19" fmla="*/ 48 h 106"/>
                <a:gd name="T20" fmla="*/ 128 w 158"/>
                <a:gd name="T21" fmla="*/ 66 h 106"/>
                <a:gd name="T22" fmla="*/ 142 w 158"/>
                <a:gd name="T23" fmla="*/ 84 h 106"/>
                <a:gd name="T24" fmla="*/ 156 w 158"/>
                <a:gd name="T25" fmla="*/ 106 h 106"/>
                <a:gd name="T26" fmla="*/ 156 w 158"/>
                <a:gd name="T27" fmla="*/ 106 h 106"/>
                <a:gd name="T28" fmla="*/ 158 w 158"/>
                <a:gd name="T29" fmla="*/ 106 h 106"/>
                <a:gd name="T30" fmla="*/ 158 w 158"/>
                <a:gd name="T31" fmla="*/ 104 h 106"/>
                <a:gd name="T32" fmla="*/ 158 w 158"/>
                <a:gd name="T33" fmla="*/ 104 h 106"/>
                <a:gd name="T34" fmla="*/ 154 w 158"/>
                <a:gd name="T35" fmla="*/ 94 h 106"/>
                <a:gd name="T36" fmla="*/ 148 w 158"/>
                <a:gd name="T37" fmla="*/ 82 h 106"/>
                <a:gd name="T38" fmla="*/ 132 w 158"/>
                <a:gd name="T39" fmla="*/ 62 h 106"/>
                <a:gd name="T40" fmla="*/ 114 w 158"/>
                <a:gd name="T41" fmla="*/ 44 h 106"/>
                <a:gd name="T42" fmla="*/ 96 w 158"/>
                <a:gd name="T43" fmla="*/ 28 h 106"/>
                <a:gd name="T44" fmla="*/ 96 w 158"/>
                <a:gd name="T45" fmla="*/ 28 h 106"/>
                <a:gd name="T46" fmla="*/ 72 w 158"/>
                <a:gd name="T47" fmla="*/ 14 h 106"/>
                <a:gd name="T48" fmla="*/ 60 w 158"/>
                <a:gd name="T49" fmla="*/ 8 h 106"/>
                <a:gd name="T50" fmla="*/ 48 w 158"/>
                <a:gd name="T51" fmla="*/ 4 h 106"/>
                <a:gd name="T52" fmla="*/ 48 w 158"/>
                <a:gd name="T53" fmla="*/ 4 h 106"/>
                <a:gd name="T54" fmla="*/ 36 w 158"/>
                <a:gd name="T55" fmla="*/ 2 h 106"/>
                <a:gd name="T56" fmla="*/ 24 w 158"/>
                <a:gd name="T57" fmla="*/ 0 h 106"/>
                <a:gd name="T58" fmla="*/ 12 w 158"/>
                <a:gd name="T59" fmla="*/ 0 h 106"/>
                <a:gd name="T60" fmla="*/ 0 w 158"/>
                <a:gd name="T61" fmla="*/ 2 h 106"/>
                <a:gd name="T62" fmla="*/ 0 w 158"/>
                <a:gd name="T63" fmla="*/ 2 h 106"/>
                <a:gd name="T64" fmla="*/ 0 w 158"/>
                <a:gd name="T65" fmla="*/ 4 h 106"/>
                <a:gd name="T66" fmla="*/ 0 w 158"/>
                <a:gd name="T67" fmla="*/ 4 h 106"/>
                <a:gd name="T68" fmla="*/ 0 w 158"/>
                <a:gd name="T69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8" h="106">
                  <a:moveTo>
                    <a:pt x="0" y="4"/>
                  </a:moveTo>
                  <a:lnTo>
                    <a:pt x="0" y="4"/>
                  </a:lnTo>
                  <a:lnTo>
                    <a:pt x="14" y="2"/>
                  </a:lnTo>
                  <a:lnTo>
                    <a:pt x="26" y="4"/>
                  </a:lnTo>
                  <a:lnTo>
                    <a:pt x="38" y="6"/>
                  </a:lnTo>
                  <a:lnTo>
                    <a:pt x="50" y="10"/>
                  </a:lnTo>
                  <a:lnTo>
                    <a:pt x="72" y="20"/>
                  </a:lnTo>
                  <a:lnTo>
                    <a:pt x="92" y="32"/>
                  </a:lnTo>
                  <a:lnTo>
                    <a:pt x="92" y="32"/>
                  </a:lnTo>
                  <a:lnTo>
                    <a:pt x="112" y="48"/>
                  </a:lnTo>
                  <a:lnTo>
                    <a:pt x="128" y="66"/>
                  </a:lnTo>
                  <a:lnTo>
                    <a:pt x="142" y="84"/>
                  </a:lnTo>
                  <a:lnTo>
                    <a:pt x="156" y="106"/>
                  </a:lnTo>
                  <a:lnTo>
                    <a:pt x="156" y="106"/>
                  </a:lnTo>
                  <a:lnTo>
                    <a:pt x="158" y="106"/>
                  </a:lnTo>
                  <a:lnTo>
                    <a:pt x="158" y="104"/>
                  </a:lnTo>
                  <a:lnTo>
                    <a:pt x="158" y="104"/>
                  </a:lnTo>
                  <a:lnTo>
                    <a:pt x="154" y="94"/>
                  </a:lnTo>
                  <a:lnTo>
                    <a:pt x="148" y="82"/>
                  </a:lnTo>
                  <a:lnTo>
                    <a:pt x="132" y="62"/>
                  </a:lnTo>
                  <a:lnTo>
                    <a:pt x="114" y="44"/>
                  </a:lnTo>
                  <a:lnTo>
                    <a:pt x="96" y="28"/>
                  </a:lnTo>
                  <a:lnTo>
                    <a:pt x="96" y="28"/>
                  </a:lnTo>
                  <a:lnTo>
                    <a:pt x="72" y="14"/>
                  </a:lnTo>
                  <a:lnTo>
                    <a:pt x="60" y="8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36" y="2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032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5" name="Freeform 73"/>
            <p:cNvSpPr>
              <a:spLocks/>
            </p:cNvSpPr>
            <p:nvPr/>
          </p:nvSpPr>
          <p:spPr bwMode="auto">
            <a:xfrm>
              <a:off x="4140200" y="3160713"/>
              <a:ext cx="98425" cy="28575"/>
            </a:xfrm>
            <a:custGeom>
              <a:avLst/>
              <a:gdLst>
                <a:gd name="T0" fmla="*/ 0 w 62"/>
                <a:gd name="T1" fmla="*/ 10 h 18"/>
                <a:gd name="T2" fmla="*/ 0 w 62"/>
                <a:gd name="T3" fmla="*/ 10 h 18"/>
                <a:gd name="T4" fmla="*/ 12 w 62"/>
                <a:gd name="T5" fmla="*/ 8 h 18"/>
                <a:gd name="T6" fmla="*/ 22 w 62"/>
                <a:gd name="T7" fmla="*/ 8 h 18"/>
                <a:gd name="T8" fmla="*/ 34 w 62"/>
                <a:gd name="T9" fmla="*/ 8 h 18"/>
                <a:gd name="T10" fmla="*/ 34 w 62"/>
                <a:gd name="T11" fmla="*/ 8 h 18"/>
                <a:gd name="T12" fmla="*/ 46 w 62"/>
                <a:gd name="T13" fmla="*/ 10 h 18"/>
                <a:gd name="T14" fmla="*/ 54 w 62"/>
                <a:gd name="T15" fmla="*/ 14 h 18"/>
                <a:gd name="T16" fmla="*/ 62 w 62"/>
                <a:gd name="T17" fmla="*/ 18 h 18"/>
                <a:gd name="T18" fmla="*/ 62 w 62"/>
                <a:gd name="T19" fmla="*/ 18 h 18"/>
                <a:gd name="T20" fmla="*/ 60 w 62"/>
                <a:gd name="T21" fmla="*/ 16 h 18"/>
                <a:gd name="T22" fmla="*/ 58 w 62"/>
                <a:gd name="T23" fmla="*/ 12 h 18"/>
                <a:gd name="T24" fmla="*/ 50 w 62"/>
                <a:gd name="T25" fmla="*/ 6 h 18"/>
                <a:gd name="T26" fmla="*/ 38 w 62"/>
                <a:gd name="T27" fmla="*/ 2 h 18"/>
                <a:gd name="T28" fmla="*/ 38 w 62"/>
                <a:gd name="T29" fmla="*/ 2 h 18"/>
                <a:gd name="T30" fmla="*/ 24 w 62"/>
                <a:gd name="T31" fmla="*/ 0 h 18"/>
                <a:gd name="T32" fmla="*/ 12 w 62"/>
                <a:gd name="T33" fmla="*/ 2 h 18"/>
                <a:gd name="T34" fmla="*/ 4 w 62"/>
                <a:gd name="T35" fmla="*/ 8 h 18"/>
                <a:gd name="T36" fmla="*/ 0 w 62"/>
                <a:gd name="T37" fmla="*/ 10 h 18"/>
                <a:gd name="T38" fmla="*/ 0 w 62"/>
                <a:gd name="T3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18">
                  <a:moveTo>
                    <a:pt x="0" y="10"/>
                  </a:moveTo>
                  <a:lnTo>
                    <a:pt x="0" y="10"/>
                  </a:lnTo>
                  <a:lnTo>
                    <a:pt x="12" y="8"/>
                  </a:lnTo>
                  <a:lnTo>
                    <a:pt x="22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6" y="10"/>
                  </a:lnTo>
                  <a:lnTo>
                    <a:pt x="54" y="14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0" y="16"/>
                  </a:lnTo>
                  <a:lnTo>
                    <a:pt x="58" y="12"/>
                  </a:lnTo>
                  <a:lnTo>
                    <a:pt x="50" y="6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24" y="0"/>
                  </a:lnTo>
                  <a:lnTo>
                    <a:pt x="12" y="2"/>
                  </a:lnTo>
                  <a:lnTo>
                    <a:pt x="4" y="8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B1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6" name="Freeform 74"/>
            <p:cNvSpPr>
              <a:spLocks/>
            </p:cNvSpPr>
            <p:nvPr/>
          </p:nvSpPr>
          <p:spPr bwMode="auto">
            <a:xfrm>
              <a:off x="4302125" y="3186113"/>
              <a:ext cx="47625" cy="15875"/>
            </a:xfrm>
            <a:custGeom>
              <a:avLst/>
              <a:gdLst>
                <a:gd name="T0" fmla="*/ 0 w 30"/>
                <a:gd name="T1" fmla="*/ 10 h 10"/>
                <a:gd name="T2" fmla="*/ 0 w 30"/>
                <a:gd name="T3" fmla="*/ 10 h 10"/>
                <a:gd name="T4" fmla="*/ 4 w 30"/>
                <a:gd name="T5" fmla="*/ 6 h 10"/>
                <a:gd name="T6" fmla="*/ 10 w 30"/>
                <a:gd name="T7" fmla="*/ 6 h 10"/>
                <a:gd name="T8" fmla="*/ 16 w 30"/>
                <a:gd name="T9" fmla="*/ 6 h 10"/>
                <a:gd name="T10" fmla="*/ 16 w 30"/>
                <a:gd name="T11" fmla="*/ 6 h 10"/>
                <a:gd name="T12" fmla="*/ 22 w 30"/>
                <a:gd name="T13" fmla="*/ 6 h 10"/>
                <a:gd name="T14" fmla="*/ 24 w 30"/>
                <a:gd name="T15" fmla="*/ 8 h 10"/>
                <a:gd name="T16" fmla="*/ 26 w 30"/>
                <a:gd name="T17" fmla="*/ 10 h 10"/>
                <a:gd name="T18" fmla="*/ 26 w 30"/>
                <a:gd name="T19" fmla="*/ 10 h 10"/>
                <a:gd name="T20" fmla="*/ 30 w 30"/>
                <a:gd name="T21" fmla="*/ 8 h 10"/>
                <a:gd name="T22" fmla="*/ 30 w 30"/>
                <a:gd name="T23" fmla="*/ 4 h 10"/>
                <a:gd name="T24" fmla="*/ 26 w 30"/>
                <a:gd name="T25" fmla="*/ 2 h 10"/>
                <a:gd name="T26" fmla="*/ 26 w 30"/>
                <a:gd name="T27" fmla="*/ 2 h 10"/>
                <a:gd name="T28" fmla="*/ 20 w 30"/>
                <a:gd name="T29" fmla="*/ 0 h 10"/>
                <a:gd name="T30" fmla="*/ 12 w 30"/>
                <a:gd name="T31" fmla="*/ 2 h 10"/>
                <a:gd name="T32" fmla="*/ 6 w 30"/>
                <a:gd name="T33" fmla="*/ 6 h 10"/>
                <a:gd name="T34" fmla="*/ 0 w 30"/>
                <a:gd name="T35" fmla="*/ 10 h 10"/>
                <a:gd name="T36" fmla="*/ 0 w 30"/>
                <a:gd name="T3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10">
                  <a:moveTo>
                    <a:pt x="0" y="10"/>
                  </a:moveTo>
                  <a:lnTo>
                    <a:pt x="0" y="10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22" y="6"/>
                  </a:lnTo>
                  <a:lnTo>
                    <a:pt x="24" y="8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B1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7" name="Freeform 75"/>
            <p:cNvSpPr>
              <a:spLocks/>
            </p:cNvSpPr>
            <p:nvPr/>
          </p:nvSpPr>
          <p:spPr bwMode="auto">
            <a:xfrm>
              <a:off x="4111625" y="3259138"/>
              <a:ext cx="63500" cy="57150"/>
            </a:xfrm>
            <a:custGeom>
              <a:avLst/>
              <a:gdLst>
                <a:gd name="T0" fmla="*/ 40 w 40"/>
                <a:gd name="T1" fmla="*/ 18 h 36"/>
                <a:gd name="T2" fmla="*/ 40 w 40"/>
                <a:gd name="T3" fmla="*/ 18 h 36"/>
                <a:gd name="T4" fmla="*/ 38 w 40"/>
                <a:gd name="T5" fmla="*/ 26 h 36"/>
                <a:gd name="T6" fmla="*/ 34 w 40"/>
                <a:gd name="T7" fmla="*/ 30 h 36"/>
                <a:gd name="T8" fmla="*/ 28 w 40"/>
                <a:gd name="T9" fmla="*/ 34 h 36"/>
                <a:gd name="T10" fmla="*/ 20 w 40"/>
                <a:gd name="T11" fmla="*/ 36 h 36"/>
                <a:gd name="T12" fmla="*/ 20 w 40"/>
                <a:gd name="T13" fmla="*/ 36 h 36"/>
                <a:gd name="T14" fmla="*/ 12 w 40"/>
                <a:gd name="T15" fmla="*/ 34 h 36"/>
                <a:gd name="T16" fmla="*/ 6 w 40"/>
                <a:gd name="T17" fmla="*/ 30 h 36"/>
                <a:gd name="T18" fmla="*/ 0 w 40"/>
                <a:gd name="T19" fmla="*/ 26 h 36"/>
                <a:gd name="T20" fmla="*/ 0 w 40"/>
                <a:gd name="T21" fmla="*/ 18 h 36"/>
                <a:gd name="T22" fmla="*/ 0 w 40"/>
                <a:gd name="T23" fmla="*/ 18 h 36"/>
                <a:gd name="T24" fmla="*/ 0 w 40"/>
                <a:gd name="T25" fmla="*/ 10 h 36"/>
                <a:gd name="T26" fmla="*/ 6 w 40"/>
                <a:gd name="T27" fmla="*/ 4 h 36"/>
                <a:gd name="T28" fmla="*/ 12 w 40"/>
                <a:gd name="T29" fmla="*/ 0 h 36"/>
                <a:gd name="T30" fmla="*/ 20 w 40"/>
                <a:gd name="T31" fmla="*/ 0 h 36"/>
                <a:gd name="T32" fmla="*/ 20 w 40"/>
                <a:gd name="T33" fmla="*/ 0 h 36"/>
                <a:gd name="T34" fmla="*/ 28 w 40"/>
                <a:gd name="T35" fmla="*/ 0 h 36"/>
                <a:gd name="T36" fmla="*/ 34 w 40"/>
                <a:gd name="T37" fmla="*/ 4 h 36"/>
                <a:gd name="T38" fmla="*/ 38 w 40"/>
                <a:gd name="T39" fmla="*/ 10 h 36"/>
                <a:gd name="T40" fmla="*/ 40 w 40"/>
                <a:gd name="T41" fmla="*/ 18 h 36"/>
                <a:gd name="T42" fmla="*/ 40 w 40"/>
                <a:gd name="T4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36">
                  <a:moveTo>
                    <a:pt x="40" y="18"/>
                  </a:moveTo>
                  <a:lnTo>
                    <a:pt x="40" y="18"/>
                  </a:lnTo>
                  <a:lnTo>
                    <a:pt x="38" y="26"/>
                  </a:lnTo>
                  <a:lnTo>
                    <a:pt x="34" y="30"/>
                  </a:lnTo>
                  <a:lnTo>
                    <a:pt x="28" y="34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12" y="34"/>
                  </a:lnTo>
                  <a:lnTo>
                    <a:pt x="6" y="30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6" y="4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34" y="4"/>
                  </a:lnTo>
                  <a:lnTo>
                    <a:pt x="38" y="10"/>
                  </a:lnTo>
                  <a:lnTo>
                    <a:pt x="40" y="18"/>
                  </a:lnTo>
                  <a:lnTo>
                    <a:pt x="40" y="18"/>
                  </a:lnTo>
                  <a:close/>
                </a:path>
              </a:pathLst>
            </a:custGeom>
            <a:solidFill>
              <a:srgbClr val="E3A1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8" name="Freeform 76"/>
            <p:cNvSpPr>
              <a:spLocks/>
            </p:cNvSpPr>
            <p:nvPr/>
          </p:nvSpPr>
          <p:spPr bwMode="auto">
            <a:xfrm>
              <a:off x="4121150" y="3871913"/>
              <a:ext cx="28575" cy="31750"/>
            </a:xfrm>
            <a:custGeom>
              <a:avLst/>
              <a:gdLst>
                <a:gd name="T0" fmla="*/ 16 w 18"/>
                <a:gd name="T1" fmla="*/ 12 h 20"/>
                <a:gd name="T2" fmla="*/ 16 w 18"/>
                <a:gd name="T3" fmla="*/ 12 h 20"/>
                <a:gd name="T4" fmla="*/ 14 w 18"/>
                <a:gd name="T5" fmla="*/ 16 h 20"/>
                <a:gd name="T6" fmla="*/ 12 w 18"/>
                <a:gd name="T7" fmla="*/ 18 h 20"/>
                <a:gd name="T8" fmla="*/ 8 w 18"/>
                <a:gd name="T9" fmla="*/ 20 h 20"/>
                <a:gd name="T10" fmla="*/ 6 w 18"/>
                <a:gd name="T11" fmla="*/ 20 h 20"/>
                <a:gd name="T12" fmla="*/ 6 w 18"/>
                <a:gd name="T13" fmla="*/ 20 h 20"/>
                <a:gd name="T14" fmla="*/ 2 w 18"/>
                <a:gd name="T15" fmla="*/ 18 h 20"/>
                <a:gd name="T16" fmla="*/ 0 w 18"/>
                <a:gd name="T17" fmla="*/ 14 h 20"/>
                <a:gd name="T18" fmla="*/ 0 w 18"/>
                <a:gd name="T19" fmla="*/ 12 h 20"/>
                <a:gd name="T20" fmla="*/ 0 w 18"/>
                <a:gd name="T21" fmla="*/ 8 h 20"/>
                <a:gd name="T22" fmla="*/ 0 w 18"/>
                <a:gd name="T23" fmla="*/ 8 h 20"/>
                <a:gd name="T24" fmla="*/ 2 w 18"/>
                <a:gd name="T25" fmla="*/ 4 h 20"/>
                <a:gd name="T26" fmla="*/ 6 w 18"/>
                <a:gd name="T27" fmla="*/ 2 h 20"/>
                <a:gd name="T28" fmla="*/ 8 w 18"/>
                <a:gd name="T29" fmla="*/ 0 h 20"/>
                <a:gd name="T30" fmla="*/ 12 w 18"/>
                <a:gd name="T31" fmla="*/ 0 h 20"/>
                <a:gd name="T32" fmla="*/ 12 w 18"/>
                <a:gd name="T33" fmla="*/ 0 h 20"/>
                <a:gd name="T34" fmla="*/ 14 w 18"/>
                <a:gd name="T35" fmla="*/ 2 h 20"/>
                <a:gd name="T36" fmla="*/ 16 w 18"/>
                <a:gd name="T37" fmla="*/ 6 h 20"/>
                <a:gd name="T38" fmla="*/ 18 w 18"/>
                <a:gd name="T39" fmla="*/ 8 h 20"/>
                <a:gd name="T40" fmla="*/ 16 w 18"/>
                <a:gd name="T41" fmla="*/ 12 h 20"/>
                <a:gd name="T42" fmla="*/ 16 w 18"/>
                <a:gd name="T4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20">
                  <a:moveTo>
                    <a:pt x="16" y="12"/>
                  </a:moveTo>
                  <a:lnTo>
                    <a:pt x="16" y="12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16" y="12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6E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9" name="Freeform 77"/>
            <p:cNvSpPr>
              <a:spLocks/>
            </p:cNvSpPr>
            <p:nvPr/>
          </p:nvSpPr>
          <p:spPr bwMode="auto">
            <a:xfrm>
              <a:off x="4130675" y="3884613"/>
              <a:ext cx="190500" cy="203200"/>
            </a:xfrm>
            <a:custGeom>
              <a:avLst/>
              <a:gdLst>
                <a:gd name="T0" fmla="*/ 6 w 120"/>
                <a:gd name="T1" fmla="*/ 72 h 128"/>
                <a:gd name="T2" fmla="*/ 6 w 120"/>
                <a:gd name="T3" fmla="*/ 72 h 128"/>
                <a:gd name="T4" fmla="*/ 26 w 120"/>
                <a:gd name="T5" fmla="*/ 72 h 128"/>
                <a:gd name="T6" fmla="*/ 40 w 120"/>
                <a:gd name="T7" fmla="*/ 68 h 128"/>
                <a:gd name="T8" fmla="*/ 46 w 120"/>
                <a:gd name="T9" fmla="*/ 66 h 128"/>
                <a:gd name="T10" fmla="*/ 50 w 120"/>
                <a:gd name="T11" fmla="*/ 64 h 128"/>
                <a:gd name="T12" fmla="*/ 50 w 120"/>
                <a:gd name="T13" fmla="*/ 64 h 128"/>
                <a:gd name="T14" fmla="*/ 58 w 120"/>
                <a:gd name="T15" fmla="*/ 50 h 128"/>
                <a:gd name="T16" fmla="*/ 68 w 120"/>
                <a:gd name="T17" fmla="*/ 28 h 128"/>
                <a:gd name="T18" fmla="*/ 78 w 120"/>
                <a:gd name="T19" fmla="*/ 0 h 128"/>
                <a:gd name="T20" fmla="*/ 78 w 120"/>
                <a:gd name="T21" fmla="*/ 0 h 128"/>
                <a:gd name="T22" fmla="*/ 96 w 120"/>
                <a:gd name="T23" fmla="*/ 6 h 128"/>
                <a:gd name="T24" fmla="*/ 118 w 120"/>
                <a:gd name="T25" fmla="*/ 16 h 128"/>
                <a:gd name="T26" fmla="*/ 118 w 120"/>
                <a:gd name="T27" fmla="*/ 16 h 128"/>
                <a:gd name="T28" fmla="*/ 120 w 120"/>
                <a:gd name="T29" fmla="*/ 20 h 128"/>
                <a:gd name="T30" fmla="*/ 120 w 120"/>
                <a:gd name="T31" fmla="*/ 26 h 128"/>
                <a:gd name="T32" fmla="*/ 118 w 120"/>
                <a:gd name="T33" fmla="*/ 40 h 128"/>
                <a:gd name="T34" fmla="*/ 114 w 120"/>
                <a:gd name="T35" fmla="*/ 60 h 128"/>
                <a:gd name="T36" fmla="*/ 90 w 120"/>
                <a:gd name="T37" fmla="*/ 68 h 128"/>
                <a:gd name="T38" fmla="*/ 90 w 120"/>
                <a:gd name="T39" fmla="*/ 68 h 128"/>
                <a:gd name="T40" fmla="*/ 82 w 120"/>
                <a:gd name="T41" fmla="*/ 82 h 128"/>
                <a:gd name="T42" fmla="*/ 76 w 120"/>
                <a:gd name="T43" fmla="*/ 94 h 128"/>
                <a:gd name="T44" fmla="*/ 70 w 120"/>
                <a:gd name="T45" fmla="*/ 106 h 128"/>
                <a:gd name="T46" fmla="*/ 70 w 120"/>
                <a:gd name="T47" fmla="*/ 106 h 128"/>
                <a:gd name="T48" fmla="*/ 66 w 120"/>
                <a:gd name="T49" fmla="*/ 114 h 128"/>
                <a:gd name="T50" fmla="*/ 60 w 120"/>
                <a:gd name="T51" fmla="*/ 118 h 128"/>
                <a:gd name="T52" fmla="*/ 52 w 120"/>
                <a:gd name="T53" fmla="*/ 118 h 128"/>
                <a:gd name="T54" fmla="*/ 44 w 120"/>
                <a:gd name="T55" fmla="*/ 116 h 128"/>
                <a:gd name="T56" fmla="*/ 10 w 120"/>
                <a:gd name="T57" fmla="*/ 128 h 128"/>
                <a:gd name="T58" fmla="*/ 10 w 120"/>
                <a:gd name="T59" fmla="*/ 128 h 128"/>
                <a:gd name="T60" fmla="*/ 6 w 120"/>
                <a:gd name="T61" fmla="*/ 124 h 128"/>
                <a:gd name="T62" fmla="*/ 2 w 120"/>
                <a:gd name="T63" fmla="*/ 116 h 128"/>
                <a:gd name="T64" fmla="*/ 2 w 120"/>
                <a:gd name="T65" fmla="*/ 108 h 128"/>
                <a:gd name="T66" fmla="*/ 0 w 120"/>
                <a:gd name="T67" fmla="*/ 98 h 128"/>
                <a:gd name="T68" fmla="*/ 2 w 120"/>
                <a:gd name="T69" fmla="*/ 86 h 128"/>
                <a:gd name="T70" fmla="*/ 6 w 120"/>
                <a:gd name="T71" fmla="*/ 72 h 128"/>
                <a:gd name="T72" fmla="*/ 6 w 120"/>
                <a:gd name="T73" fmla="*/ 7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0" h="128">
                  <a:moveTo>
                    <a:pt x="6" y="72"/>
                  </a:moveTo>
                  <a:lnTo>
                    <a:pt x="6" y="72"/>
                  </a:lnTo>
                  <a:lnTo>
                    <a:pt x="26" y="72"/>
                  </a:lnTo>
                  <a:lnTo>
                    <a:pt x="40" y="68"/>
                  </a:lnTo>
                  <a:lnTo>
                    <a:pt x="46" y="66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58" y="50"/>
                  </a:lnTo>
                  <a:lnTo>
                    <a:pt x="68" y="28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96" y="6"/>
                  </a:lnTo>
                  <a:lnTo>
                    <a:pt x="118" y="16"/>
                  </a:lnTo>
                  <a:lnTo>
                    <a:pt x="118" y="16"/>
                  </a:lnTo>
                  <a:lnTo>
                    <a:pt x="120" y="20"/>
                  </a:lnTo>
                  <a:lnTo>
                    <a:pt x="120" y="26"/>
                  </a:lnTo>
                  <a:lnTo>
                    <a:pt x="118" y="40"/>
                  </a:lnTo>
                  <a:lnTo>
                    <a:pt x="114" y="60"/>
                  </a:lnTo>
                  <a:lnTo>
                    <a:pt x="90" y="68"/>
                  </a:lnTo>
                  <a:lnTo>
                    <a:pt x="90" y="68"/>
                  </a:lnTo>
                  <a:lnTo>
                    <a:pt x="82" y="82"/>
                  </a:lnTo>
                  <a:lnTo>
                    <a:pt x="76" y="94"/>
                  </a:lnTo>
                  <a:lnTo>
                    <a:pt x="70" y="106"/>
                  </a:lnTo>
                  <a:lnTo>
                    <a:pt x="70" y="106"/>
                  </a:lnTo>
                  <a:lnTo>
                    <a:pt x="66" y="114"/>
                  </a:lnTo>
                  <a:lnTo>
                    <a:pt x="60" y="118"/>
                  </a:lnTo>
                  <a:lnTo>
                    <a:pt x="52" y="118"/>
                  </a:lnTo>
                  <a:lnTo>
                    <a:pt x="44" y="116"/>
                  </a:lnTo>
                  <a:lnTo>
                    <a:pt x="10" y="128"/>
                  </a:lnTo>
                  <a:lnTo>
                    <a:pt x="10" y="128"/>
                  </a:lnTo>
                  <a:lnTo>
                    <a:pt x="6" y="124"/>
                  </a:lnTo>
                  <a:lnTo>
                    <a:pt x="2" y="116"/>
                  </a:lnTo>
                  <a:lnTo>
                    <a:pt x="2" y="108"/>
                  </a:lnTo>
                  <a:lnTo>
                    <a:pt x="0" y="98"/>
                  </a:lnTo>
                  <a:lnTo>
                    <a:pt x="2" y="86"/>
                  </a:lnTo>
                  <a:lnTo>
                    <a:pt x="6" y="72"/>
                  </a:lnTo>
                  <a:lnTo>
                    <a:pt x="6" y="72"/>
                  </a:lnTo>
                  <a:close/>
                </a:path>
              </a:pathLst>
            </a:custGeom>
            <a:solidFill>
              <a:srgbClr val="E4A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0" name="Freeform 78"/>
            <p:cNvSpPr>
              <a:spLocks/>
            </p:cNvSpPr>
            <p:nvPr/>
          </p:nvSpPr>
          <p:spPr bwMode="auto">
            <a:xfrm>
              <a:off x="4083050" y="3986213"/>
              <a:ext cx="111125" cy="120650"/>
            </a:xfrm>
            <a:custGeom>
              <a:avLst/>
              <a:gdLst>
                <a:gd name="T0" fmla="*/ 14 w 70"/>
                <a:gd name="T1" fmla="*/ 0 h 76"/>
                <a:gd name="T2" fmla="*/ 14 w 70"/>
                <a:gd name="T3" fmla="*/ 0 h 76"/>
                <a:gd name="T4" fmla="*/ 30 w 70"/>
                <a:gd name="T5" fmla="*/ 2 h 76"/>
                <a:gd name="T6" fmla="*/ 46 w 70"/>
                <a:gd name="T7" fmla="*/ 2 h 76"/>
                <a:gd name="T8" fmla="*/ 62 w 70"/>
                <a:gd name="T9" fmla="*/ 0 h 76"/>
                <a:gd name="T10" fmla="*/ 62 w 70"/>
                <a:gd name="T11" fmla="*/ 0 h 76"/>
                <a:gd name="T12" fmla="*/ 60 w 70"/>
                <a:gd name="T13" fmla="*/ 6 h 76"/>
                <a:gd name="T14" fmla="*/ 56 w 70"/>
                <a:gd name="T15" fmla="*/ 22 h 76"/>
                <a:gd name="T16" fmla="*/ 56 w 70"/>
                <a:gd name="T17" fmla="*/ 32 h 76"/>
                <a:gd name="T18" fmla="*/ 58 w 70"/>
                <a:gd name="T19" fmla="*/ 44 h 76"/>
                <a:gd name="T20" fmla="*/ 62 w 70"/>
                <a:gd name="T21" fmla="*/ 56 h 76"/>
                <a:gd name="T22" fmla="*/ 70 w 70"/>
                <a:gd name="T23" fmla="*/ 68 h 76"/>
                <a:gd name="T24" fmla="*/ 70 w 70"/>
                <a:gd name="T25" fmla="*/ 68 h 76"/>
                <a:gd name="T26" fmla="*/ 48 w 70"/>
                <a:gd name="T27" fmla="*/ 70 h 76"/>
                <a:gd name="T28" fmla="*/ 28 w 70"/>
                <a:gd name="T29" fmla="*/ 72 h 76"/>
                <a:gd name="T30" fmla="*/ 10 w 70"/>
                <a:gd name="T31" fmla="*/ 76 h 76"/>
                <a:gd name="T32" fmla="*/ 10 w 70"/>
                <a:gd name="T33" fmla="*/ 76 h 76"/>
                <a:gd name="T34" fmla="*/ 6 w 70"/>
                <a:gd name="T35" fmla="*/ 70 h 76"/>
                <a:gd name="T36" fmla="*/ 4 w 70"/>
                <a:gd name="T37" fmla="*/ 62 h 76"/>
                <a:gd name="T38" fmla="*/ 0 w 70"/>
                <a:gd name="T39" fmla="*/ 52 h 76"/>
                <a:gd name="T40" fmla="*/ 0 w 70"/>
                <a:gd name="T41" fmla="*/ 42 h 76"/>
                <a:gd name="T42" fmla="*/ 2 w 70"/>
                <a:gd name="T43" fmla="*/ 28 h 76"/>
                <a:gd name="T44" fmla="*/ 6 w 70"/>
                <a:gd name="T45" fmla="*/ 14 h 76"/>
                <a:gd name="T46" fmla="*/ 14 w 70"/>
                <a:gd name="T47" fmla="*/ 0 h 76"/>
                <a:gd name="T48" fmla="*/ 14 w 70"/>
                <a:gd name="T4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0" h="76">
                  <a:moveTo>
                    <a:pt x="14" y="0"/>
                  </a:moveTo>
                  <a:lnTo>
                    <a:pt x="14" y="0"/>
                  </a:lnTo>
                  <a:lnTo>
                    <a:pt x="30" y="2"/>
                  </a:lnTo>
                  <a:lnTo>
                    <a:pt x="46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0" y="6"/>
                  </a:lnTo>
                  <a:lnTo>
                    <a:pt x="56" y="22"/>
                  </a:lnTo>
                  <a:lnTo>
                    <a:pt x="56" y="32"/>
                  </a:lnTo>
                  <a:lnTo>
                    <a:pt x="58" y="44"/>
                  </a:lnTo>
                  <a:lnTo>
                    <a:pt x="62" y="56"/>
                  </a:lnTo>
                  <a:lnTo>
                    <a:pt x="70" y="68"/>
                  </a:lnTo>
                  <a:lnTo>
                    <a:pt x="70" y="68"/>
                  </a:lnTo>
                  <a:lnTo>
                    <a:pt x="48" y="70"/>
                  </a:lnTo>
                  <a:lnTo>
                    <a:pt x="28" y="72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6" y="70"/>
                  </a:lnTo>
                  <a:lnTo>
                    <a:pt x="4" y="6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2" y="28"/>
                  </a:lnTo>
                  <a:lnTo>
                    <a:pt x="6" y="14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1" name="Freeform 79"/>
            <p:cNvSpPr>
              <a:spLocks/>
            </p:cNvSpPr>
            <p:nvPr/>
          </p:nvSpPr>
          <p:spPr bwMode="auto">
            <a:xfrm>
              <a:off x="3683000" y="3513138"/>
              <a:ext cx="447675" cy="612775"/>
            </a:xfrm>
            <a:custGeom>
              <a:avLst/>
              <a:gdLst>
                <a:gd name="T0" fmla="*/ 8 w 282"/>
                <a:gd name="T1" fmla="*/ 4 h 386"/>
                <a:gd name="T2" fmla="*/ 2 w 282"/>
                <a:gd name="T3" fmla="*/ 32 h 386"/>
                <a:gd name="T4" fmla="*/ 0 w 282"/>
                <a:gd name="T5" fmla="*/ 86 h 386"/>
                <a:gd name="T6" fmla="*/ 2 w 282"/>
                <a:gd name="T7" fmla="*/ 136 h 386"/>
                <a:gd name="T8" fmla="*/ 10 w 282"/>
                <a:gd name="T9" fmla="*/ 194 h 386"/>
                <a:gd name="T10" fmla="*/ 30 w 282"/>
                <a:gd name="T11" fmla="*/ 260 h 386"/>
                <a:gd name="T12" fmla="*/ 60 w 282"/>
                <a:gd name="T13" fmla="*/ 334 h 386"/>
                <a:gd name="T14" fmla="*/ 80 w 282"/>
                <a:gd name="T15" fmla="*/ 372 h 386"/>
                <a:gd name="T16" fmla="*/ 116 w 282"/>
                <a:gd name="T17" fmla="*/ 382 h 386"/>
                <a:gd name="T18" fmla="*/ 170 w 282"/>
                <a:gd name="T19" fmla="*/ 386 h 386"/>
                <a:gd name="T20" fmla="*/ 240 w 282"/>
                <a:gd name="T21" fmla="*/ 382 h 386"/>
                <a:gd name="T22" fmla="*/ 280 w 282"/>
                <a:gd name="T23" fmla="*/ 372 h 386"/>
                <a:gd name="T24" fmla="*/ 278 w 282"/>
                <a:gd name="T25" fmla="*/ 366 h 386"/>
                <a:gd name="T26" fmla="*/ 272 w 282"/>
                <a:gd name="T27" fmla="*/ 334 h 386"/>
                <a:gd name="T28" fmla="*/ 276 w 282"/>
                <a:gd name="T29" fmla="*/ 306 h 386"/>
                <a:gd name="T30" fmla="*/ 282 w 282"/>
                <a:gd name="T31" fmla="*/ 292 h 386"/>
                <a:gd name="T32" fmla="*/ 252 w 282"/>
                <a:gd name="T33" fmla="*/ 288 h 386"/>
                <a:gd name="T34" fmla="*/ 212 w 282"/>
                <a:gd name="T35" fmla="*/ 276 h 386"/>
                <a:gd name="T36" fmla="*/ 200 w 282"/>
                <a:gd name="T37" fmla="*/ 270 h 386"/>
                <a:gd name="T38" fmla="*/ 164 w 282"/>
                <a:gd name="T39" fmla="*/ 254 h 386"/>
                <a:gd name="T40" fmla="*/ 152 w 282"/>
                <a:gd name="T41" fmla="*/ 252 h 386"/>
                <a:gd name="T42" fmla="*/ 156 w 282"/>
                <a:gd name="T43" fmla="*/ 250 h 386"/>
                <a:gd name="T44" fmla="*/ 162 w 282"/>
                <a:gd name="T45" fmla="*/ 244 h 386"/>
                <a:gd name="T46" fmla="*/ 158 w 282"/>
                <a:gd name="T47" fmla="*/ 234 h 386"/>
                <a:gd name="T48" fmla="*/ 152 w 282"/>
                <a:gd name="T49" fmla="*/ 230 h 386"/>
                <a:gd name="T50" fmla="*/ 158 w 282"/>
                <a:gd name="T51" fmla="*/ 198 h 386"/>
                <a:gd name="T52" fmla="*/ 158 w 282"/>
                <a:gd name="T53" fmla="*/ 152 h 386"/>
                <a:gd name="T54" fmla="*/ 148 w 282"/>
                <a:gd name="T55" fmla="*/ 112 h 386"/>
                <a:gd name="T56" fmla="*/ 136 w 282"/>
                <a:gd name="T57" fmla="*/ 84 h 386"/>
                <a:gd name="T58" fmla="*/ 128 w 282"/>
                <a:gd name="T59" fmla="*/ 70 h 386"/>
                <a:gd name="T60" fmla="*/ 90 w 282"/>
                <a:gd name="T61" fmla="*/ 28 h 386"/>
                <a:gd name="T62" fmla="*/ 52 w 282"/>
                <a:gd name="T63" fmla="*/ 6 h 386"/>
                <a:gd name="T64" fmla="*/ 24 w 282"/>
                <a:gd name="T65" fmla="*/ 0 h 386"/>
                <a:gd name="T66" fmla="*/ 8 w 282"/>
                <a:gd name="T67" fmla="*/ 4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2" h="386">
                  <a:moveTo>
                    <a:pt x="8" y="4"/>
                  </a:moveTo>
                  <a:lnTo>
                    <a:pt x="8" y="4"/>
                  </a:lnTo>
                  <a:lnTo>
                    <a:pt x="6" y="12"/>
                  </a:lnTo>
                  <a:lnTo>
                    <a:pt x="2" y="32"/>
                  </a:lnTo>
                  <a:lnTo>
                    <a:pt x="0" y="66"/>
                  </a:lnTo>
                  <a:lnTo>
                    <a:pt x="0" y="86"/>
                  </a:lnTo>
                  <a:lnTo>
                    <a:pt x="0" y="110"/>
                  </a:lnTo>
                  <a:lnTo>
                    <a:pt x="2" y="136"/>
                  </a:lnTo>
                  <a:lnTo>
                    <a:pt x="4" y="164"/>
                  </a:lnTo>
                  <a:lnTo>
                    <a:pt x="10" y="194"/>
                  </a:lnTo>
                  <a:lnTo>
                    <a:pt x="18" y="226"/>
                  </a:lnTo>
                  <a:lnTo>
                    <a:pt x="30" y="260"/>
                  </a:lnTo>
                  <a:lnTo>
                    <a:pt x="42" y="296"/>
                  </a:lnTo>
                  <a:lnTo>
                    <a:pt x="60" y="334"/>
                  </a:lnTo>
                  <a:lnTo>
                    <a:pt x="80" y="372"/>
                  </a:lnTo>
                  <a:lnTo>
                    <a:pt x="80" y="372"/>
                  </a:lnTo>
                  <a:lnTo>
                    <a:pt x="96" y="378"/>
                  </a:lnTo>
                  <a:lnTo>
                    <a:pt x="116" y="382"/>
                  </a:lnTo>
                  <a:lnTo>
                    <a:pt x="140" y="384"/>
                  </a:lnTo>
                  <a:lnTo>
                    <a:pt x="170" y="386"/>
                  </a:lnTo>
                  <a:lnTo>
                    <a:pt x="204" y="386"/>
                  </a:lnTo>
                  <a:lnTo>
                    <a:pt x="240" y="382"/>
                  </a:lnTo>
                  <a:lnTo>
                    <a:pt x="260" y="378"/>
                  </a:lnTo>
                  <a:lnTo>
                    <a:pt x="280" y="372"/>
                  </a:lnTo>
                  <a:lnTo>
                    <a:pt x="280" y="372"/>
                  </a:lnTo>
                  <a:lnTo>
                    <a:pt x="278" y="366"/>
                  </a:lnTo>
                  <a:lnTo>
                    <a:pt x="274" y="346"/>
                  </a:lnTo>
                  <a:lnTo>
                    <a:pt x="272" y="334"/>
                  </a:lnTo>
                  <a:lnTo>
                    <a:pt x="274" y="320"/>
                  </a:lnTo>
                  <a:lnTo>
                    <a:pt x="276" y="306"/>
                  </a:lnTo>
                  <a:lnTo>
                    <a:pt x="282" y="292"/>
                  </a:lnTo>
                  <a:lnTo>
                    <a:pt x="282" y="292"/>
                  </a:lnTo>
                  <a:lnTo>
                    <a:pt x="274" y="292"/>
                  </a:lnTo>
                  <a:lnTo>
                    <a:pt x="252" y="288"/>
                  </a:lnTo>
                  <a:lnTo>
                    <a:pt x="224" y="282"/>
                  </a:lnTo>
                  <a:lnTo>
                    <a:pt x="212" y="276"/>
                  </a:lnTo>
                  <a:lnTo>
                    <a:pt x="200" y="270"/>
                  </a:lnTo>
                  <a:lnTo>
                    <a:pt x="200" y="270"/>
                  </a:lnTo>
                  <a:lnTo>
                    <a:pt x="180" y="258"/>
                  </a:lnTo>
                  <a:lnTo>
                    <a:pt x="164" y="254"/>
                  </a:lnTo>
                  <a:lnTo>
                    <a:pt x="156" y="252"/>
                  </a:lnTo>
                  <a:lnTo>
                    <a:pt x="152" y="252"/>
                  </a:lnTo>
                  <a:lnTo>
                    <a:pt x="152" y="252"/>
                  </a:lnTo>
                  <a:lnTo>
                    <a:pt x="156" y="250"/>
                  </a:lnTo>
                  <a:lnTo>
                    <a:pt x="160" y="246"/>
                  </a:lnTo>
                  <a:lnTo>
                    <a:pt x="162" y="244"/>
                  </a:lnTo>
                  <a:lnTo>
                    <a:pt x="162" y="240"/>
                  </a:lnTo>
                  <a:lnTo>
                    <a:pt x="158" y="234"/>
                  </a:lnTo>
                  <a:lnTo>
                    <a:pt x="152" y="230"/>
                  </a:lnTo>
                  <a:lnTo>
                    <a:pt x="152" y="230"/>
                  </a:lnTo>
                  <a:lnTo>
                    <a:pt x="156" y="214"/>
                  </a:lnTo>
                  <a:lnTo>
                    <a:pt x="158" y="198"/>
                  </a:lnTo>
                  <a:lnTo>
                    <a:pt x="158" y="176"/>
                  </a:lnTo>
                  <a:lnTo>
                    <a:pt x="158" y="152"/>
                  </a:lnTo>
                  <a:lnTo>
                    <a:pt x="152" y="126"/>
                  </a:lnTo>
                  <a:lnTo>
                    <a:pt x="148" y="112"/>
                  </a:lnTo>
                  <a:lnTo>
                    <a:pt x="142" y="98"/>
                  </a:lnTo>
                  <a:lnTo>
                    <a:pt x="136" y="84"/>
                  </a:lnTo>
                  <a:lnTo>
                    <a:pt x="128" y="70"/>
                  </a:lnTo>
                  <a:lnTo>
                    <a:pt x="128" y="70"/>
                  </a:lnTo>
                  <a:lnTo>
                    <a:pt x="108" y="46"/>
                  </a:lnTo>
                  <a:lnTo>
                    <a:pt x="90" y="28"/>
                  </a:lnTo>
                  <a:lnTo>
                    <a:pt x="70" y="14"/>
                  </a:lnTo>
                  <a:lnTo>
                    <a:pt x="52" y="6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444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2" name="Freeform 80"/>
            <p:cNvSpPr>
              <a:spLocks/>
            </p:cNvSpPr>
            <p:nvPr/>
          </p:nvSpPr>
          <p:spPr bwMode="auto">
            <a:xfrm>
              <a:off x="3832225" y="3913188"/>
              <a:ext cx="92075" cy="92075"/>
            </a:xfrm>
            <a:custGeom>
              <a:avLst/>
              <a:gdLst>
                <a:gd name="T0" fmla="*/ 0 w 58"/>
                <a:gd name="T1" fmla="*/ 58 h 58"/>
                <a:gd name="T2" fmla="*/ 0 w 58"/>
                <a:gd name="T3" fmla="*/ 58 h 58"/>
                <a:gd name="T4" fmla="*/ 0 w 58"/>
                <a:gd name="T5" fmla="*/ 50 h 58"/>
                <a:gd name="T6" fmla="*/ 4 w 58"/>
                <a:gd name="T7" fmla="*/ 40 h 58"/>
                <a:gd name="T8" fmla="*/ 8 w 58"/>
                <a:gd name="T9" fmla="*/ 30 h 58"/>
                <a:gd name="T10" fmla="*/ 14 w 58"/>
                <a:gd name="T11" fmla="*/ 20 h 58"/>
                <a:gd name="T12" fmla="*/ 24 w 58"/>
                <a:gd name="T13" fmla="*/ 10 h 58"/>
                <a:gd name="T14" fmla="*/ 32 w 58"/>
                <a:gd name="T15" fmla="*/ 6 h 58"/>
                <a:gd name="T16" fmla="*/ 40 w 58"/>
                <a:gd name="T17" fmla="*/ 2 h 58"/>
                <a:gd name="T18" fmla="*/ 48 w 58"/>
                <a:gd name="T19" fmla="*/ 0 h 58"/>
                <a:gd name="T20" fmla="*/ 58 w 58"/>
                <a:gd name="T21" fmla="*/ 0 h 58"/>
                <a:gd name="T22" fmla="*/ 58 w 58"/>
                <a:gd name="T23" fmla="*/ 0 h 58"/>
                <a:gd name="T24" fmla="*/ 50 w 58"/>
                <a:gd name="T25" fmla="*/ 2 h 58"/>
                <a:gd name="T26" fmla="*/ 34 w 58"/>
                <a:gd name="T27" fmla="*/ 12 h 58"/>
                <a:gd name="T28" fmla="*/ 24 w 58"/>
                <a:gd name="T29" fmla="*/ 20 h 58"/>
                <a:gd name="T30" fmla="*/ 14 w 58"/>
                <a:gd name="T31" fmla="*/ 30 h 58"/>
                <a:gd name="T32" fmla="*/ 6 w 58"/>
                <a:gd name="T33" fmla="*/ 44 h 58"/>
                <a:gd name="T34" fmla="*/ 0 w 58"/>
                <a:gd name="T35" fmla="*/ 58 h 58"/>
                <a:gd name="T36" fmla="*/ 0 w 58"/>
                <a:gd name="T3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8">
                  <a:moveTo>
                    <a:pt x="0" y="58"/>
                  </a:moveTo>
                  <a:lnTo>
                    <a:pt x="0" y="58"/>
                  </a:lnTo>
                  <a:lnTo>
                    <a:pt x="0" y="50"/>
                  </a:lnTo>
                  <a:lnTo>
                    <a:pt x="4" y="40"/>
                  </a:lnTo>
                  <a:lnTo>
                    <a:pt x="8" y="30"/>
                  </a:lnTo>
                  <a:lnTo>
                    <a:pt x="14" y="20"/>
                  </a:lnTo>
                  <a:lnTo>
                    <a:pt x="24" y="10"/>
                  </a:lnTo>
                  <a:lnTo>
                    <a:pt x="32" y="6"/>
                  </a:lnTo>
                  <a:lnTo>
                    <a:pt x="40" y="2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0" y="2"/>
                  </a:lnTo>
                  <a:lnTo>
                    <a:pt x="34" y="12"/>
                  </a:lnTo>
                  <a:lnTo>
                    <a:pt x="24" y="20"/>
                  </a:lnTo>
                  <a:lnTo>
                    <a:pt x="14" y="30"/>
                  </a:lnTo>
                  <a:lnTo>
                    <a:pt x="6" y="44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3D3D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3" name="Freeform 81"/>
            <p:cNvSpPr>
              <a:spLocks/>
            </p:cNvSpPr>
            <p:nvPr/>
          </p:nvSpPr>
          <p:spPr bwMode="auto">
            <a:xfrm>
              <a:off x="4352925" y="3554413"/>
              <a:ext cx="31750" cy="31750"/>
            </a:xfrm>
            <a:custGeom>
              <a:avLst/>
              <a:gdLst>
                <a:gd name="T0" fmla="*/ 20 w 20"/>
                <a:gd name="T1" fmla="*/ 16 h 20"/>
                <a:gd name="T2" fmla="*/ 20 w 20"/>
                <a:gd name="T3" fmla="*/ 16 h 20"/>
                <a:gd name="T4" fmla="*/ 18 w 20"/>
                <a:gd name="T5" fmla="*/ 16 h 20"/>
                <a:gd name="T6" fmla="*/ 16 w 20"/>
                <a:gd name="T7" fmla="*/ 18 h 20"/>
                <a:gd name="T8" fmla="*/ 14 w 20"/>
                <a:gd name="T9" fmla="*/ 20 h 20"/>
                <a:gd name="T10" fmla="*/ 0 w 20"/>
                <a:gd name="T11" fmla="*/ 6 h 20"/>
                <a:gd name="T12" fmla="*/ 0 w 20"/>
                <a:gd name="T13" fmla="*/ 6 h 20"/>
                <a:gd name="T14" fmla="*/ 0 w 20"/>
                <a:gd name="T15" fmla="*/ 2 h 20"/>
                <a:gd name="T16" fmla="*/ 2 w 20"/>
                <a:gd name="T17" fmla="*/ 2 h 20"/>
                <a:gd name="T18" fmla="*/ 4 w 20"/>
                <a:gd name="T19" fmla="*/ 0 h 20"/>
                <a:gd name="T20" fmla="*/ 20 w 20"/>
                <a:gd name="T2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20" y="16"/>
                  </a:moveTo>
                  <a:lnTo>
                    <a:pt x="20" y="16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20" y="16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6" name="Freeform 82"/>
            <p:cNvSpPr>
              <a:spLocks/>
            </p:cNvSpPr>
            <p:nvPr/>
          </p:nvSpPr>
          <p:spPr bwMode="auto">
            <a:xfrm>
              <a:off x="4200525" y="3554413"/>
              <a:ext cx="882650" cy="625475"/>
            </a:xfrm>
            <a:custGeom>
              <a:avLst/>
              <a:gdLst>
                <a:gd name="T0" fmla="*/ 556 w 556"/>
                <a:gd name="T1" fmla="*/ 24 h 394"/>
                <a:gd name="T2" fmla="*/ 542 w 556"/>
                <a:gd name="T3" fmla="*/ 12 h 394"/>
                <a:gd name="T4" fmla="*/ 96 w 556"/>
                <a:gd name="T5" fmla="*/ 0 h 394"/>
                <a:gd name="T6" fmla="*/ 0 w 556"/>
                <a:gd name="T7" fmla="*/ 374 h 394"/>
                <a:gd name="T8" fmla="*/ 12 w 556"/>
                <a:gd name="T9" fmla="*/ 394 h 394"/>
                <a:gd name="T10" fmla="*/ 438 w 556"/>
                <a:gd name="T11" fmla="*/ 384 h 394"/>
                <a:gd name="T12" fmla="*/ 556 w 556"/>
                <a:gd name="T13" fmla="*/ 24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6" h="394">
                  <a:moveTo>
                    <a:pt x="556" y="24"/>
                  </a:moveTo>
                  <a:lnTo>
                    <a:pt x="542" y="12"/>
                  </a:lnTo>
                  <a:lnTo>
                    <a:pt x="96" y="0"/>
                  </a:lnTo>
                  <a:lnTo>
                    <a:pt x="0" y="374"/>
                  </a:lnTo>
                  <a:lnTo>
                    <a:pt x="12" y="394"/>
                  </a:lnTo>
                  <a:lnTo>
                    <a:pt x="438" y="384"/>
                  </a:lnTo>
                  <a:lnTo>
                    <a:pt x="556" y="24"/>
                  </a:lnTo>
                  <a:close/>
                </a:path>
              </a:pathLst>
            </a:custGeom>
            <a:solidFill>
              <a:srgbClr val="D6CF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8" name="Freeform 83"/>
            <p:cNvSpPr>
              <a:spLocks/>
            </p:cNvSpPr>
            <p:nvPr/>
          </p:nvSpPr>
          <p:spPr bwMode="auto">
            <a:xfrm>
              <a:off x="4216400" y="3582988"/>
              <a:ext cx="866775" cy="596900"/>
            </a:xfrm>
            <a:custGeom>
              <a:avLst/>
              <a:gdLst>
                <a:gd name="T0" fmla="*/ 546 w 546"/>
                <a:gd name="T1" fmla="*/ 6 h 376"/>
                <a:gd name="T2" fmla="*/ 102 w 546"/>
                <a:gd name="T3" fmla="*/ 0 h 376"/>
                <a:gd name="T4" fmla="*/ 0 w 546"/>
                <a:gd name="T5" fmla="*/ 376 h 376"/>
                <a:gd name="T6" fmla="*/ 436 w 546"/>
                <a:gd name="T7" fmla="*/ 368 h 376"/>
                <a:gd name="T8" fmla="*/ 546 w 546"/>
                <a:gd name="T9" fmla="*/ 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6" h="376">
                  <a:moveTo>
                    <a:pt x="546" y="6"/>
                  </a:moveTo>
                  <a:lnTo>
                    <a:pt x="102" y="0"/>
                  </a:lnTo>
                  <a:lnTo>
                    <a:pt x="0" y="376"/>
                  </a:lnTo>
                  <a:lnTo>
                    <a:pt x="436" y="368"/>
                  </a:lnTo>
                  <a:lnTo>
                    <a:pt x="546" y="6"/>
                  </a:lnTo>
                  <a:close/>
                </a:path>
              </a:pathLst>
            </a:custGeom>
            <a:solidFill>
              <a:srgbClr val="B6A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9" name="Freeform 84"/>
            <p:cNvSpPr>
              <a:spLocks/>
            </p:cNvSpPr>
            <p:nvPr/>
          </p:nvSpPr>
          <p:spPr bwMode="auto">
            <a:xfrm>
              <a:off x="3851275" y="3513138"/>
              <a:ext cx="101600" cy="295275"/>
            </a:xfrm>
            <a:custGeom>
              <a:avLst/>
              <a:gdLst>
                <a:gd name="T0" fmla="*/ 0 w 64"/>
                <a:gd name="T1" fmla="*/ 0 h 186"/>
                <a:gd name="T2" fmla="*/ 0 w 64"/>
                <a:gd name="T3" fmla="*/ 0 h 186"/>
                <a:gd name="T4" fmla="*/ 10 w 64"/>
                <a:gd name="T5" fmla="*/ 14 h 186"/>
                <a:gd name="T6" fmla="*/ 20 w 64"/>
                <a:gd name="T7" fmla="*/ 32 h 186"/>
                <a:gd name="T8" fmla="*/ 32 w 64"/>
                <a:gd name="T9" fmla="*/ 56 h 186"/>
                <a:gd name="T10" fmla="*/ 44 w 64"/>
                <a:gd name="T11" fmla="*/ 84 h 186"/>
                <a:gd name="T12" fmla="*/ 52 w 64"/>
                <a:gd name="T13" fmla="*/ 116 h 186"/>
                <a:gd name="T14" fmla="*/ 54 w 64"/>
                <a:gd name="T15" fmla="*/ 132 h 186"/>
                <a:gd name="T16" fmla="*/ 56 w 64"/>
                <a:gd name="T17" fmla="*/ 150 h 186"/>
                <a:gd name="T18" fmla="*/ 56 w 64"/>
                <a:gd name="T19" fmla="*/ 168 h 186"/>
                <a:gd name="T20" fmla="*/ 54 w 64"/>
                <a:gd name="T21" fmla="*/ 186 h 186"/>
                <a:gd name="T22" fmla="*/ 54 w 64"/>
                <a:gd name="T23" fmla="*/ 186 h 186"/>
                <a:gd name="T24" fmla="*/ 56 w 64"/>
                <a:gd name="T25" fmla="*/ 184 h 186"/>
                <a:gd name="T26" fmla="*/ 60 w 64"/>
                <a:gd name="T27" fmla="*/ 174 h 186"/>
                <a:gd name="T28" fmla="*/ 64 w 64"/>
                <a:gd name="T29" fmla="*/ 156 h 186"/>
                <a:gd name="T30" fmla="*/ 64 w 64"/>
                <a:gd name="T31" fmla="*/ 134 h 186"/>
                <a:gd name="T32" fmla="*/ 64 w 64"/>
                <a:gd name="T33" fmla="*/ 122 h 186"/>
                <a:gd name="T34" fmla="*/ 60 w 64"/>
                <a:gd name="T35" fmla="*/ 108 h 186"/>
                <a:gd name="T36" fmla="*/ 56 w 64"/>
                <a:gd name="T37" fmla="*/ 92 h 186"/>
                <a:gd name="T38" fmla="*/ 50 w 64"/>
                <a:gd name="T39" fmla="*/ 76 h 186"/>
                <a:gd name="T40" fmla="*/ 42 w 64"/>
                <a:gd name="T41" fmla="*/ 58 h 186"/>
                <a:gd name="T42" fmla="*/ 30 w 64"/>
                <a:gd name="T43" fmla="*/ 40 h 186"/>
                <a:gd name="T44" fmla="*/ 16 w 64"/>
                <a:gd name="T45" fmla="*/ 20 h 186"/>
                <a:gd name="T46" fmla="*/ 0 w 64"/>
                <a:gd name="T47" fmla="*/ 0 h 186"/>
                <a:gd name="T48" fmla="*/ 0 w 64"/>
                <a:gd name="T4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186">
                  <a:moveTo>
                    <a:pt x="0" y="0"/>
                  </a:moveTo>
                  <a:lnTo>
                    <a:pt x="0" y="0"/>
                  </a:lnTo>
                  <a:lnTo>
                    <a:pt x="10" y="14"/>
                  </a:lnTo>
                  <a:lnTo>
                    <a:pt x="20" y="32"/>
                  </a:lnTo>
                  <a:lnTo>
                    <a:pt x="32" y="56"/>
                  </a:lnTo>
                  <a:lnTo>
                    <a:pt x="44" y="84"/>
                  </a:lnTo>
                  <a:lnTo>
                    <a:pt x="52" y="116"/>
                  </a:lnTo>
                  <a:lnTo>
                    <a:pt x="54" y="132"/>
                  </a:lnTo>
                  <a:lnTo>
                    <a:pt x="56" y="150"/>
                  </a:lnTo>
                  <a:lnTo>
                    <a:pt x="56" y="168"/>
                  </a:lnTo>
                  <a:lnTo>
                    <a:pt x="54" y="186"/>
                  </a:lnTo>
                  <a:lnTo>
                    <a:pt x="54" y="186"/>
                  </a:lnTo>
                  <a:lnTo>
                    <a:pt x="56" y="184"/>
                  </a:lnTo>
                  <a:lnTo>
                    <a:pt x="60" y="174"/>
                  </a:lnTo>
                  <a:lnTo>
                    <a:pt x="64" y="156"/>
                  </a:lnTo>
                  <a:lnTo>
                    <a:pt x="64" y="134"/>
                  </a:lnTo>
                  <a:lnTo>
                    <a:pt x="64" y="122"/>
                  </a:lnTo>
                  <a:lnTo>
                    <a:pt x="60" y="108"/>
                  </a:lnTo>
                  <a:lnTo>
                    <a:pt x="56" y="92"/>
                  </a:lnTo>
                  <a:lnTo>
                    <a:pt x="50" y="76"/>
                  </a:lnTo>
                  <a:lnTo>
                    <a:pt x="42" y="58"/>
                  </a:lnTo>
                  <a:lnTo>
                    <a:pt x="30" y="40"/>
                  </a:lnTo>
                  <a:lnTo>
                    <a:pt x="16" y="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D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189" name="Group 4188"/>
          <p:cNvGrpSpPr/>
          <p:nvPr/>
        </p:nvGrpSpPr>
        <p:grpSpPr>
          <a:xfrm>
            <a:off x="3492500" y="1008063"/>
            <a:ext cx="2120900" cy="1354137"/>
            <a:chOff x="3492500" y="1008063"/>
            <a:chExt cx="2120900" cy="1354137"/>
          </a:xfrm>
        </p:grpSpPr>
        <p:sp>
          <p:nvSpPr>
            <p:cNvPr id="7" name="AutoShape 4"/>
            <p:cNvSpPr>
              <a:spLocks noChangeAspect="1" noChangeArrowheads="1" noTextEdit="1"/>
            </p:cNvSpPr>
            <p:nvPr/>
          </p:nvSpPr>
          <p:spPr bwMode="auto">
            <a:xfrm>
              <a:off x="3492500" y="1008063"/>
              <a:ext cx="2120900" cy="1354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492500" y="1030288"/>
              <a:ext cx="2090738" cy="1219200"/>
            </a:xfrm>
            <a:custGeom>
              <a:avLst/>
              <a:gdLst>
                <a:gd name="T0" fmla="*/ 239 w 2635"/>
                <a:gd name="T1" fmla="*/ 446 h 1536"/>
                <a:gd name="T2" fmla="*/ 248 w 2635"/>
                <a:gd name="T3" fmla="*/ 403 h 1536"/>
                <a:gd name="T4" fmla="*/ 252 w 2635"/>
                <a:gd name="T5" fmla="*/ 363 h 1536"/>
                <a:gd name="T6" fmla="*/ 252 w 2635"/>
                <a:gd name="T7" fmla="*/ 325 h 1536"/>
                <a:gd name="T8" fmla="*/ 249 w 2635"/>
                <a:gd name="T9" fmla="*/ 274 h 1536"/>
                <a:gd name="T10" fmla="*/ 241 w 2635"/>
                <a:gd name="T11" fmla="*/ 226 h 1536"/>
                <a:gd name="T12" fmla="*/ 913 w 2635"/>
                <a:gd name="T13" fmla="*/ 56 h 1536"/>
                <a:gd name="T14" fmla="*/ 995 w 2635"/>
                <a:gd name="T15" fmla="*/ 40 h 1536"/>
                <a:gd name="T16" fmla="*/ 1128 w 2635"/>
                <a:gd name="T17" fmla="*/ 21 h 1536"/>
                <a:gd name="T18" fmla="*/ 1295 w 2635"/>
                <a:gd name="T19" fmla="*/ 4 h 1536"/>
                <a:gd name="T20" fmla="*/ 1487 w 2635"/>
                <a:gd name="T21" fmla="*/ 0 h 1536"/>
                <a:gd name="T22" fmla="*/ 1691 w 2635"/>
                <a:gd name="T23" fmla="*/ 11 h 1536"/>
                <a:gd name="T24" fmla="*/ 1897 w 2635"/>
                <a:gd name="T25" fmla="*/ 47 h 1536"/>
                <a:gd name="T26" fmla="*/ 2089 w 2635"/>
                <a:gd name="T27" fmla="*/ 112 h 1536"/>
                <a:gd name="T28" fmla="*/ 2260 w 2635"/>
                <a:gd name="T29" fmla="*/ 217 h 1536"/>
                <a:gd name="T30" fmla="*/ 2341 w 2635"/>
                <a:gd name="T31" fmla="*/ 291 h 1536"/>
                <a:gd name="T32" fmla="*/ 2391 w 2635"/>
                <a:gd name="T33" fmla="*/ 349 h 1536"/>
                <a:gd name="T34" fmla="*/ 2439 w 2635"/>
                <a:gd name="T35" fmla="*/ 412 h 1536"/>
                <a:gd name="T36" fmla="*/ 2486 w 2635"/>
                <a:gd name="T37" fmla="*/ 483 h 1536"/>
                <a:gd name="T38" fmla="*/ 2527 w 2635"/>
                <a:gd name="T39" fmla="*/ 560 h 1536"/>
                <a:gd name="T40" fmla="*/ 2564 w 2635"/>
                <a:gd name="T41" fmla="*/ 644 h 1536"/>
                <a:gd name="T42" fmla="*/ 2593 w 2635"/>
                <a:gd name="T43" fmla="*/ 732 h 1536"/>
                <a:gd name="T44" fmla="*/ 2616 w 2635"/>
                <a:gd name="T45" fmla="*/ 827 h 1536"/>
                <a:gd name="T46" fmla="*/ 2630 w 2635"/>
                <a:gd name="T47" fmla="*/ 931 h 1536"/>
                <a:gd name="T48" fmla="*/ 2632 w 2635"/>
                <a:gd name="T49" fmla="*/ 1006 h 1536"/>
                <a:gd name="T50" fmla="*/ 2613 w 2635"/>
                <a:gd name="T51" fmla="*/ 1047 h 1536"/>
                <a:gd name="T52" fmla="*/ 2575 w 2635"/>
                <a:gd name="T53" fmla="*/ 1092 h 1536"/>
                <a:gd name="T54" fmla="*/ 2538 w 2635"/>
                <a:gd name="T55" fmla="*/ 1147 h 1536"/>
                <a:gd name="T56" fmla="*/ 2527 w 2635"/>
                <a:gd name="T57" fmla="*/ 1187 h 1536"/>
                <a:gd name="T58" fmla="*/ 2518 w 2635"/>
                <a:gd name="T59" fmla="*/ 1227 h 1536"/>
                <a:gd name="T60" fmla="*/ 2512 w 2635"/>
                <a:gd name="T61" fmla="*/ 1265 h 1536"/>
                <a:gd name="T62" fmla="*/ 2506 w 2635"/>
                <a:gd name="T63" fmla="*/ 1311 h 1536"/>
                <a:gd name="T64" fmla="*/ 2503 w 2635"/>
                <a:gd name="T65" fmla="*/ 1361 h 1536"/>
                <a:gd name="T66" fmla="*/ 1837 w 2635"/>
                <a:gd name="T67" fmla="*/ 1536 h 1536"/>
                <a:gd name="T68" fmla="*/ 1782 w 2635"/>
                <a:gd name="T69" fmla="*/ 1536 h 1536"/>
                <a:gd name="T70" fmla="*/ 1641 w 2635"/>
                <a:gd name="T71" fmla="*/ 1536 h 1536"/>
                <a:gd name="T72" fmla="*/ 1435 w 2635"/>
                <a:gd name="T73" fmla="*/ 1533 h 1536"/>
                <a:gd name="T74" fmla="*/ 1191 w 2635"/>
                <a:gd name="T75" fmla="*/ 1533 h 1536"/>
                <a:gd name="T76" fmla="*/ 933 w 2635"/>
                <a:gd name="T77" fmla="*/ 1530 h 1536"/>
                <a:gd name="T78" fmla="*/ 686 w 2635"/>
                <a:gd name="T79" fmla="*/ 1527 h 1536"/>
                <a:gd name="T80" fmla="*/ 474 w 2635"/>
                <a:gd name="T81" fmla="*/ 1524 h 1536"/>
                <a:gd name="T82" fmla="*/ 324 w 2635"/>
                <a:gd name="T83" fmla="*/ 1520 h 1536"/>
                <a:gd name="T84" fmla="*/ 259 w 2635"/>
                <a:gd name="T85" fmla="*/ 1514 h 1536"/>
                <a:gd name="T86" fmla="*/ 225 w 2635"/>
                <a:gd name="T87" fmla="*/ 1472 h 1536"/>
                <a:gd name="T88" fmla="*/ 169 w 2635"/>
                <a:gd name="T89" fmla="*/ 1412 h 1536"/>
                <a:gd name="T90" fmla="*/ 134 w 2635"/>
                <a:gd name="T91" fmla="*/ 1373 h 1536"/>
                <a:gd name="T92" fmla="*/ 99 w 2635"/>
                <a:gd name="T93" fmla="*/ 1331 h 1536"/>
                <a:gd name="T94" fmla="*/ 66 w 2635"/>
                <a:gd name="T95" fmla="*/ 1289 h 1536"/>
                <a:gd name="T96" fmla="*/ 39 w 2635"/>
                <a:gd name="T97" fmla="*/ 1246 h 1536"/>
                <a:gd name="T98" fmla="*/ 23 w 2635"/>
                <a:gd name="T99" fmla="*/ 1207 h 1536"/>
                <a:gd name="T100" fmla="*/ 14 w 2635"/>
                <a:gd name="T101" fmla="*/ 1155 h 1536"/>
                <a:gd name="T102" fmla="*/ 10 w 2635"/>
                <a:gd name="T103" fmla="*/ 1114 h 1536"/>
                <a:gd name="T104" fmla="*/ 7 w 2635"/>
                <a:gd name="T105" fmla="*/ 1072 h 1536"/>
                <a:gd name="T106" fmla="*/ 1 w 2635"/>
                <a:gd name="T107" fmla="*/ 1029 h 1536"/>
                <a:gd name="T108" fmla="*/ 0 w 2635"/>
                <a:gd name="T109" fmla="*/ 982 h 1536"/>
                <a:gd name="T110" fmla="*/ 0 w 2635"/>
                <a:gd name="T111" fmla="*/ 944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35" h="1536">
                  <a:moveTo>
                    <a:pt x="0" y="944"/>
                  </a:moveTo>
                  <a:lnTo>
                    <a:pt x="232" y="480"/>
                  </a:lnTo>
                  <a:lnTo>
                    <a:pt x="232" y="472"/>
                  </a:lnTo>
                  <a:lnTo>
                    <a:pt x="235" y="465"/>
                  </a:lnTo>
                  <a:lnTo>
                    <a:pt x="236" y="459"/>
                  </a:lnTo>
                  <a:lnTo>
                    <a:pt x="238" y="452"/>
                  </a:lnTo>
                  <a:lnTo>
                    <a:pt x="239" y="446"/>
                  </a:lnTo>
                  <a:lnTo>
                    <a:pt x="241" y="439"/>
                  </a:lnTo>
                  <a:lnTo>
                    <a:pt x="242" y="434"/>
                  </a:lnTo>
                  <a:lnTo>
                    <a:pt x="245" y="428"/>
                  </a:lnTo>
                  <a:lnTo>
                    <a:pt x="245" y="422"/>
                  </a:lnTo>
                  <a:lnTo>
                    <a:pt x="246" y="415"/>
                  </a:lnTo>
                  <a:lnTo>
                    <a:pt x="248" y="409"/>
                  </a:lnTo>
                  <a:lnTo>
                    <a:pt x="248" y="403"/>
                  </a:lnTo>
                  <a:lnTo>
                    <a:pt x="249" y="398"/>
                  </a:lnTo>
                  <a:lnTo>
                    <a:pt x="251" y="392"/>
                  </a:lnTo>
                  <a:lnTo>
                    <a:pt x="251" y="386"/>
                  </a:lnTo>
                  <a:lnTo>
                    <a:pt x="252" y="380"/>
                  </a:lnTo>
                  <a:lnTo>
                    <a:pt x="252" y="374"/>
                  </a:lnTo>
                  <a:lnTo>
                    <a:pt x="252" y="369"/>
                  </a:lnTo>
                  <a:lnTo>
                    <a:pt x="252" y="363"/>
                  </a:lnTo>
                  <a:lnTo>
                    <a:pt x="252" y="357"/>
                  </a:lnTo>
                  <a:lnTo>
                    <a:pt x="252" y="351"/>
                  </a:lnTo>
                  <a:lnTo>
                    <a:pt x="252" y="346"/>
                  </a:lnTo>
                  <a:lnTo>
                    <a:pt x="252" y="341"/>
                  </a:lnTo>
                  <a:lnTo>
                    <a:pt x="254" y="337"/>
                  </a:lnTo>
                  <a:lnTo>
                    <a:pt x="252" y="331"/>
                  </a:lnTo>
                  <a:lnTo>
                    <a:pt x="252" y="325"/>
                  </a:lnTo>
                  <a:lnTo>
                    <a:pt x="252" y="321"/>
                  </a:lnTo>
                  <a:lnTo>
                    <a:pt x="252" y="315"/>
                  </a:lnTo>
                  <a:lnTo>
                    <a:pt x="252" y="307"/>
                  </a:lnTo>
                  <a:lnTo>
                    <a:pt x="252" y="298"/>
                  </a:lnTo>
                  <a:lnTo>
                    <a:pt x="251" y="289"/>
                  </a:lnTo>
                  <a:lnTo>
                    <a:pt x="251" y="281"/>
                  </a:lnTo>
                  <a:lnTo>
                    <a:pt x="249" y="274"/>
                  </a:lnTo>
                  <a:lnTo>
                    <a:pt x="248" y="266"/>
                  </a:lnTo>
                  <a:lnTo>
                    <a:pt x="246" y="258"/>
                  </a:lnTo>
                  <a:lnTo>
                    <a:pt x="246" y="252"/>
                  </a:lnTo>
                  <a:lnTo>
                    <a:pt x="245" y="246"/>
                  </a:lnTo>
                  <a:lnTo>
                    <a:pt x="245" y="242"/>
                  </a:lnTo>
                  <a:lnTo>
                    <a:pt x="242" y="233"/>
                  </a:lnTo>
                  <a:lnTo>
                    <a:pt x="241" y="226"/>
                  </a:lnTo>
                  <a:lnTo>
                    <a:pt x="241" y="223"/>
                  </a:lnTo>
                  <a:lnTo>
                    <a:pt x="241" y="222"/>
                  </a:lnTo>
                  <a:lnTo>
                    <a:pt x="890" y="62"/>
                  </a:lnTo>
                  <a:lnTo>
                    <a:pt x="892" y="62"/>
                  </a:lnTo>
                  <a:lnTo>
                    <a:pt x="900" y="59"/>
                  </a:lnTo>
                  <a:lnTo>
                    <a:pt x="905" y="57"/>
                  </a:lnTo>
                  <a:lnTo>
                    <a:pt x="913" y="56"/>
                  </a:lnTo>
                  <a:lnTo>
                    <a:pt x="920" y="55"/>
                  </a:lnTo>
                  <a:lnTo>
                    <a:pt x="932" y="53"/>
                  </a:lnTo>
                  <a:lnTo>
                    <a:pt x="942" y="50"/>
                  </a:lnTo>
                  <a:lnTo>
                    <a:pt x="954" y="47"/>
                  </a:lnTo>
                  <a:lnTo>
                    <a:pt x="967" y="44"/>
                  </a:lnTo>
                  <a:lnTo>
                    <a:pt x="981" y="43"/>
                  </a:lnTo>
                  <a:lnTo>
                    <a:pt x="995" y="40"/>
                  </a:lnTo>
                  <a:lnTo>
                    <a:pt x="1013" y="37"/>
                  </a:lnTo>
                  <a:lnTo>
                    <a:pt x="1028" y="34"/>
                  </a:lnTo>
                  <a:lnTo>
                    <a:pt x="1049" y="33"/>
                  </a:lnTo>
                  <a:lnTo>
                    <a:pt x="1066" y="29"/>
                  </a:lnTo>
                  <a:lnTo>
                    <a:pt x="1086" y="26"/>
                  </a:lnTo>
                  <a:lnTo>
                    <a:pt x="1106" y="24"/>
                  </a:lnTo>
                  <a:lnTo>
                    <a:pt x="1128" y="21"/>
                  </a:lnTo>
                  <a:lnTo>
                    <a:pt x="1148" y="19"/>
                  </a:lnTo>
                  <a:lnTo>
                    <a:pt x="1171" y="16"/>
                  </a:lnTo>
                  <a:lnTo>
                    <a:pt x="1196" y="14"/>
                  </a:lnTo>
                  <a:lnTo>
                    <a:pt x="1220" y="11"/>
                  </a:lnTo>
                  <a:lnTo>
                    <a:pt x="1243" y="8"/>
                  </a:lnTo>
                  <a:lnTo>
                    <a:pt x="1269" y="6"/>
                  </a:lnTo>
                  <a:lnTo>
                    <a:pt x="1295" y="4"/>
                  </a:lnTo>
                  <a:lnTo>
                    <a:pt x="1321" y="4"/>
                  </a:lnTo>
                  <a:lnTo>
                    <a:pt x="1347" y="1"/>
                  </a:lnTo>
                  <a:lnTo>
                    <a:pt x="1374" y="1"/>
                  </a:lnTo>
                  <a:lnTo>
                    <a:pt x="1402" y="1"/>
                  </a:lnTo>
                  <a:lnTo>
                    <a:pt x="1430" y="1"/>
                  </a:lnTo>
                  <a:lnTo>
                    <a:pt x="1458" y="0"/>
                  </a:lnTo>
                  <a:lnTo>
                    <a:pt x="1487" y="0"/>
                  </a:lnTo>
                  <a:lnTo>
                    <a:pt x="1515" y="0"/>
                  </a:lnTo>
                  <a:lnTo>
                    <a:pt x="1544" y="1"/>
                  </a:lnTo>
                  <a:lnTo>
                    <a:pt x="1573" y="1"/>
                  </a:lnTo>
                  <a:lnTo>
                    <a:pt x="1602" y="4"/>
                  </a:lnTo>
                  <a:lnTo>
                    <a:pt x="1631" y="6"/>
                  </a:lnTo>
                  <a:lnTo>
                    <a:pt x="1661" y="8"/>
                  </a:lnTo>
                  <a:lnTo>
                    <a:pt x="1691" y="11"/>
                  </a:lnTo>
                  <a:lnTo>
                    <a:pt x="1720" y="14"/>
                  </a:lnTo>
                  <a:lnTo>
                    <a:pt x="1749" y="19"/>
                  </a:lnTo>
                  <a:lnTo>
                    <a:pt x="1779" y="24"/>
                  </a:lnTo>
                  <a:lnTo>
                    <a:pt x="1808" y="29"/>
                  </a:lnTo>
                  <a:lnTo>
                    <a:pt x="1838" y="34"/>
                  </a:lnTo>
                  <a:lnTo>
                    <a:pt x="1867" y="39"/>
                  </a:lnTo>
                  <a:lnTo>
                    <a:pt x="1897" y="47"/>
                  </a:lnTo>
                  <a:lnTo>
                    <a:pt x="1924" y="55"/>
                  </a:lnTo>
                  <a:lnTo>
                    <a:pt x="1952" y="62"/>
                  </a:lnTo>
                  <a:lnTo>
                    <a:pt x="1979" y="70"/>
                  </a:lnTo>
                  <a:lnTo>
                    <a:pt x="2008" y="82"/>
                  </a:lnTo>
                  <a:lnTo>
                    <a:pt x="2034" y="91"/>
                  </a:lnTo>
                  <a:lnTo>
                    <a:pt x="2063" y="102"/>
                  </a:lnTo>
                  <a:lnTo>
                    <a:pt x="2089" y="112"/>
                  </a:lnTo>
                  <a:lnTo>
                    <a:pt x="2116" y="127"/>
                  </a:lnTo>
                  <a:lnTo>
                    <a:pt x="2140" y="138"/>
                  </a:lnTo>
                  <a:lnTo>
                    <a:pt x="2165" y="153"/>
                  </a:lnTo>
                  <a:lnTo>
                    <a:pt x="2189" y="167"/>
                  </a:lnTo>
                  <a:lnTo>
                    <a:pt x="2215" y="183"/>
                  </a:lnTo>
                  <a:lnTo>
                    <a:pt x="2238" y="200"/>
                  </a:lnTo>
                  <a:lnTo>
                    <a:pt x="2260" y="217"/>
                  </a:lnTo>
                  <a:lnTo>
                    <a:pt x="2283" y="235"/>
                  </a:lnTo>
                  <a:lnTo>
                    <a:pt x="2305" y="255"/>
                  </a:lnTo>
                  <a:lnTo>
                    <a:pt x="2310" y="262"/>
                  </a:lnTo>
                  <a:lnTo>
                    <a:pt x="2318" y="269"/>
                  </a:lnTo>
                  <a:lnTo>
                    <a:pt x="2325" y="275"/>
                  </a:lnTo>
                  <a:lnTo>
                    <a:pt x="2333" y="284"/>
                  </a:lnTo>
                  <a:lnTo>
                    <a:pt x="2341" y="291"/>
                  </a:lnTo>
                  <a:lnTo>
                    <a:pt x="2348" y="300"/>
                  </a:lnTo>
                  <a:lnTo>
                    <a:pt x="2355" y="308"/>
                  </a:lnTo>
                  <a:lnTo>
                    <a:pt x="2364" y="315"/>
                  </a:lnTo>
                  <a:lnTo>
                    <a:pt x="2370" y="324"/>
                  </a:lnTo>
                  <a:lnTo>
                    <a:pt x="2377" y="331"/>
                  </a:lnTo>
                  <a:lnTo>
                    <a:pt x="2384" y="340"/>
                  </a:lnTo>
                  <a:lnTo>
                    <a:pt x="2391" y="349"/>
                  </a:lnTo>
                  <a:lnTo>
                    <a:pt x="2398" y="357"/>
                  </a:lnTo>
                  <a:lnTo>
                    <a:pt x="2406" y="366"/>
                  </a:lnTo>
                  <a:lnTo>
                    <a:pt x="2413" y="376"/>
                  </a:lnTo>
                  <a:lnTo>
                    <a:pt x="2420" y="386"/>
                  </a:lnTo>
                  <a:lnTo>
                    <a:pt x="2426" y="395"/>
                  </a:lnTo>
                  <a:lnTo>
                    <a:pt x="2433" y="403"/>
                  </a:lnTo>
                  <a:lnTo>
                    <a:pt x="2439" y="412"/>
                  </a:lnTo>
                  <a:lnTo>
                    <a:pt x="2446" y="422"/>
                  </a:lnTo>
                  <a:lnTo>
                    <a:pt x="2453" y="432"/>
                  </a:lnTo>
                  <a:lnTo>
                    <a:pt x="2460" y="442"/>
                  </a:lnTo>
                  <a:lnTo>
                    <a:pt x="2466" y="452"/>
                  </a:lnTo>
                  <a:lnTo>
                    <a:pt x="2473" y="462"/>
                  </a:lnTo>
                  <a:lnTo>
                    <a:pt x="2479" y="472"/>
                  </a:lnTo>
                  <a:lnTo>
                    <a:pt x="2486" y="483"/>
                  </a:lnTo>
                  <a:lnTo>
                    <a:pt x="2492" y="493"/>
                  </a:lnTo>
                  <a:lnTo>
                    <a:pt x="2498" y="504"/>
                  </a:lnTo>
                  <a:lnTo>
                    <a:pt x="2503" y="514"/>
                  </a:lnTo>
                  <a:lnTo>
                    <a:pt x="2509" y="526"/>
                  </a:lnTo>
                  <a:lnTo>
                    <a:pt x="2516" y="537"/>
                  </a:lnTo>
                  <a:lnTo>
                    <a:pt x="2522" y="549"/>
                  </a:lnTo>
                  <a:lnTo>
                    <a:pt x="2527" y="560"/>
                  </a:lnTo>
                  <a:lnTo>
                    <a:pt x="2532" y="570"/>
                  </a:lnTo>
                  <a:lnTo>
                    <a:pt x="2538" y="583"/>
                  </a:lnTo>
                  <a:lnTo>
                    <a:pt x="2544" y="595"/>
                  </a:lnTo>
                  <a:lnTo>
                    <a:pt x="2548" y="605"/>
                  </a:lnTo>
                  <a:lnTo>
                    <a:pt x="2554" y="618"/>
                  </a:lnTo>
                  <a:lnTo>
                    <a:pt x="2558" y="631"/>
                  </a:lnTo>
                  <a:lnTo>
                    <a:pt x="2564" y="644"/>
                  </a:lnTo>
                  <a:lnTo>
                    <a:pt x="2567" y="654"/>
                  </a:lnTo>
                  <a:lnTo>
                    <a:pt x="2571" y="667"/>
                  </a:lnTo>
                  <a:lnTo>
                    <a:pt x="2577" y="678"/>
                  </a:lnTo>
                  <a:lnTo>
                    <a:pt x="2581" y="693"/>
                  </a:lnTo>
                  <a:lnTo>
                    <a:pt x="2584" y="706"/>
                  </a:lnTo>
                  <a:lnTo>
                    <a:pt x="2590" y="719"/>
                  </a:lnTo>
                  <a:lnTo>
                    <a:pt x="2593" y="732"/>
                  </a:lnTo>
                  <a:lnTo>
                    <a:pt x="2597" y="746"/>
                  </a:lnTo>
                  <a:lnTo>
                    <a:pt x="2600" y="759"/>
                  </a:lnTo>
                  <a:lnTo>
                    <a:pt x="2604" y="772"/>
                  </a:lnTo>
                  <a:lnTo>
                    <a:pt x="2607" y="787"/>
                  </a:lnTo>
                  <a:lnTo>
                    <a:pt x="2610" y="800"/>
                  </a:lnTo>
                  <a:lnTo>
                    <a:pt x="2613" y="814"/>
                  </a:lnTo>
                  <a:lnTo>
                    <a:pt x="2616" y="827"/>
                  </a:lnTo>
                  <a:lnTo>
                    <a:pt x="2619" y="843"/>
                  </a:lnTo>
                  <a:lnTo>
                    <a:pt x="2622" y="857"/>
                  </a:lnTo>
                  <a:lnTo>
                    <a:pt x="2623" y="870"/>
                  </a:lnTo>
                  <a:lnTo>
                    <a:pt x="2624" y="886"/>
                  </a:lnTo>
                  <a:lnTo>
                    <a:pt x="2627" y="900"/>
                  </a:lnTo>
                  <a:lnTo>
                    <a:pt x="2629" y="916"/>
                  </a:lnTo>
                  <a:lnTo>
                    <a:pt x="2630" y="931"/>
                  </a:lnTo>
                  <a:lnTo>
                    <a:pt x="2632" y="945"/>
                  </a:lnTo>
                  <a:lnTo>
                    <a:pt x="2633" y="961"/>
                  </a:lnTo>
                  <a:lnTo>
                    <a:pt x="2635" y="978"/>
                  </a:lnTo>
                  <a:lnTo>
                    <a:pt x="2635" y="984"/>
                  </a:lnTo>
                  <a:lnTo>
                    <a:pt x="2635" y="991"/>
                  </a:lnTo>
                  <a:lnTo>
                    <a:pt x="2633" y="998"/>
                  </a:lnTo>
                  <a:lnTo>
                    <a:pt x="2632" y="1006"/>
                  </a:lnTo>
                  <a:lnTo>
                    <a:pt x="2629" y="1011"/>
                  </a:lnTo>
                  <a:lnTo>
                    <a:pt x="2627" y="1019"/>
                  </a:lnTo>
                  <a:lnTo>
                    <a:pt x="2624" y="1024"/>
                  </a:lnTo>
                  <a:lnTo>
                    <a:pt x="2623" y="1031"/>
                  </a:lnTo>
                  <a:lnTo>
                    <a:pt x="2619" y="1036"/>
                  </a:lnTo>
                  <a:lnTo>
                    <a:pt x="2616" y="1042"/>
                  </a:lnTo>
                  <a:lnTo>
                    <a:pt x="2613" y="1047"/>
                  </a:lnTo>
                  <a:lnTo>
                    <a:pt x="2609" y="1053"/>
                  </a:lnTo>
                  <a:lnTo>
                    <a:pt x="2604" y="1057"/>
                  </a:lnTo>
                  <a:lnTo>
                    <a:pt x="2601" y="1063"/>
                  </a:lnTo>
                  <a:lnTo>
                    <a:pt x="2597" y="1068"/>
                  </a:lnTo>
                  <a:lnTo>
                    <a:pt x="2594" y="1073"/>
                  </a:lnTo>
                  <a:lnTo>
                    <a:pt x="2584" y="1082"/>
                  </a:lnTo>
                  <a:lnTo>
                    <a:pt x="2575" y="1092"/>
                  </a:lnTo>
                  <a:lnTo>
                    <a:pt x="2567" y="1101"/>
                  </a:lnTo>
                  <a:lnTo>
                    <a:pt x="2560" y="1111"/>
                  </a:lnTo>
                  <a:lnTo>
                    <a:pt x="2551" y="1119"/>
                  </a:lnTo>
                  <a:lnTo>
                    <a:pt x="2545" y="1129"/>
                  </a:lnTo>
                  <a:lnTo>
                    <a:pt x="2542" y="1135"/>
                  </a:lnTo>
                  <a:lnTo>
                    <a:pt x="2539" y="1141"/>
                  </a:lnTo>
                  <a:lnTo>
                    <a:pt x="2538" y="1147"/>
                  </a:lnTo>
                  <a:lnTo>
                    <a:pt x="2537" y="1153"/>
                  </a:lnTo>
                  <a:lnTo>
                    <a:pt x="2534" y="1157"/>
                  </a:lnTo>
                  <a:lnTo>
                    <a:pt x="2534" y="1164"/>
                  </a:lnTo>
                  <a:lnTo>
                    <a:pt x="2531" y="1170"/>
                  </a:lnTo>
                  <a:lnTo>
                    <a:pt x="2529" y="1176"/>
                  </a:lnTo>
                  <a:lnTo>
                    <a:pt x="2528" y="1181"/>
                  </a:lnTo>
                  <a:lnTo>
                    <a:pt x="2527" y="1187"/>
                  </a:lnTo>
                  <a:lnTo>
                    <a:pt x="2525" y="1193"/>
                  </a:lnTo>
                  <a:lnTo>
                    <a:pt x="2524" y="1200"/>
                  </a:lnTo>
                  <a:lnTo>
                    <a:pt x="2522" y="1206"/>
                  </a:lnTo>
                  <a:lnTo>
                    <a:pt x="2521" y="1210"/>
                  </a:lnTo>
                  <a:lnTo>
                    <a:pt x="2519" y="1216"/>
                  </a:lnTo>
                  <a:lnTo>
                    <a:pt x="2519" y="1222"/>
                  </a:lnTo>
                  <a:lnTo>
                    <a:pt x="2518" y="1227"/>
                  </a:lnTo>
                  <a:lnTo>
                    <a:pt x="2516" y="1233"/>
                  </a:lnTo>
                  <a:lnTo>
                    <a:pt x="2516" y="1238"/>
                  </a:lnTo>
                  <a:lnTo>
                    <a:pt x="2516" y="1245"/>
                  </a:lnTo>
                  <a:lnTo>
                    <a:pt x="2514" y="1249"/>
                  </a:lnTo>
                  <a:lnTo>
                    <a:pt x="2514" y="1255"/>
                  </a:lnTo>
                  <a:lnTo>
                    <a:pt x="2512" y="1259"/>
                  </a:lnTo>
                  <a:lnTo>
                    <a:pt x="2512" y="1265"/>
                  </a:lnTo>
                  <a:lnTo>
                    <a:pt x="2511" y="1269"/>
                  </a:lnTo>
                  <a:lnTo>
                    <a:pt x="2511" y="1275"/>
                  </a:lnTo>
                  <a:lnTo>
                    <a:pt x="2509" y="1279"/>
                  </a:lnTo>
                  <a:lnTo>
                    <a:pt x="2509" y="1285"/>
                  </a:lnTo>
                  <a:lnTo>
                    <a:pt x="2509" y="1294"/>
                  </a:lnTo>
                  <a:lnTo>
                    <a:pt x="2508" y="1304"/>
                  </a:lnTo>
                  <a:lnTo>
                    <a:pt x="2506" y="1311"/>
                  </a:lnTo>
                  <a:lnTo>
                    <a:pt x="2506" y="1321"/>
                  </a:lnTo>
                  <a:lnTo>
                    <a:pt x="2506" y="1328"/>
                  </a:lnTo>
                  <a:lnTo>
                    <a:pt x="2505" y="1336"/>
                  </a:lnTo>
                  <a:lnTo>
                    <a:pt x="2503" y="1343"/>
                  </a:lnTo>
                  <a:lnTo>
                    <a:pt x="2503" y="1350"/>
                  </a:lnTo>
                  <a:lnTo>
                    <a:pt x="2503" y="1356"/>
                  </a:lnTo>
                  <a:lnTo>
                    <a:pt x="2503" y="1361"/>
                  </a:lnTo>
                  <a:lnTo>
                    <a:pt x="2503" y="1367"/>
                  </a:lnTo>
                  <a:lnTo>
                    <a:pt x="2503" y="1372"/>
                  </a:lnTo>
                  <a:lnTo>
                    <a:pt x="2503" y="1379"/>
                  </a:lnTo>
                  <a:lnTo>
                    <a:pt x="2503" y="1386"/>
                  </a:lnTo>
                  <a:lnTo>
                    <a:pt x="2503" y="1389"/>
                  </a:lnTo>
                  <a:lnTo>
                    <a:pt x="2505" y="1392"/>
                  </a:lnTo>
                  <a:lnTo>
                    <a:pt x="1837" y="1536"/>
                  </a:lnTo>
                  <a:lnTo>
                    <a:pt x="1834" y="1536"/>
                  </a:lnTo>
                  <a:lnTo>
                    <a:pt x="1831" y="1536"/>
                  </a:lnTo>
                  <a:lnTo>
                    <a:pt x="1825" y="1536"/>
                  </a:lnTo>
                  <a:lnTo>
                    <a:pt x="1818" y="1536"/>
                  </a:lnTo>
                  <a:lnTo>
                    <a:pt x="1806" y="1536"/>
                  </a:lnTo>
                  <a:lnTo>
                    <a:pt x="1796" y="1536"/>
                  </a:lnTo>
                  <a:lnTo>
                    <a:pt x="1782" y="1536"/>
                  </a:lnTo>
                  <a:lnTo>
                    <a:pt x="1767" y="1536"/>
                  </a:lnTo>
                  <a:lnTo>
                    <a:pt x="1749" y="1536"/>
                  </a:lnTo>
                  <a:lnTo>
                    <a:pt x="1730" y="1536"/>
                  </a:lnTo>
                  <a:lnTo>
                    <a:pt x="1710" y="1536"/>
                  </a:lnTo>
                  <a:lnTo>
                    <a:pt x="1688" y="1536"/>
                  </a:lnTo>
                  <a:lnTo>
                    <a:pt x="1665" y="1536"/>
                  </a:lnTo>
                  <a:lnTo>
                    <a:pt x="1641" y="1536"/>
                  </a:lnTo>
                  <a:lnTo>
                    <a:pt x="1615" y="1536"/>
                  </a:lnTo>
                  <a:lnTo>
                    <a:pt x="1587" y="1536"/>
                  </a:lnTo>
                  <a:lnTo>
                    <a:pt x="1559" y="1534"/>
                  </a:lnTo>
                  <a:lnTo>
                    <a:pt x="1530" y="1534"/>
                  </a:lnTo>
                  <a:lnTo>
                    <a:pt x="1498" y="1534"/>
                  </a:lnTo>
                  <a:lnTo>
                    <a:pt x="1468" y="1534"/>
                  </a:lnTo>
                  <a:lnTo>
                    <a:pt x="1435" y="1533"/>
                  </a:lnTo>
                  <a:lnTo>
                    <a:pt x="1402" y="1533"/>
                  </a:lnTo>
                  <a:lnTo>
                    <a:pt x="1368" y="1533"/>
                  </a:lnTo>
                  <a:lnTo>
                    <a:pt x="1334" y="1533"/>
                  </a:lnTo>
                  <a:lnTo>
                    <a:pt x="1299" y="1533"/>
                  </a:lnTo>
                  <a:lnTo>
                    <a:pt x="1263" y="1533"/>
                  </a:lnTo>
                  <a:lnTo>
                    <a:pt x="1227" y="1533"/>
                  </a:lnTo>
                  <a:lnTo>
                    <a:pt x="1191" y="1533"/>
                  </a:lnTo>
                  <a:lnTo>
                    <a:pt x="1154" y="1533"/>
                  </a:lnTo>
                  <a:lnTo>
                    <a:pt x="1119" y="1533"/>
                  </a:lnTo>
                  <a:lnTo>
                    <a:pt x="1080" y="1533"/>
                  </a:lnTo>
                  <a:lnTo>
                    <a:pt x="1046" y="1533"/>
                  </a:lnTo>
                  <a:lnTo>
                    <a:pt x="1008" y="1531"/>
                  </a:lnTo>
                  <a:lnTo>
                    <a:pt x="971" y="1531"/>
                  </a:lnTo>
                  <a:lnTo>
                    <a:pt x="933" y="1530"/>
                  </a:lnTo>
                  <a:lnTo>
                    <a:pt x="897" y="1530"/>
                  </a:lnTo>
                  <a:lnTo>
                    <a:pt x="860" y="1530"/>
                  </a:lnTo>
                  <a:lnTo>
                    <a:pt x="825" y="1530"/>
                  </a:lnTo>
                  <a:lnTo>
                    <a:pt x="789" y="1529"/>
                  </a:lnTo>
                  <a:lnTo>
                    <a:pt x="755" y="1529"/>
                  </a:lnTo>
                  <a:lnTo>
                    <a:pt x="719" y="1527"/>
                  </a:lnTo>
                  <a:lnTo>
                    <a:pt x="686" y="1527"/>
                  </a:lnTo>
                  <a:lnTo>
                    <a:pt x="651" y="1527"/>
                  </a:lnTo>
                  <a:lnTo>
                    <a:pt x="621" y="1527"/>
                  </a:lnTo>
                  <a:lnTo>
                    <a:pt x="589" y="1526"/>
                  </a:lnTo>
                  <a:lnTo>
                    <a:pt x="559" y="1526"/>
                  </a:lnTo>
                  <a:lnTo>
                    <a:pt x="530" y="1526"/>
                  </a:lnTo>
                  <a:lnTo>
                    <a:pt x="503" y="1526"/>
                  </a:lnTo>
                  <a:lnTo>
                    <a:pt x="474" y="1524"/>
                  </a:lnTo>
                  <a:lnTo>
                    <a:pt x="448" y="1524"/>
                  </a:lnTo>
                  <a:lnTo>
                    <a:pt x="423" y="1523"/>
                  </a:lnTo>
                  <a:lnTo>
                    <a:pt x="400" y="1523"/>
                  </a:lnTo>
                  <a:lnTo>
                    <a:pt x="379" y="1521"/>
                  </a:lnTo>
                  <a:lnTo>
                    <a:pt x="359" y="1520"/>
                  </a:lnTo>
                  <a:lnTo>
                    <a:pt x="340" y="1520"/>
                  </a:lnTo>
                  <a:lnTo>
                    <a:pt x="324" y="1520"/>
                  </a:lnTo>
                  <a:lnTo>
                    <a:pt x="308" y="1519"/>
                  </a:lnTo>
                  <a:lnTo>
                    <a:pt x="295" y="1517"/>
                  </a:lnTo>
                  <a:lnTo>
                    <a:pt x="284" y="1517"/>
                  </a:lnTo>
                  <a:lnTo>
                    <a:pt x="275" y="1517"/>
                  </a:lnTo>
                  <a:lnTo>
                    <a:pt x="266" y="1516"/>
                  </a:lnTo>
                  <a:lnTo>
                    <a:pt x="262" y="1516"/>
                  </a:lnTo>
                  <a:lnTo>
                    <a:pt x="259" y="1514"/>
                  </a:lnTo>
                  <a:lnTo>
                    <a:pt x="258" y="1508"/>
                  </a:lnTo>
                  <a:lnTo>
                    <a:pt x="252" y="1501"/>
                  </a:lnTo>
                  <a:lnTo>
                    <a:pt x="248" y="1495"/>
                  </a:lnTo>
                  <a:lnTo>
                    <a:pt x="243" y="1491"/>
                  </a:lnTo>
                  <a:lnTo>
                    <a:pt x="238" y="1485"/>
                  </a:lnTo>
                  <a:lnTo>
                    <a:pt x="232" y="1480"/>
                  </a:lnTo>
                  <a:lnTo>
                    <a:pt x="225" y="1472"/>
                  </a:lnTo>
                  <a:lnTo>
                    <a:pt x="219" y="1465"/>
                  </a:lnTo>
                  <a:lnTo>
                    <a:pt x="210" y="1457"/>
                  </a:lnTo>
                  <a:lnTo>
                    <a:pt x="203" y="1448"/>
                  </a:lnTo>
                  <a:lnTo>
                    <a:pt x="194" y="1439"/>
                  </a:lnTo>
                  <a:lnTo>
                    <a:pt x="186" y="1429"/>
                  </a:lnTo>
                  <a:lnTo>
                    <a:pt x="177" y="1421"/>
                  </a:lnTo>
                  <a:lnTo>
                    <a:pt x="169" y="1412"/>
                  </a:lnTo>
                  <a:lnTo>
                    <a:pt x="163" y="1406"/>
                  </a:lnTo>
                  <a:lnTo>
                    <a:pt x="158" y="1400"/>
                  </a:lnTo>
                  <a:lnTo>
                    <a:pt x="153" y="1395"/>
                  </a:lnTo>
                  <a:lnTo>
                    <a:pt x="148" y="1389"/>
                  </a:lnTo>
                  <a:lnTo>
                    <a:pt x="143" y="1385"/>
                  </a:lnTo>
                  <a:lnTo>
                    <a:pt x="138" y="1379"/>
                  </a:lnTo>
                  <a:lnTo>
                    <a:pt x="134" y="1373"/>
                  </a:lnTo>
                  <a:lnTo>
                    <a:pt x="130" y="1367"/>
                  </a:lnTo>
                  <a:lnTo>
                    <a:pt x="124" y="1361"/>
                  </a:lnTo>
                  <a:lnTo>
                    <a:pt x="118" y="1356"/>
                  </a:lnTo>
                  <a:lnTo>
                    <a:pt x="114" y="1348"/>
                  </a:lnTo>
                  <a:lnTo>
                    <a:pt x="109" y="1344"/>
                  </a:lnTo>
                  <a:lnTo>
                    <a:pt x="104" y="1337"/>
                  </a:lnTo>
                  <a:lnTo>
                    <a:pt x="99" y="1331"/>
                  </a:lnTo>
                  <a:lnTo>
                    <a:pt x="95" y="1325"/>
                  </a:lnTo>
                  <a:lnTo>
                    <a:pt x="91" y="1321"/>
                  </a:lnTo>
                  <a:lnTo>
                    <a:pt x="85" y="1314"/>
                  </a:lnTo>
                  <a:lnTo>
                    <a:pt x="81" y="1308"/>
                  </a:lnTo>
                  <a:lnTo>
                    <a:pt x="76" y="1301"/>
                  </a:lnTo>
                  <a:lnTo>
                    <a:pt x="72" y="1297"/>
                  </a:lnTo>
                  <a:lnTo>
                    <a:pt x="66" y="1289"/>
                  </a:lnTo>
                  <a:lnTo>
                    <a:pt x="63" y="1284"/>
                  </a:lnTo>
                  <a:lnTo>
                    <a:pt x="59" y="1276"/>
                  </a:lnTo>
                  <a:lnTo>
                    <a:pt x="55" y="1271"/>
                  </a:lnTo>
                  <a:lnTo>
                    <a:pt x="50" y="1265"/>
                  </a:lnTo>
                  <a:lnTo>
                    <a:pt x="46" y="1258"/>
                  </a:lnTo>
                  <a:lnTo>
                    <a:pt x="43" y="1252"/>
                  </a:lnTo>
                  <a:lnTo>
                    <a:pt x="39" y="1246"/>
                  </a:lnTo>
                  <a:lnTo>
                    <a:pt x="36" y="1240"/>
                  </a:lnTo>
                  <a:lnTo>
                    <a:pt x="33" y="1233"/>
                  </a:lnTo>
                  <a:lnTo>
                    <a:pt x="30" y="1227"/>
                  </a:lnTo>
                  <a:lnTo>
                    <a:pt x="27" y="1222"/>
                  </a:lnTo>
                  <a:lnTo>
                    <a:pt x="26" y="1217"/>
                  </a:lnTo>
                  <a:lnTo>
                    <a:pt x="24" y="1213"/>
                  </a:lnTo>
                  <a:lnTo>
                    <a:pt x="23" y="1207"/>
                  </a:lnTo>
                  <a:lnTo>
                    <a:pt x="22" y="1200"/>
                  </a:lnTo>
                  <a:lnTo>
                    <a:pt x="20" y="1193"/>
                  </a:lnTo>
                  <a:lnTo>
                    <a:pt x="19" y="1184"/>
                  </a:lnTo>
                  <a:lnTo>
                    <a:pt x="17" y="1176"/>
                  </a:lnTo>
                  <a:lnTo>
                    <a:pt x="17" y="1165"/>
                  </a:lnTo>
                  <a:lnTo>
                    <a:pt x="16" y="1160"/>
                  </a:lnTo>
                  <a:lnTo>
                    <a:pt x="14" y="1155"/>
                  </a:lnTo>
                  <a:lnTo>
                    <a:pt x="14" y="1150"/>
                  </a:lnTo>
                  <a:lnTo>
                    <a:pt x="14" y="1144"/>
                  </a:lnTo>
                  <a:lnTo>
                    <a:pt x="13" y="1137"/>
                  </a:lnTo>
                  <a:lnTo>
                    <a:pt x="12" y="1132"/>
                  </a:lnTo>
                  <a:lnTo>
                    <a:pt x="12" y="1125"/>
                  </a:lnTo>
                  <a:lnTo>
                    <a:pt x="12" y="1119"/>
                  </a:lnTo>
                  <a:lnTo>
                    <a:pt x="10" y="1114"/>
                  </a:lnTo>
                  <a:lnTo>
                    <a:pt x="9" y="1106"/>
                  </a:lnTo>
                  <a:lnTo>
                    <a:pt x="9" y="1101"/>
                  </a:lnTo>
                  <a:lnTo>
                    <a:pt x="9" y="1095"/>
                  </a:lnTo>
                  <a:lnTo>
                    <a:pt x="7" y="1089"/>
                  </a:lnTo>
                  <a:lnTo>
                    <a:pt x="7" y="1083"/>
                  </a:lnTo>
                  <a:lnTo>
                    <a:pt x="7" y="1076"/>
                  </a:lnTo>
                  <a:lnTo>
                    <a:pt x="7" y="1072"/>
                  </a:lnTo>
                  <a:lnTo>
                    <a:pt x="6" y="1065"/>
                  </a:lnTo>
                  <a:lnTo>
                    <a:pt x="4" y="1059"/>
                  </a:lnTo>
                  <a:lnTo>
                    <a:pt x="4" y="1052"/>
                  </a:lnTo>
                  <a:lnTo>
                    <a:pt x="4" y="1046"/>
                  </a:lnTo>
                  <a:lnTo>
                    <a:pt x="3" y="1040"/>
                  </a:lnTo>
                  <a:lnTo>
                    <a:pt x="1" y="1034"/>
                  </a:lnTo>
                  <a:lnTo>
                    <a:pt x="1" y="1029"/>
                  </a:lnTo>
                  <a:lnTo>
                    <a:pt x="1" y="1023"/>
                  </a:lnTo>
                  <a:lnTo>
                    <a:pt x="0" y="1017"/>
                  </a:lnTo>
                  <a:lnTo>
                    <a:pt x="0" y="1011"/>
                  </a:lnTo>
                  <a:lnTo>
                    <a:pt x="0" y="1006"/>
                  </a:lnTo>
                  <a:lnTo>
                    <a:pt x="0" y="1001"/>
                  </a:lnTo>
                  <a:lnTo>
                    <a:pt x="0" y="991"/>
                  </a:lnTo>
                  <a:lnTo>
                    <a:pt x="0" y="982"/>
                  </a:lnTo>
                  <a:lnTo>
                    <a:pt x="0" y="974"/>
                  </a:lnTo>
                  <a:lnTo>
                    <a:pt x="0" y="965"/>
                  </a:lnTo>
                  <a:lnTo>
                    <a:pt x="0" y="958"/>
                  </a:lnTo>
                  <a:lnTo>
                    <a:pt x="0" y="954"/>
                  </a:lnTo>
                  <a:lnTo>
                    <a:pt x="0" y="945"/>
                  </a:lnTo>
                  <a:lnTo>
                    <a:pt x="0" y="944"/>
                  </a:lnTo>
                  <a:lnTo>
                    <a:pt x="0" y="944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4638675" y="1839913"/>
              <a:ext cx="93663" cy="103187"/>
            </a:xfrm>
            <a:custGeom>
              <a:avLst/>
              <a:gdLst>
                <a:gd name="T0" fmla="*/ 120 w 120"/>
                <a:gd name="T1" fmla="*/ 36 h 130"/>
                <a:gd name="T2" fmla="*/ 105 w 120"/>
                <a:gd name="T3" fmla="*/ 89 h 130"/>
                <a:gd name="T4" fmla="*/ 54 w 120"/>
                <a:gd name="T5" fmla="*/ 125 h 130"/>
                <a:gd name="T6" fmla="*/ 45 w 120"/>
                <a:gd name="T7" fmla="*/ 120 h 130"/>
                <a:gd name="T8" fmla="*/ 75 w 120"/>
                <a:gd name="T9" fmla="*/ 88 h 130"/>
                <a:gd name="T10" fmla="*/ 62 w 120"/>
                <a:gd name="T11" fmla="*/ 86 h 130"/>
                <a:gd name="T12" fmla="*/ 25 w 120"/>
                <a:gd name="T13" fmla="*/ 107 h 130"/>
                <a:gd name="T14" fmla="*/ 12 w 120"/>
                <a:gd name="T15" fmla="*/ 130 h 130"/>
                <a:gd name="T16" fmla="*/ 0 w 120"/>
                <a:gd name="T17" fmla="*/ 122 h 130"/>
                <a:gd name="T18" fmla="*/ 10 w 120"/>
                <a:gd name="T19" fmla="*/ 85 h 130"/>
                <a:gd name="T20" fmla="*/ 16 w 120"/>
                <a:gd name="T21" fmla="*/ 78 h 130"/>
                <a:gd name="T22" fmla="*/ 16 w 120"/>
                <a:gd name="T23" fmla="*/ 66 h 130"/>
                <a:gd name="T24" fmla="*/ 22 w 120"/>
                <a:gd name="T25" fmla="*/ 55 h 130"/>
                <a:gd name="T26" fmla="*/ 26 w 120"/>
                <a:gd name="T27" fmla="*/ 36 h 130"/>
                <a:gd name="T28" fmla="*/ 77 w 120"/>
                <a:gd name="T29" fmla="*/ 22 h 130"/>
                <a:gd name="T30" fmla="*/ 75 w 120"/>
                <a:gd name="T31" fmla="*/ 0 h 130"/>
                <a:gd name="T32" fmla="*/ 120 w 120"/>
                <a:gd name="T33" fmla="*/ 36 h 130"/>
                <a:gd name="T34" fmla="*/ 120 w 120"/>
                <a:gd name="T35" fmla="*/ 3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0" h="130">
                  <a:moveTo>
                    <a:pt x="120" y="36"/>
                  </a:moveTo>
                  <a:lnTo>
                    <a:pt x="105" y="89"/>
                  </a:lnTo>
                  <a:lnTo>
                    <a:pt x="54" y="125"/>
                  </a:lnTo>
                  <a:lnTo>
                    <a:pt x="45" y="120"/>
                  </a:lnTo>
                  <a:lnTo>
                    <a:pt x="75" y="88"/>
                  </a:lnTo>
                  <a:lnTo>
                    <a:pt x="62" y="86"/>
                  </a:lnTo>
                  <a:lnTo>
                    <a:pt x="25" y="107"/>
                  </a:lnTo>
                  <a:lnTo>
                    <a:pt x="12" y="130"/>
                  </a:lnTo>
                  <a:lnTo>
                    <a:pt x="0" y="122"/>
                  </a:lnTo>
                  <a:lnTo>
                    <a:pt x="10" y="85"/>
                  </a:lnTo>
                  <a:lnTo>
                    <a:pt x="16" y="78"/>
                  </a:lnTo>
                  <a:lnTo>
                    <a:pt x="16" y="66"/>
                  </a:lnTo>
                  <a:lnTo>
                    <a:pt x="22" y="55"/>
                  </a:lnTo>
                  <a:lnTo>
                    <a:pt x="26" y="36"/>
                  </a:lnTo>
                  <a:lnTo>
                    <a:pt x="77" y="22"/>
                  </a:lnTo>
                  <a:lnTo>
                    <a:pt x="75" y="0"/>
                  </a:lnTo>
                  <a:lnTo>
                    <a:pt x="120" y="36"/>
                  </a:lnTo>
                  <a:lnTo>
                    <a:pt x="120" y="36"/>
                  </a:lnTo>
                  <a:close/>
                </a:path>
              </a:pathLst>
            </a:custGeom>
            <a:solidFill>
              <a:srgbClr val="FA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4879975" y="1387475"/>
              <a:ext cx="74613" cy="92075"/>
            </a:xfrm>
            <a:custGeom>
              <a:avLst/>
              <a:gdLst>
                <a:gd name="T0" fmla="*/ 0 w 93"/>
                <a:gd name="T1" fmla="*/ 26 h 116"/>
                <a:gd name="T2" fmla="*/ 0 w 93"/>
                <a:gd name="T3" fmla="*/ 28 h 116"/>
                <a:gd name="T4" fmla="*/ 0 w 93"/>
                <a:gd name="T5" fmla="*/ 34 h 116"/>
                <a:gd name="T6" fmla="*/ 0 w 93"/>
                <a:gd name="T7" fmla="*/ 38 h 116"/>
                <a:gd name="T8" fmla="*/ 1 w 93"/>
                <a:gd name="T9" fmla="*/ 44 h 116"/>
                <a:gd name="T10" fmla="*/ 3 w 93"/>
                <a:gd name="T11" fmla="*/ 49 h 116"/>
                <a:gd name="T12" fmla="*/ 4 w 93"/>
                <a:gd name="T13" fmla="*/ 57 h 116"/>
                <a:gd name="T14" fmla="*/ 4 w 93"/>
                <a:gd name="T15" fmla="*/ 61 h 116"/>
                <a:gd name="T16" fmla="*/ 7 w 93"/>
                <a:gd name="T17" fmla="*/ 68 h 116"/>
                <a:gd name="T18" fmla="*/ 7 w 93"/>
                <a:gd name="T19" fmla="*/ 74 h 116"/>
                <a:gd name="T20" fmla="*/ 8 w 93"/>
                <a:gd name="T21" fmla="*/ 80 h 116"/>
                <a:gd name="T22" fmla="*/ 10 w 93"/>
                <a:gd name="T23" fmla="*/ 85 h 116"/>
                <a:gd name="T24" fmla="*/ 10 w 93"/>
                <a:gd name="T25" fmla="*/ 91 h 116"/>
                <a:gd name="T26" fmla="*/ 11 w 93"/>
                <a:gd name="T27" fmla="*/ 94 h 116"/>
                <a:gd name="T28" fmla="*/ 13 w 93"/>
                <a:gd name="T29" fmla="*/ 98 h 116"/>
                <a:gd name="T30" fmla="*/ 14 w 93"/>
                <a:gd name="T31" fmla="*/ 104 h 116"/>
                <a:gd name="T32" fmla="*/ 17 w 93"/>
                <a:gd name="T33" fmla="*/ 108 h 116"/>
                <a:gd name="T34" fmla="*/ 21 w 93"/>
                <a:gd name="T35" fmla="*/ 111 h 116"/>
                <a:gd name="T36" fmla="*/ 27 w 93"/>
                <a:gd name="T37" fmla="*/ 114 h 116"/>
                <a:gd name="T38" fmla="*/ 33 w 93"/>
                <a:gd name="T39" fmla="*/ 114 h 116"/>
                <a:gd name="T40" fmla="*/ 40 w 93"/>
                <a:gd name="T41" fmla="*/ 116 h 116"/>
                <a:gd name="T42" fmla="*/ 46 w 93"/>
                <a:gd name="T43" fmla="*/ 116 h 116"/>
                <a:gd name="T44" fmla="*/ 53 w 93"/>
                <a:gd name="T45" fmla="*/ 116 h 116"/>
                <a:gd name="T46" fmla="*/ 59 w 93"/>
                <a:gd name="T47" fmla="*/ 114 h 116"/>
                <a:gd name="T48" fmla="*/ 66 w 93"/>
                <a:gd name="T49" fmla="*/ 113 h 116"/>
                <a:gd name="T50" fmla="*/ 72 w 93"/>
                <a:gd name="T51" fmla="*/ 111 h 116"/>
                <a:gd name="T52" fmla="*/ 79 w 93"/>
                <a:gd name="T53" fmla="*/ 108 h 116"/>
                <a:gd name="T54" fmla="*/ 83 w 93"/>
                <a:gd name="T55" fmla="*/ 106 h 116"/>
                <a:gd name="T56" fmla="*/ 88 w 93"/>
                <a:gd name="T57" fmla="*/ 104 h 116"/>
                <a:gd name="T58" fmla="*/ 90 w 93"/>
                <a:gd name="T59" fmla="*/ 103 h 116"/>
                <a:gd name="T60" fmla="*/ 93 w 93"/>
                <a:gd name="T61" fmla="*/ 103 h 116"/>
                <a:gd name="T62" fmla="*/ 93 w 93"/>
                <a:gd name="T63" fmla="*/ 100 h 116"/>
                <a:gd name="T64" fmla="*/ 93 w 93"/>
                <a:gd name="T65" fmla="*/ 95 h 116"/>
                <a:gd name="T66" fmla="*/ 92 w 93"/>
                <a:gd name="T67" fmla="*/ 90 h 116"/>
                <a:gd name="T68" fmla="*/ 90 w 93"/>
                <a:gd name="T69" fmla="*/ 84 h 116"/>
                <a:gd name="T70" fmla="*/ 88 w 93"/>
                <a:gd name="T71" fmla="*/ 74 h 116"/>
                <a:gd name="T72" fmla="*/ 85 w 93"/>
                <a:gd name="T73" fmla="*/ 65 h 116"/>
                <a:gd name="T74" fmla="*/ 82 w 93"/>
                <a:gd name="T75" fmla="*/ 57 h 116"/>
                <a:gd name="T76" fmla="*/ 79 w 93"/>
                <a:gd name="T77" fmla="*/ 48 h 116"/>
                <a:gd name="T78" fmla="*/ 76 w 93"/>
                <a:gd name="T79" fmla="*/ 39 h 116"/>
                <a:gd name="T80" fmla="*/ 72 w 93"/>
                <a:gd name="T81" fmla="*/ 31 h 116"/>
                <a:gd name="T82" fmla="*/ 70 w 93"/>
                <a:gd name="T83" fmla="*/ 22 h 116"/>
                <a:gd name="T84" fmla="*/ 67 w 93"/>
                <a:gd name="T85" fmla="*/ 16 h 116"/>
                <a:gd name="T86" fmla="*/ 65 w 93"/>
                <a:gd name="T87" fmla="*/ 9 h 116"/>
                <a:gd name="T88" fmla="*/ 63 w 93"/>
                <a:gd name="T89" fmla="*/ 5 h 116"/>
                <a:gd name="T90" fmla="*/ 62 w 93"/>
                <a:gd name="T91" fmla="*/ 0 h 116"/>
                <a:gd name="T92" fmla="*/ 0 w 93"/>
                <a:gd name="T93" fmla="*/ 26 h 116"/>
                <a:gd name="T94" fmla="*/ 0 w 93"/>
                <a:gd name="T95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3" h="116">
                  <a:moveTo>
                    <a:pt x="0" y="26"/>
                  </a:moveTo>
                  <a:lnTo>
                    <a:pt x="0" y="28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1" y="44"/>
                  </a:lnTo>
                  <a:lnTo>
                    <a:pt x="3" y="49"/>
                  </a:lnTo>
                  <a:lnTo>
                    <a:pt x="4" y="57"/>
                  </a:lnTo>
                  <a:lnTo>
                    <a:pt x="4" y="61"/>
                  </a:lnTo>
                  <a:lnTo>
                    <a:pt x="7" y="68"/>
                  </a:lnTo>
                  <a:lnTo>
                    <a:pt x="7" y="74"/>
                  </a:lnTo>
                  <a:lnTo>
                    <a:pt x="8" y="80"/>
                  </a:lnTo>
                  <a:lnTo>
                    <a:pt x="10" y="85"/>
                  </a:lnTo>
                  <a:lnTo>
                    <a:pt x="10" y="91"/>
                  </a:lnTo>
                  <a:lnTo>
                    <a:pt x="11" y="94"/>
                  </a:lnTo>
                  <a:lnTo>
                    <a:pt x="13" y="98"/>
                  </a:lnTo>
                  <a:lnTo>
                    <a:pt x="14" y="104"/>
                  </a:lnTo>
                  <a:lnTo>
                    <a:pt x="17" y="108"/>
                  </a:lnTo>
                  <a:lnTo>
                    <a:pt x="21" y="111"/>
                  </a:lnTo>
                  <a:lnTo>
                    <a:pt x="27" y="114"/>
                  </a:lnTo>
                  <a:lnTo>
                    <a:pt x="33" y="114"/>
                  </a:lnTo>
                  <a:lnTo>
                    <a:pt x="40" y="116"/>
                  </a:lnTo>
                  <a:lnTo>
                    <a:pt x="46" y="116"/>
                  </a:lnTo>
                  <a:lnTo>
                    <a:pt x="53" y="116"/>
                  </a:lnTo>
                  <a:lnTo>
                    <a:pt x="59" y="114"/>
                  </a:lnTo>
                  <a:lnTo>
                    <a:pt x="66" y="113"/>
                  </a:lnTo>
                  <a:lnTo>
                    <a:pt x="72" y="111"/>
                  </a:lnTo>
                  <a:lnTo>
                    <a:pt x="79" y="108"/>
                  </a:lnTo>
                  <a:lnTo>
                    <a:pt x="83" y="106"/>
                  </a:lnTo>
                  <a:lnTo>
                    <a:pt x="88" y="104"/>
                  </a:lnTo>
                  <a:lnTo>
                    <a:pt x="90" y="103"/>
                  </a:lnTo>
                  <a:lnTo>
                    <a:pt x="93" y="103"/>
                  </a:lnTo>
                  <a:lnTo>
                    <a:pt x="93" y="100"/>
                  </a:lnTo>
                  <a:lnTo>
                    <a:pt x="93" y="95"/>
                  </a:lnTo>
                  <a:lnTo>
                    <a:pt x="92" y="90"/>
                  </a:lnTo>
                  <a:lnTo>
                    <a:pt x="90" y="84"/>
                  </a:lnTo>
                  <a:lnTo>
                    <a:pt x="88" y="74"/>
                  </a:lnTo>
                  <a:lnTo>
                    <a:pt x="85" y="65"/>
                  </a:lnTo>
                  <a:lnTo>
                    <a:pt x="82" y="57"/>
                  </a:lnTo>
                  <a:lnTo>
                    <a:pt x="79" y="48"/>
                  </a:lnTo>
                  <a:lnTo>
                    <a:pt x="76" y="39"/>
                  </a:lnTo>
                  <a:lnTo>
                    <a:pt x="72" y="31"/>
                  </a:lnTo>
                  <a:lnTo>
                    <a:pt x="70" y="22"/>
                  </a:lnTo>
                  <a:lnTo>
                    <a:pt x="67" y="16"/>
                  </a:lnTo>
                  <a:lnTo>
                    <a:pt x="65" y="9"/>
                  </a:lnTo>
                  <a:lnTo>
                    <a:pt x="63" y="5"/>
                  </a:lnTo>
                  <a:lnTo>
                    <a:pt x="62" y="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A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9"/>
            <p:cNvSpPr>
              <a:spLocks/>
            </p:cNvSpPr>
            <p:nvPr/>
          </p:nvSpPr>
          <p:spPr bwMode="auto">
            <a:xfrm>
              <a:off x="4800600" y="1463675"/>
              <a:ext cx="263525" cy="663575"/>
            </a:xfrm>
            <a:custGeom>
              <a:avLst/>
              <a:gdLst>
                <a:gd name="T0" fmla="*/ 284 w 333"/>
                <a:gd name="T1" fmla="*/ 72 h 834"/>
                <a:gd name="T2" fmla="*/ 331 w 333"/>
                <a:gd name="T3" fmla="*/ 27 h 834"/>
                <a:gd name="T4" fmla="*/ 160 w 333"/>
                <a:gd name="T5" fmla="*/ 17 h 834"/>
                <a:gd name="T6" fmla="*/ 55 w 333"/>
                <a:gd name="T7" fmla="*/ 186 h 834"/>
                <a:gd name="T8" fmla="*/ 68 w 333"/>
                <a:gd name="T9" fmla="*/ 251 h 834"/>
                <a:gd name="T10" fmla="*/ 65 w 333"/>
                <a:gd name="T11" fmla="*/ 264 h 834"/>
                <a:gd name="T12" fmla="*/ 63 w 333"/>
                <a:gd name="T13" fmla="*/ 278 h 834"/>
                <a:gd name="T14" fmla="*/ 60 w 333"/>
                <a:gd name="T15" fmla="*/ 294 h 834"/>
                <a:gd name="T16" fmla="*/ 57 w 333"/>
                <a:gd name="T17" fmla="*/ 308 h 834"/>
                <a:gd name="T18" fmla="*/ 56 w 333"/>
                <a:gd name="T19" fmla="*/ 320 h 834"/>
                <a:gd name="T20" fmla="*/ 55 w 333"/>
                <a:gd name="T21" fmla="*/ 330 h 834"/>
                <a:gd name="T22" fmla="*/ 53 w 333"/>
                <a:gd name="T23" fmla="*/ 341 h 834"/>
                <a:gd name="T24" fmla="*/ 53 w 333"/>
                <a:gd name="T25" fmla="*/ 351 h 834"/>
                <a:gd name="T26" fmla="*/ 50 w 333"/>
                <a:gd name="T27" fmla="*/ 364 h 834"/>
                <a:gd name="T28" fmla="*/ 49 w 333"/>
                <a:gd name="T29" fmla="*/ 376 h 834"/>
                <a:gd name="T30" fmla="*/ 47 w 333"/>
                <a:gd name="T31" fmla="*/ 388 h 834"/>
                <a:gd name="T32" fmla="*/ 46 w 333"/>
                <a:gd name="T33" fmla="*/ 398 h 834"/>
                <a:gd name="T34" fmla="*/ 45 w 333"/>
                <a:gd name="T35" fmla="*/ 409 h 834"/>
                <a:gd name="T36" fmla="*/ 43 w 333"/>
                <a:gd name="T37" fmla="*/ 419 h 834"/>
                <a:gd name="T38" fmla="*/ 42 w 333"/>
                <a:gd name="T39" fmla="*/ 431 h 834"/>
                <a:gd name="T40" fmla="*/ 40 w 333"/>
                <a:gd name="T41" fmla="*/ 441 h 834"/>
                <a:gd name="T42" fmla="*/ 39 w 333"/>
                <a:gd name="T43" fmla="*/ 451 h 834"/>
                <a:gd name="T44" fmla="*/ 37 w 333"/>
                <a:gd name="T45" fmla="*/ 465 h 834"/>
                <a:gd name="T46" fmla="*/ 36 w 333"/>
                <a:gd name="T47" fmla="*/ 480 h 834"/>
                <a:gd name="T48" fmla="*/ 36 w 333"/>
                <a:gd name="T49" fmla="*/ 493 h 834"/>
                <a:gd name="T50" fmla="*/ 36 w 333"/>
                <a:gd name="T51" fmla="*/ 500 h 834"/>
                <a:gd name="T52" fmla="*/ 36 w 333"/>
                <a:gd name="T53" fmla="*/ 506 h 834"/>
                <a:gd name="T54" fmla="*/ 34 w 333"/>
                <a:gd name="T55" fmla="*/ 514 h 834"/>
                <a:gd name="T56" fmla="*/ 33 w 333"/>
                <a:gd name="T57" fmla="*/ 529 h 834"/>
                <a:gd name="T58" fmla="*/ 32 w 333"/>
                <a:gd name="T59" fmla="*/ 543 h 834"/>
                <a:gd name="T60" fmla="*/ 30 w 333"/>
                <a:gd name="T61" fmla="*/ 555 h 834"/>
                <a:gd name="T62" fmla="*/ 29 w 333"/>
                <a:gd name="T63" fmla="*/ 566 h 834"/>
                <a:gd name="T64" fmla="*/ 27 w 333"/>
                <a:gd name="T65" fmla="*/ 579 h 834"/>
                <a:gd name="T66" fmla="*/ 26 w 333"/>
                <a:gd name="T67" fmla="*/ 592 h 834"/>
                <a:gd name="T68" fmla="*/ 24 w 333"/>
                <a:gd name="T69" fmla="*/ 607 h 834"/>
                <a:gd name="T70" fmla="*/ 23 w 333"/>
                <a:gd name="T71" fmla="*/ 621 h 834"/>
                <a:gd name="T72" fmla="*/ 20 w 333"/>
                <a:gd name="T73" fmla="*/ 635 h 834"/>
                <a:gd name="T74" fmla="*/ 20 w 333"/>
                <a:gd name="T75" fmla="*/ 651 h 834"/>
                <a:gd name="T76" fmla="*/ 17 w 333"/>
                <a:gd name="T77" fmla="*/ 667 h 834"/>
                <a:gd name="T78" fmla="*/ 16 w 333"/>
                <a:gd name="T79" fmla="*/ 681 h 834"/>
                <a:gd name="T80" fmla="*/ 14 w 333"/>
                <a:gd name="T81" fmla="*/ 696 h 834"/>
                <a:gd name="T82" fmla="*/ 13 w 333"/>
                <a:gd name="T83" fmla="*/ 710 h 834"/>
                <a:gd name="T84" fmla="*/ 10 w 333"/>
                <a:gd name="T85" fmla="*/ 725 h 834"/>
                <a:gd name="T86" fmla="*/ 10 w 333"/>
                <a:gd name="T87" fmla="*/ 739 h 834"/>
                <a:gd name="T88" fmla="*/ 7 w 333"/>
                <a:gd name="T89" fmla="*/ 752 h 834"/>
                <a:gd name="T90" fmla="*/ 7 w 333"/>
                <a:gd name="T91" fmla="*/ 765 h 834"/>
                <a:gd name="T92" fmla="*/ 4 w 333"/>
                <a:gd name="T93" fmla="*/ 778 h 834"/>
                <a:gd name="T94" fmla="*/ 4 w 333"/>
                <a:gd name="T95" fmla="*/ 790 h 834"/>
                <a:gd name="T96" fmla="*/ 3 w 333"/>
                <a:gd name="T97" fmla="*/ 800 h 834"/>
                <a:gd name="T98" fmla="*/ 0 w 333"/>
                <a:gd name="T99" fmla="*/ 813 h 834"/>
                <a:gd name="T100" fmla="*/ 0 w 333"/>
                <a:gd name="T101" fmla="*/ 826 h 834"/>
                <a:gd name="T102" fmla="*/ 0 w 333"/>
                <a:gd name="T103" fmla="*/ 833 h 834"/>
                <a:gd name="T104" fmla="*/ 137 w 333"/>
                <a:gd name="T105" fmla="*/ 813 h 834"/>
                <a:gd name="T106" fmla="*/ 223 w 333"/>
                <a:gd name="T107" fmla="*/ 235 h 834"/>
                <a:gd name="T108" fmla="*/ 262 w 333"/>
                <a:gd name="T109" fmla="*/ 134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3" h="834">
                  <a:moveTo>
                    <a:pt x="262" y="134"/>
                  </a:moveTo>
                  <a:lnTo>
                    <a:pt x="284" y="72"/>
                  </a:lnTo>
                  <a:lnTo>
                    <a:pt x="333" y="66"/>
                  </a:lnTo>
                  <a:lnTo>
                    <a:pt x="331" y="27"/>
                  </a:lnTo>
                  <a:lnTo>
                    <a:pt x="242" y="0"/>
                  </a:lnTo>
                  <a:lnTo>
                    <a:pt x="160" y="17"/>
                  </a:lnTo>
                  <a:lnTo>
                    <a:pt x="128" y="17"/>
                  </a:lnTo>
                  <a:lnTo>
                    <a:pt x="55" y="186"/>
                  </a:lnTo>
                  <a:lnTo>
                    <a:pt x="68" y="249"/>
                  </a:lnTo>
                  <a:lnTo>
                    <a:pt x="68" y="251"/>
                  </a:lnTo>
                  <a:lnTo>
                    <a:pt x="66" y="259"/>
                  </a:lnTo>
                  <a:lnTo>
                    <a:pt x="65" y="264"/>
                  </a:lnTo>
                  <a:lnTo>
                    <a:pt x="63" y="271"/>
                  </a:lnTo>
                  <a:lnTo>
                    <a:pt x="63" y="278"/>
                  </a:lnTo>
                  <a:lnTo>
                    <a:pt x="62" y="287"/>
                  </a:lnTo>
                  <a:lnTo>
                    <a:pt x="60" y="294"/>
                  </a:lnTo>
                  <a:lnTo>
                    <a:pt x="59" y="304"/>
                  </a:lnTo>
                  <a:lnTo>
                    <a:pt x="57" y="308"/>
                  </a:lnTo>
                  <a:lnTo>
                    <a:pt x="57" y="314"/>
                  </a:lnTo>
                  <a:lnTo>
                    <a:pt x="56" y="320"/>
                  </a:lnTo>
                  <a:lnTo>
                    <a:pt x="56" y="324"/>
                  </a:lnTo>
                  <a:lnTo>
                    <a:pt x="55" y="330"/>
                  </a:lnTo>
                  <a:lnTo>
                    <a:pt x="55" y="336"/>
                  </a:lnTo>
                  <a:lnTo>
                    <a:pt x="53" y="341"/>
                  </a:lnTo>
                  <a:lnTo>
                    <a:pt x="53" y="347"/>
                  </a:lnTo>
                  <a:lnTo>
                    <a:pt x="53" y="351"/>
                  </a:lnTo>
                  <a:lnTo>
                    <a:pt x="52" y="359"/>
                  </a:lnTo>
                  <a:lnTo>
                    <a:pt x="50" y="364"/>
                  </a:lnTo>
                  <a:lnTo>
                    <a:pt x="50" y="370"/>
                  </a:lnTo>
                  <a:lnTo>
                    <a:pt x="49" y="376"/>
                  </a:lnTo>
                  <a:lnTo>
                    <a:pt x="47" y="382"/>
                  </a:lnTo>
                  <a:lnTo>
                    <a:pt x="47" y="388"/>
                  </a:lnTo>
                  <a:lnTo>
                    <a:pt x="47" y="392"/>
                  </a:lnTo>
                  <a:lnTo>
                    <a:pt x="46" y="398"/>
                  </a:lnTo>
                  <a:lnTo>
                    <a:pt x="45" y="403"/>
                  </a:lnTo>
                  <a:lnTo>
                    <a:pt x="45" y="409"/>
                  </a:lnTo>
                  <a:lnTo>
                    <a:pt x="45" y="415"/>
                  </a:lnTo>
                  <a:lnTo>
                    <a:pt x="43" y="419"/>
                  </a:lnTo>
                  <a:lnTo>
                    <a:pt x="43" y="425"/>
                  </a:lnTo>
                  <a:lnTo>
                    <a:pt x="42" y="431"/>
                  </a:lnTo>
                  <a:lnTo>
                    <a:pt x="42" y="436"/>
                  </a:lnTo>
                  <a:lnTo>
                    <a:pt x="40" y="441"/>
                  </a:lnTo>
                  <a:lnTo>
                    <a:pt x="40" y="447"/>
                  </a:lnTo>
                  <a:lnTo>
                    <a:pt x="39" y="451"/>
                  </a:lnTo>
                  <a:lnTo>
                    <a:pt x="39" y="457"/>
                  </a:lnTo>
                  <a:lnTo>
                    <a:pt x="37" y="465"/>
                  </a:lnTo>
                  <a:lnTo>
                    <a:pt x="36" y="473"/>
                  </a:lnTo>
                  <a:lnTo>
                    <a:pt x="36" y="480"/>
                  </a:lnTo>
                  <a:lnTo>
                    <a:pt x="36" y="488"/>
                  </a:lnTo>
                  <a:lnTo>
                    <a:pt x="36" y="493"/>
                  </a:lnTo>
                  <a:lnTo>
                    <a:pt x="36" y="498"/>
                  </a:lnTo>
                  <a:lnTo>
                    <a:pt x="36" y="500"/>
                  </a:lnTo>
                  <a:lnTo>
                    <a:pt x="36" y="503"/>
                  </a:lnTo>
                  <a:lnTo>
                    <a:pt x="36" y="506"/>
                  </a:lnTo>
                  <a:lnTo>
                    <a:pt x="36" y="509"/>
                  </a:lnTo>
                  <a:lnTo>
                    <a:pt x="34" y="514"/>
                  </a:lnTo>
                  <a:lnTo>
                    <a:pt x="34" y="522"/>
                  </a:lnTo>
                  <a:lnTo>
                    <a:pt x="33" y="529"/>
                  </a:lnTo>
                  <a:lnTo>
                    <a:pt x="33" y="539"/>
                  </a:lnTo>
                  <a:lnTo>
                    <a:pt x="32" y="543"/>
                  </a:lnTo>
                  <a:lnTo>
                    <a:pt x="32" y="549"/>
                  </a:lnTo>
                  <a:lnTo>
                    <a:pt x="30" y="555"/>
                  </a:lnTo>
                  <a:lnTo>
                    <a:pt x="30" y="560"/>
                  </a:lnTo>
                  <a:lnTo>
                    <a:pt x="29" y="566"/>
                  </a:lnTo>
                  <a:lnTo>
                    <a:pt x="29" y="572"/>
                  </a:lnTo>
                  <a:lnTo>
                    <a:pt x="27" y="579"/>
                  </a:lnTo>
                  <a:lnTo>
                    <a:pt x="27" y="586"/>
                  </a:lnTo>
                  <a:lnTo>
                    <a:pt x="26" y="592"/>
                  </a:lnTo>
                  <a:lnTo>
                    <a:pt x="24" y="599"/>
                  </a:lnTo>
                  <a:lnTo>
                    <a:pt x="24" y="607"/>
                  </a:lnTo>
                  <a:lnTo>
                    <a:pt x="24" y="614"/>
                  </a:lnTo>
                  <a:lnTo>
                    <a:pt x="23" y="621"/>
                  </a:lnTo>
                  <a:lnTo>
                    <a:pt x="23" y="628"/>
                  </a:lnTo>
                  <a:lnTo>
                    <a:pt x="20" y="635"/>
                  </a:lnTo>
                  <a:lnTo>
                    <a:pt x="20" y="644"/>
                  </a:lnTo>
                  <a:lnTo>
                    <a:pt x="20" y="651"/>
                  </a:lnTo>
                  <a:lnTo>
                    <a:pt x="19" y="660"/>
                  </a:lnTo>
                  <a:lnTo>
                    <a:pt x="17" y="667"/>
                  </a:lnTo>
                  <a:lnTo>
                    <a:pt x="17" y="674"/>
                  </a:lnTo>
                  <a:lnTo>
                    <a:pt x="16" y="681"/>
                  </a:lnTo>
                  <a:lnTo>
                    <a:pt x="16" y="690"/>
                  </a:lnTo>
                  <a:lnTo>
                    <a:pt x="14" y="696"/>
                  </a:lnTo>
                  <a:lnTo>
                    <a:pt x="14" y="705"/>
                  </a:lnTo>
                  <a:lnTo>
                    <a:pt x="13" y="710"/>
                  </a:lnTo>
                  <a:lnTo>
                    <a:pt x="11" y="719"/>
                  </a:lnTo>
                  <a:lnTo>
                    <a:pt x="10" y="725"/>
                  </a:lnTo>
                  <a:lnTo>
                    <a:pt x="10" y="733"/>
                  </a:lnTo>
                  <a:lnTo>
                    <a:pt x="10" y="739"/>
                  </a:lnTo>
                  <a:lnTo>
                    <a:pt x="8" y="746"/>
                  </a:lnTo>
                  <a:lnTo>
                    <a:pt x="7" y="752"/>
                  </a:lnTo>
                  <a:lnTo>
                    <a:pt x="7" y="759"/>
                  </a:lnTo>
                  <a:lnTo>
                    <a:pt x="7" y="765"/>
                  </a:lnTo>
                  <a:lnTo>
                    <a:pt x="6" y="772"/>
                  </a:lnTo>
                  <a:lnTo>
                    <a:pt x="4" y="778"/>
                  </a:lnTo>
                  <a:lnTo>
                    <a:pt x="4" y="785"/>
                  </a:lnTo>
                  <a:lnTo>
                    <a:pt x="4" y="790"/>
                  </a:lnTo>
                  <a:lnTo>
                    <a:pt x="3" y="795"/>
                  </a:lnTo>
                  <a:lnTo>
                    <a:pt x="3" y="800"/>
                  </a:lnTo>
                  <a:lnTo>
                    <a:pt x="3" y="804"/>
                  </a:lnTo>
                  <a:lnTo>
                    <a:pt x="0" y="813"/>
                  </a:lnTo>
                  <a:lnTo>
                    <a:pt x="0" y="821"/>
                  </a:lnTo>
                  <a:lnTo>
                    <a:pt x="0" y="826"/>
                  </a:lnTo>
                  <a:lnTo>
                    <a:pt x="0" y="830"/>
                  </a:lnTo>
                  <a:lnTo>
                    <a:pt x="0" y="833"/>
                  </a:lnTo>
                  <a:lnTo>
                    <a:pt x="0" y="834"/>
                  </a:lnTo>
                  <a:lnTo>
                    <a:pt x="137" y="813"/>
                  </a:lnTo>
                  <a:lnTo>
                    <a:pt x="168" y="271"/>
                  </a:lnTo>
                  <a:lnTo>
                    <a:pt x="223" y="235"/>
                  </a:lnTo>
                  <a:lnTo>
                    <a:pt x="229" y="176"/>
                  </a:lnTo>
                  <a:lnTo>
                    <a:pt x="262" y="134"/>
                  </a:lnTo>
                  <a:lnTo>
                    <a:pt x="262" y="134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auto">
            <a:xfrm>
              <a:off x="4994275" y="1558925"/>
              <a:ext cx="58738" cy="96837"/>
            </a:xfrm>
            <a:custGeom>
              <a:avLst/>
              <a:gdLst>
                <a:gd name="T0" fmla="*/ 0 w 73"/>
                <a:gd name="T1" fmla="*/ 0 h 123"/>
                <a:gd name="T2" fmla="*/ 11 w 73"/>
                <a:gd name="T3" fmla="*/ 112 h 123"/>
                <a:gd name="T4" fmla="*/ 73 w 73"/>
                <a:gd name="T5" fmla="*/ 123 h 123"/>
                <a:gd name="T6" fmla="*/ 44 w 73"/>
                <a:gd name="T7" fmla="*/ 25 h 123"/>
                <a:gd name="T8" fmla="*/ 0 w 73"/>
                <a:gd name="T9" fmla="*/ 0 h 123"/>
                <a:gd name="T10" fmla="*/ 0 w 73"/>
                <a:gd name="T1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123">
                  <a:moveTo>
                    <a:pt x="0" y="0"/>
                  </a:moveTo>
                  <a:lnTo>
                    <a:pt x="11" y="112"/>
                  </a:lnTo>
                  <a:lnTo>
                    <a:pt x="73" y="123"/>
                  </a:lnTo>
                  <a:lnTo>
                    <a:pt x="44" y="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ED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96" name="Freeform 11"/>
            <p:cNvSpPr>
              <a:spLocks/>
            </p:cNvSpPr>
            <p:nvPr/>
          </p:nvSpPr>
          <p:spPr bwMode="auto">
            <a:xfrm>
              <a:off x="4895850" y="1562100"/>
              <a:ext cx="161925" cy="579437"/>
            </a:xfrm>
            <a:custGeom>
              <a:avLst/>
              <a:gdLst>
                <a:gd name="T0" fmla="*/ 190 w 203"/>
                <a:gd name="T1" fmla="*/ 117 h 731"/>
                <a:gd name="T2" fmla="*/ 173 w 203"/>
                <a:gd name="T3" fmla="*/ 71 h 731"/>
                <a:gd name="T4" fmla="*/ 124 w 203"/>
                <a:gd name="T5" fmla="*/ 0 h 731"/>
                <a:gd name="T6" fmla="*/ 98 w 203"/>
                <a:gd name="T7" fmla="*/ 51 h 731"/>
                <a:gd name="T8" fmla="*/ 92 w 203"/>
                <a:gd name="T9" fmla="*/ 116 h 731"/>
                <a:gd name="T10" fmla="*/ 42 w 203"/>
                <a:gd name="T11" fmla="*/ 142 h 731"/>
                <a:gd name="T12" fmla="*/ 26 w 203"/>
                <a:gd name="T13" fmla="*/ 356 h 731"/>
                <a:gd name="T14" fmla="*/ 0 w 203"/>
                <a:gd name="T15" fmla="*/ 691 h 731"/>
                <a:gd name="T16" fmla="*/ 53 w 203"/>
                <a:gd name="T17" fmla="*/ 731 h 731"/>
                <a:gd name="T18" fmla="*/ 203 w 203"/>
                <a:gd name="T19" fmla="*/ 695 h 731"/>
                <a:gd name="T20" fmla="*/ 168 w 203"/>
                <a:gd name="T21" fmla="*/ 512 h 731"/>
                <a:gd name="T22" fmla="*/ 170 w 203"/>
                <a:gd name="T23" fmla="*/ 387 h 731"/>
                <a:gd name="T24" fmla="*/ 153 w 203"/>
                <a:gd name="T25" fmla="*/ 329 h 731"/>
                <a:gd name="T26" fmla="*/ 190 w 203"/>
                <a:gd name="T27" fmla="*/ 117 h 731"/>
                <a:gd name="T28" fmla="*/ 190 w 203"/>
                <a:gd name="T29" fmla="*/ 117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3" h="731">
                  <a:moveTo>
                    <a:pt x="190" y="117"/>
                  </a:moveTo>
                  <a:lnTo>
                    <a:pt x="173" y="71"/>
                  </a:lnTo>
                  <a:lnTo>
                    <a:pt x="124" y="0"/>
                  </a:lnTo>
                  <a:lnTo>
                    <a:pt x="98" y="51"/>
                  </a:lnTo>
                  <a:lnTo>
                    <a:pt x="92" y="116"/>
                  </a:lnTo>
                  <a:lnTo>
                    <a:pt x="42" y="142"/>
                  </a:lnTo>
                  <a:lnTo>
                    <a:pt x="26" y="356"/>
                  </a:lnTo>
                  <a:lnTo>
                    <a:pt x="0" y="691"/>
                  </a:lnTo>
                  <a:lnTo>
                    <a:pt x="53" y="731"/>
                  </a:lnTo>
                  <a:lnTo>
                    <a:pt x="203" y="695"/>
                  </a:lnTo>
                  <a:lnTo>
                    <a:pt x="168" y="512"/>
                  </a:lnTo>
                  <a:lnTo>
                    <a:pt x="170" y="387"/>
                  </a:lnTo>
                  <a:lnTo>
                    <a:pt x="153" y="329"/>
                  </a:lnTo>
                  <a:lnTo>
                    <a:pt x="190" y="117"/>
                  </a:lnTo>
                  <a:lnTo>
                    <a:pt x="190" y="117"/>
                  </a:lnTo>
                  <a:close/>
                </a:path>
              </a:pathLst>
            </a:custGeom>
            <a:solidFill>
              <a:srgbClr val="BDE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97" name="Freeform 12"/>
            <p:cNvSpPr>
              <a:spLocks/>
            </p:cNvSpPr>
            <p:nvPr/>
          </p:nvSpPr>
          <p:spPr bwMode="auto">
            <a:xfrm>
              <a:off x="4921250" y="1836738"/>
              <a:ext cx="34925" cy="19050"/>
            </a:xfrm>
            <a:custGeom>
              <a:avLst/>
              <a:gdLst>
                <a:gd name="T0" fmla="*/ 1 w 43"/>
                <a:gd name="T1" fmla="*/ 0 h 23"/>
                <a:gd name="T2" fmla="*/ 43 w 43"/>
                <a:gd name="T3" fmla="*/ 1 h 23"/>
                <a:gd name="T4" fmla="*/ 43 w 43"/>
                <a:gd name="T5" fmla="*/ 23 h 23"/>
                <a:gd name="T6" fmla="*/ 0 w 43"/>
                <a:gd name="T7" fmla="*/ 23 h 23"/>
                <a:gd name="T8" fmla="*/ 1 w 43"/>
                <a:gd name="T9" fmla="*/ 0 h 23"/>
                <a:gd name="T10" fmla="*/ 1 w 4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3">
                  <a:moveTo>
                    <a:pt x="1" y="0"/>
                  </a:moveTo>
                  <a:lnTo>
                    <a:pt x="43" y="1"/>
                  </a:lnTo>
                  <a:lnTo>
                    <a:pt x="43" y="23"/>
                  </a:lnTo>
                  <a:lnTo>
                    <a:pt x="0" y="2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3ED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99" name="Freeform 13"/>
            <p:cNvSpPr>
              <a:spLocks/>
            </p:cNvSpPr>
            <p:nvPr/>
          </p:nvSpPr>
          <p:spPr bwMode="auto">
            <a:xfrm>
              <a:off x="4919663" y="1873250"/>
              <a:ext cx="34925" cy="25400"/>
            </a:xfrm>
            <a:custGeom>
              <a:avLst/>
              <a:gdLst>
                <a:gd name="T0" fmla="*/ 1 w 44"/>
                <a:gd name="T1" fmla="*/ 0 h 33"/>
                <a:gd name="T2" fmla="*/ 44 w 44"/>
                <a:gd name="T3" fmla="*/ 6 h 33"/>
                <a:gd name="T4" fmla="*/ 44 w 44"/>
                <a:gd name="T5" fmla="*/ 28 h 33"/>
                <a:gd name="T6" fmla="*/ 0 w 44"/>
                <a:gd name="T7" fmla="*/ 33 h 33"/>
                <a:gd name="T8" fmla="*/ 1 w 44"/>
                <a:gd name="T9" fmla="*/ 0 h 33"/>
                <a:gd name="T10" fmla="*/ 1 w 44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3">
                  <a:moveTo>
                    <a:pt x="1" y="0"/>
                  </a:moveTo>
                  <a:lnTo>
                    <a:pt x="44" y="6"/>
                  </a:lnTo>
                  <a:lnTo>
                    <a:pt x="44" y="28"/>
                  </a:lnTo>
                  <a:lnTo>
                    <a:pt x="0" y="3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3ED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00" name="Freeform 14"/>
            <p:cNvSpPr>
              <a:spLocks/>
            </p:cNvSpPr>
            <p:nvPr/>
          </p:nvSpPr>
          <p:spPr bwMode="auto">
            <a:xfrm>
              <a:off x="4916488" y="1911350"/>
              <a:ext cx="36513" cy="23812"/>
            </a:xfrm>
            <a:custGeom>
              <a:avLst/>
              <a:gdLst>
                <a:gd name="T0" fmla="*/ 2 w 46"/>
                <a:gd name="T1" fmla="*/ 0 h 31"/>
                <a:gd name="T2" fmla="*/ 46 w 46"/>
                <a:gd name="T3" fmla="*/ 6 h 31"/>
                <a:gd name="T4" fmla="*/ 46 w 46"/>
                <a:gd name="T5" fmla="*/ 26 h 31"/>
                <a:gd name="T6" fmla="*/ 0 w 46"/>
                <a:gd name="T7" fmla="*/ 31 h 31"/>
                <a:gd name="T8" fmla="*/ 2 w 46"/>
                <a:gd name="T9" fmla="*/ 0 h 31"/>
                <a:gd name="T10" fmla="*/ 2 w 46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1">
                  <a:moveTo>
                    <a:pt x="2" y="0"/>
                  </a:moveTo>
                  <a:lnTo>
                    <a:pt x="46" y="6"/>
                  </a:lnTo>
                  <a:lnTo>
                    <a:pt x="46" y="26"/>
                  </a:lnTo>
                  <a:lnTo>
                    <a:pt x="0" y="3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3ED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01" name="Freeform 15"/>
            <p:cNvSpPr>
              <a:spLocks/>
            </p:cNvSpPr>
            <p:nvPr/>
          </p:nvSpPr>
          <p:spPr bwMode="auto">
            <a:xfrm>
              <a:off x="4913313" y="1951038"/>
              <a:ext cx="36513" cy="23812"/>
            </a:xfrm>
            <a:custGeom>
              <a:avLst/>
              <a:gdLst>
                <a:gd name="T0" fmla="*/ 47 w 47"/>
                <a:gd name="T1" fmla="*/ 0 h 31"/>
                <a:gd name="T2" fmla="*/ 3 w 47"/>
                <a:gd name="T3" fmla="*/ 3 h 31"/>
                <a:gd name="T4" fmla="*/ 0 w 47"/>
                <a:gd name="T5" fmla="*/ 28 h 31"/>
                <a:gd name="T6" fmla="*/ 42 w 47"/>
                <a:gd name="T7" fmla="*/ 31 h 31"/>
                <a:gd name="T8" fmla="*/ 47 w 47"/>
                <a:gd name="T9" fmla="*/ 0 h 31"/>
                <a:gd name="T10" fmla="*/ 47 w 4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31">
                  <a:moveTo>
                    <a:pt x="47" y="0"/>
                  </a:moveTo>
                  <a:lnTo>
                    <a:pt x="3" y="3"/>
                  </a:lnTo>
                  <a:lnTo>
                    <a:pt x="0" y="28"/>
                  </a:lnTo>
                  <a:lnTo>
                    <a:pt x="42" y="31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B3ED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02" name="Freeform 16"/>
            <p:cNvSpPr>
              <a:spLocks/>
            </p:cNvSpPr>
            <p:nvPr/>
          </p:nvSpPr>
          <p:spPr bwMode="auto">
            <a:xfrm>
              <a:off x="4911725" y="1993900"/>
              <a:ext cx="30163" cy="23812"/>
            </a:xfrm>
            <a:custGeom>
              <a:avLst/>
              <a:gdLst>
                <a:gd name="T0" fmla="*/ 37 w 37"/>
                <a:gd name="T1" fmla="*/ 1 h 30"/>
                <a:gd name="T2" fmla="*/ 0 w 37"/>
                <a:gd name="T3" fmla="*/ 0 h 30"/>
                <a:gd name="T4" fmla="*/ 0 w 37"/>
                <a:gd name="T5" fmla="*/ 26 h 30"/>
                <a:gd name="T6" fmla="*/ 34 w 37"/>
                <a:gd name="T7" fmla="*/ 30 h 30"/>
                <a:gd name="T8" fmla="*/ 37 w 37"/>
                <a:gd name="T9" fmla="*/ 1 h 30"/>
                <a:gd name="T10" fmla="*/ 37 w 37"/>
                <a:gd name="T1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0">
                  <a:moveTo>
                    <a:pt x="37" y="1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34" y="30"/>
                  </a:lnTo>
                  <a:lnTo>
                    <a:pt x="37" y="1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B3ED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03" name="Freeform 17"/>
            <p:cNvSpPr>
              <a:spLocks/>
            </p:cNvSpPr>
            <p:nvPr/>
          </p:nvSpPr>
          <p:spPr bwMode="auto">
            <a:xfrm>
              <a:off x="4908550" y="2036763"/>
              <a:ext cx="28575" cy="25400"/>
            </a:xfrm>
            <a:custGeom>
              <a:avLst/>
              <a:gdLst>
                <a:gd name="T0" fmla="*/ 36 w 36"/>
                <a:gd name="T1" fmla="*/ 0 h 32"/>
                <a:gd name="T2" fmla="*/ 1 w 36"/>
                <a:gd name="T3" fmla="*/ 5 h 32"/>
                <a:gd name="T4" fmla="*/ 0 w 36"/>
                <a:gd name="T5" fmla="*/ 26 h 32"/>
                <a:gd name="T6" fmla="*/ 36 w 36"/>
                <a:gd name="T7" fmla="*/ 32 h 32"/>
                <a:gd name="T8" fmla="*/ 36 w 36"/>
                <a:gd name="T9" fmla="*/ 0 h 32"/>
                <a:gd name="T10" fmla="*/ 36 w 36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2">
                  <a:moveTo>
                    <a:pt x="36" y="0"/>
                  </a:moveTo>
                  <a:lnTo>
                    <a:pt x="1" y="5"/>
                  </a:lnTo>
                  <a:lnTo>
                    <a:pt x="0" y="26"/>
                  </a:lnTo>
                  <a:lnTo>
                    <a:pt x="36" y="32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B3ED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04" name="Freeform 18"/>
            <p:cNvSpPr>
              <a:spLocks/>
            </p:cNvSpPr>
            <p:nvPr/>
          </p:nvSpPr>
          <p:spPr bwMode="auto">
            <a:xfrm>
              <a:off x="4697413" y="1490663"/>
              <a:ext cx="146050" cy="409575"/>
            </a:xfrm>
            <a:custGeom>
              <a:avLst/>
              <a:gdLst>
                <a:gd name="T0" fmla="*/ 146 w 185"/>
                <a:gd name="T1" fmla="*/ 1 h 516"/>
                <a:gd name="T2" fmla="*/ 133 w 185"/>
                <a:gd name="T3" fmla="*/ 12 h 516"/>
                <a:gd name="T4" fmla="*/ 123 w 185"/>
                <a:gd name="T5" fmla="*/ 29 h 516"/>
                <a:gd name="T6" fmla="*/ 114 w 185"/>
                <a:gd name="T7" fmla="*/ 50 h 516"/>
                <a:gd name="T8" fmla="*/ 110 w 185"/>
                <a:gd name="T9" fmla="*/ 68 h 516"/>
                <a:gd name="T10" fmla="*/ 105 w 185"/>
                <a:gd name="T11" fmla="*/ 88 h 516"/>
                <a:gd name="T12" fmla="*/ 102 w 185"/>
                <a:gd name="T13" fmla="*/ 114 h 516"/>
                <a:gd name="T14" fmla="*/ 102 w 185"/>
                <a:gd name="T15" fmla="*/ 128 h 516"/>
                <a:gd name="T16" fmla="*/ 102 w 185"/>
                <a:gd name="T17" fmla="*/ 143 h 516"/>
                <a:gd name="T18" fmla="*/ 102 w 185"/>
                <a:gd name="T19" fmla="*/ 159 h 516"/>
                <a:gd name="T20" fmla="*/ 104 w 185"/>
                <a:gd name="T21" fmla="*/ 176 h 516"/>
                <a:gd name="T22" fmla="*/ 104 w 185"/>
                <a:gd name="T23" fmla="*/ 190 h 516"/>
                <a:gd name="T24" fmla="*/ 105 w 185"/>
                <a:gd name="T25" fmla="*/ 208 h 516"/>
                <a:gd name="T26" fmla="*/ 107 w 185"/>
                <a:gd name="T27" fmla="*/ 228 h 516"/>
                <a:gd name="T28" fmla="*/ 108 w 185"/>
                <a:gd name="T29" fmla="*/ 248 h 516"/>
                <a:gd name="T30" fmla="*/ 110 w 185"/>
                <a:gd name="T31" fmla="*/ 267 h 516"/>
                <a:gd name="T32" fmla="*/ 113 w 185"/>
                <a:gd name="T33" fmla="*/ 291 h 516"/>
                <a:gd name="T34" fmla="*/ 114 w 185"/>
                <a:gd name="T35" fmla="*/ 308 h 516"/>
                <a:gd name="T36" fmla="*/ 117 w 185"/>
                <a:gd name="T37" fmla="*/ 323 h 516"/>
                <a:gd name="T38" fmla="*/ 107 w 185"/>
                <a:gd name="T39" fmla="*/ 331 h 516"/>
                <a:gd name="T40" fmla="*/ 84 w 185"/>
                <a:gd name="T41" fmla="*/ 353 h 516"/>
                <a:gd name="T42" fmla="*/ 69 w 185"/>
                <a:gd name="T43" fmla="*/ 369 h 516"/>
                <a:gd name="T44" fmla="*/ 54 w 185"/>
                <a:gd name="T45" fmla="*/ 385 h 516"/>
                <a:gd name="T46" fmla="*/ 38 w 185"/>
                <a:gd name="T47" fmla="*/ 401 h 516"/>
                <a:gd name="T48" fmla="*/ 25 w 185"/>
                <a:gd name="T49" fmla="*/ 418 h 516"/>
                <a:gd name="T50" fmla="*/ 12 w 185"/>
                <a:gd name="T51" fmla="*/ 432 h 516"/>
                <a:gd name="T52" fmla="*/ 0 w 185"/>
                <a:gd name="T53" fmla="*/ 455 h 516"/>
                <a:gd name="T54" fmla="*/ 10 w 185"/>
                <a:gd name="T55" fmla="*/ 470 h 516"/>
                <a:gd name="T56" fmla="*/ 20 w 185"/>
                <a:gd name="T57" fmla="*/ 490 h 516"/>
                <a:gd name="T58" fmla="*/ 29 w 185"/>
                <a:gd name="T59" fmla="*/ 509 h 516"/>
                <a:gd name="T60" fmla="*/ 36 w 185"/>
                <a:gd name="T61" fmla="*/ 513 h 516"/>
                <a:gd name="T62" fmla="*/ 55 w 185"/>
                <a:gd name="T63" fmla="*/ 503 h 516"/>
                <a:gd name="T64" fmla="*/ 72 w 185"/>
                <a:gd name="T65" fmla="*/ 494 h 516"/>
                <a:gd name="T66" fmla="*/ 91 w 185"/>
                <a:gd name="T67" fmla="*/ 484 h 516"/>
                <a:gd name="T68" fmla="*/ 111 w 185"/>
                <a:gd name="T69" fmla="*/ 473 h 516"/>
                <a:gd name="T70" fmla="*/ 130 w 185"/>
                <a:gd name="T71" fmla="*/ 461 h 516"/>
                <a:gd name="T72" fmla="*/ 149 w 185"/>
                <a:gd name="T73" fmla="*/ 450 h 516"/>
                <a:gd name="T74" fmla="*/ 163 w 185"/>
                <a:gd name="T75" fmla="*/ 437 h 516"/>
                <a:gd name="T76" fmla="*/ 180 w 185"/>
                <a:gd name="T77" fmla="*/ 421 h 516"/>
                <a:gd name="T78" fmla="*/ 183 w 185"/>
                <a:gd name="T79" fmla="*/ 405 h 516"/>
                <a:gd name="T80" fmla="*/ 185 w 185"/>
                <a:gd name="T81" fmla="*/ 392 h 516"/>
                <a:gd name="T82" fmla="*/ 185 w 185"/>
                <a:gd name="T83" fmla="*/ 373 h 516"/>
                <a:gd name="T84" fmla="*/ 183 w 185"/>
                <a:gd name="T85" fmla="*/ 353 h 516"/>
                <a:gd name="T86" fmla="*/ 183 w 185"/>
                <a:gd name="T87" fmla="*/ 331 h 516"/>
                <a:gd name="T88" fmla="*/ 180 w 185"/>
                <a:gd name="T89" fmla="*/ 307 h 516"/>
                <a:gd name="T90" fmla="*/ 179 w 185"/>
                <a:gd name="T91" fmla="*/ 278 h 516"/>
                <a:gd name="T92" fmla="*/ 176 w 185"/>
                <a:gd name="T93" fmla="*/ 251 h 516"/>
                <a:gd name="T94" fmla="*/ 173 w 185"/>
                <a:gd name="T95" fmla="*/ 223 h 516"/>
                <a:gd name="T96" fmla="*/ 172 w 185"/>
                <a:gd name="T97" fmla="*/ 196 h 516"/>
                <a:gd name="T98" fmla="*/ 167 w 185"/>
                <a:gd name="T99" fmla="*/ 167 h 516"/>
                <a:gd name="T100" fmla="*/ 166 w 185"/>
                <a:gd name="T101" fmla="*/ 140 h 516"/>
                <a:gd name="T102" fmla="*/ 162 w 185"/>
                <a:gd name="T103" fmla="*/ 112 h 516"/>
                <a:gd name="T104" fmla="*/ 159 w 185"/>
                <a:gd name="T105" fmla="*/ 89 h 516"/>
                <a:gd name="T106" fmla="*/ 156 w 185"/>
                <a:gd name="T107" fmla="*/ 66 h 516"/>
                <a:gd name="T108" fmla="*/ 153 w 185"/>
                <a:gd name="T109" fmla="*/ 46 h 516"/>
                <a:gd name="T110" fmla="*/ 151 w 185"/>
                <a:gd name="T111" fmla="*/ 29 h 516"/>
                <a:gd name="T112" fmla="*/ 150 w 185"/>
                <a:gd name="T113" fmla="*/ 16 h 516"/>
                <a:gd name="T114" fmla="*/ 149 w 185"/>
                <a:gd name="T115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5" h="516">
                  <a:moveTo>
                    <a:pt x="149" y="0"/>
                  </a:moveTo>
                  <a:lnTo>
                    <a:pt x="147" y="0"/>
                  </a:lnTo>
                  <a:lnTo>
                    <a:pt x="146" y="1"/>
                  </a:lnTo>
                  <a:lnTo>
                    <a:pt x="140" y="4"/>
                  </a:lnTo>
                  <a:lnTo>
                    <a:pt x="136" y="9"/>
                  </a:lnTo>
                  <a:lnTo>
                    <a:pt x="133" y="12"/>
                  </a:lnTo>
                  <a:lnTo>
                    <a:pt x="130" y="17"/>
                  </a:lnTo>
                  <a:lnTo>
                    <a:pt x="126" y="22"/>
                  </a:lnTo>
                  <a:lnTo>
                    <a:pt x="123" y="29"/>
                  </a:lnTo>
                  <a:lnTo>
                    <a:pt x="120" y="38"/>
                  </a:lnTo>
                  <a:lnTo>
                    <a:pt x="115" y="46"/>
                  </a:lnTo>
                  <a:lnTo>
                    <a:pt x="114" y="50"/>
                  </a:lnTo>
                  <a:lnTo>
                    <a:pt x="113" y="56"/>
                  </a:lnTo>
                  <a:lnTo>
                    <a:pt x="111" y="62"/>
                  </a:lnTo>
                  <a:lnTo>
                    <a:pt x="110" y="68"/>
                  </a:lnTo>
                  <a:lnTo>
                    <a:pt x="107" y="74"/>
                  </a:lnTo>
                  <a:lnTo>
                    <a:pt x="107" y="81"/>
                  </a:lnTo>
                  <a:lnTo>
                    <a:pt x="105" y="88"/>
                  </a:lnTo>
                  <a:lnTo>
                    <a:pt x="105" y="97"/>
                  </a:lnTo>
                  <a:lnTo>
                    <a:pt x="104" y="105"/>
                  </a:lnTo>
                  <a:lnTo>
                    <a:pt x="102" y="114"/>
                  </a:lnTo>
                  <a:lnTo>
                    <a:pt x="102" y="118"/>
                  </a:lnTo>
                  <a:lnTo>
                    <a:pt x="102" y="123"/>
                  </a:lnTo>
                  <a:lnTo>
                    <a:pt x="102" y="128"/>
                  </a:lnTo>
                  <a:lnTo>
                    <a:pt x="102" y="134"/>
                  </a:lnTo>
                  <a:lnTo>
                    <a:pt x="102" y="138"/>
                  </a:lnTo>
                  <a:lnTo>
                    <a:pt x="102" y="143"/>
                  </a:lnTo>
                  <a:lnTo>
                    <a:pt x="102" y="148"/>
                  </a:lnTo>
                  <a:lnTo>
                    <a:pt x="102" y="154"/>
                  </a:lnTo>
                  <a:lnTo>
                    <a:pt x="102" y="159"/>
                  </a:lnTo>
                  <a:lnTo>
                    <a:pt x="102" y="164"/>
                  </a:lnTo>
                  <a:lnTo>
                    <a:pt x="102" y="170"/>
                  </a:lnTo>
                  <a:lnTo>
                    <a:pt x="104" y="176"/>
                  </a:lnTo>
                  <a:lnTo>
                    <a:pt x="104" y="180"/>
                  </a:lnTo>
                  <a:lnTo>
                    <a:pt x="104" y="186"/>
                  </a:lnTo>
                  <a:lnTo>
                    <a:pt x="104" y="190"/>
                  </a:lnTo>
                  <a:lnTo>
                    <a:pt x="105" y="196"/>
                  </a:lnTo>
                  <a:lnTo>
                    <a:pt x="105" y="202"/>
                  </a:lnTo>
                  <a:lnTo>
                    <a:pt x="105" y="208"/>
                  </a:lnTo>
                  <a:lnTo>
                    <a:pt x="105" y="213"/>
                  </a:lnTo>
                  <a:lnTo>
                    <a:pt x="107" y="218"/>
                  </a:lnTo>
                  <a:lnTo>
                    <a:pt x="107" y="228"/>
                  </a:lnTo>
                  <a:lnTo>
                    <a:pt x="107" y="238"/>
                  </a:lnTo>
                  <a:lnTo>
                    <a:pt x="107" y="242"/>
                  </a:lnTo>
                  <a:lnTo>
                    <a:pt x="108" y="248"/>
                  </a:lnTo>
                  <a:lnTo>
                    <a:pt x="108" y="252"/>
                  </a:lnTo>
                  <a:lnTo>
                    <a:pt x="110" y="258"/>
                  </a:lnTo>
                  <a:lnTo>
                    <a:pt x="110" y="267"/>
                  </a:lnTo>
                  <a:lnTo>
                    <a:pt x="111" y="275"/>
                  </a:lnTo>
                  <a:lnTo>
                    <a:pt x="111" y="282"/>
                  </a:lnTo>
                  <a:lnTo>
                    <a:pt x="113" y="291"/>
                  </a:lnTo>
                  <a:lnTo>
                    <a:pt x="113" y="297"/>
                  </a:lnTo>
                  <a:lnTo>
                    <a:pt x="114" y="304"/>
                  </a:lnTo>
                  <a:lnTo>
                    <a:pt x="114" y="308"/>
                  </a:lnTo>
                  <a:lnTo>
                    <a:pt x="115" y="314"/>
                  </a:lnTo>
                  <a:lnTo>
                    <a:pt x="117" y="320"/>
                  </a:lnTo>
                  <a:lnTo>
                    <a:pt x="117" y="323"/>
                  </a:lnTo>
                  <a:lnTo>
                    <a:pt x="115" y="323"/>
                  </a:lnTo>
                  <a:lnTo>
                    <a:pt x="113" y="327"/>
                  </a:lnTo>
                  <a:lnTo>
                    <a:pt x="107" y="331"/>
                  </a:lnTo>
                  <a:lnTo>
                    <a:pt x="101" y="337"/>
                  </a:lnTo>
                  <a:lnTo>
                    <a:pt x="92" y="344"/>
                  </a:lnTo>
                  <a:lnTo>
                    <a:pt x="84" y="353"/>
                  </a:lnTo>
                  <a:lnTo>
                    <a:pt x="78" y="357"/>
                  </a:lnTo>
                  <a:lnTo>
                    <a:pt x="74" y="363"/>
                  </a:lnTo>
                  <a:lnTo>
                    <a:pt x="69" y="369"/>
                  </a:lnTo>
                  <a:lnTo>
                    <a:pt x="65" y="375"/>
                  </a:lnTo>
                  <a:lnTo>
                    <a:pt x="59" y="379"/>
                  </a:lnTo>
                  <a:lnTo>
                    <a:pt x="54" y="385"/>
                  </a:lnTo>
                  <a:lnTo>
                    <a:pt x="48" y="389"/>
                  </a:lnTo>
                  <a:lnTo>
                    <a:pt x="43" y="395"/>
                  </a:lnTo>
                  <a:lnTo>
                    <a:pt x="38" y="401"/>
                  </a:lnTo>
                  <a:lnTo>
                    <a:pt x="32" y="406"/>
                  </a:lnTo>
                  <a:lnTo>
                    <a:pt x="28" y="412"/>
                  </a:lnTo>
                  <a:lnTo>
                    <a:pt x="25" y="418"/>
                  </a:lnTo>
                  <a:lnTo>
                    <a:pt x="19" y="422"/>
                  </a:lnTo>
                  <a:lnTo>
                    <a:pt x="16" y="427"/>
                  </a:lnTo>
                  <a:lnTo>
                    <a:pt x="12" y="432"/>
                  </a:lnTo>
                  <a:lnTo>
                    <a:pt x="10" y="437"/>
                  </a:lnTo>
                  <a:lnTo>
                    <a:pt x="3" y="445"/>
                  </a:lnTo>
                  <a:lnTo>
                    <a:pt x="0" y="455"/>
                  </a:lnTo>
                  <a:lnTo>
                    <a:pt x="2" y="457"/>
                  </a:lnTo>
                  <a:lnTo>
                    <a:pt x="5" y="463"/>
                  </a:lnTo>
                  <a:lnTo>
                    <a:pt x="10" y="470"/>
                  </a:lnTo>
                  <a:lnTo>
                    <a:pt x="16" y="480"/>
                  </a:lnTo>
                  <a:lnTo>
                    <a:pt x="17" y="484"/>
                  </a:lnTo>
                  <a:lnTo>
                    <a:pt x="20" y="490"/>
                  </a:lnTo>
                  <a:lnTo>
                    <a:pt x="23" y="494"/>
                  </a:lnTo>
                  <a:lnTo>
                    <a:pt x="26" y="500"/>
                  </a:lnTo>
                  <a:lnTo>
                    <a:pt x="29" y="509"/>
                  </a:lnTo>
                  <a:lnTo>
                    <a:pt x="30" y="516"/>
                  </a:lnTo>
                  <a:lnTo>
                    <a:pt x="32" y="514"/>
                  </a:lnTo>
                  <a:lnTo>
                    <a:pt x="36" y="513"/>
                  </a:lnTo>
                  <a:lnTo>
                    <a:pt x="42" y="509"/>
                  </a:lnTo>
                  <a:lnTo>
                    <a:pt x="51" y="506"/>
                  </a:lnTo>
                  <a:lnTo>
                    <a:pt x="55" y="503"/>
                  </a:lnTo>
                  <a:lnTo>
                    <a:pt x="61" y="500"/>
                  </a:lnTo>
                  <a:lnTo>
                    <a:pt x="66" y="497"/>
                  </a:lnTo>
                  <a:lnTo>
                    <a:pt x="72" y="494"/>
                  </a:lnTo>
                  <a:lnTo>
                    <a:pt x="78" y="490"/>
                  </a:lnTo>
                  <a:lnTo>
                    <a:pt x="85" y="487"/>
                  </a:lnTo>
                  <a:lnTo>
                    <a:pt x="91" y="484"/>
                  </a:lnTo>
                  <a:lnTo>
                    <a:pt x="98" y="481"/>
                  </a:lnTo>
                  <a:lnTo>
                    <a:pt x="104" y="477"/>
                  </a:lnTo>
                  <a:lnTo>
                    <a:pt x="111" y="473"/>
                  </a:lnTo>
                  <a:lnTo>
                    <a:pt x="117" y="468"/>
                  </a:lnTo>
                  <a:lnTo>
                    <a:pt x="124" y="465"/>
                  </a:lnTo>
                  <a:lnTo>
                    <a:pt x="130" y="461"/>
                  </a:lnTo>
                  <a:lnTo>
                    <a:pt x="137" y="457"/>
                  </a:lnTo>
                  <a:lnTo>
                    <a:pt x="143" y="452"/>
                  </a:lnTo>
                  <a:lnTo>
                    <a:pt x="149" y="450"/>
                  </a:lnTo>
                  <a:lnTo>
                    <a:pt x="153" y="445"/>
                  </a:lnTo>
                  <a:lnTo>
                    <a:pt x="159" y="442"/>
                  </a:lnTo>
                  <a:lnTo>
                    <a:pt x="163" y="437"/>
                  </a:lnTo>
                  <a:lnTo>
                    <a:pt x="169" y="434"/>
                  </a:lnTo>
                  <a:lnTo>
                    <a:pt x="175" y="427"/>
                  </a:lnTo>
                  <a:lnTo>
                    <a:pt x="180" y="421"/>
                  </a:lnTo>
                  <a:lnTo>
                    <a:pt x="182" y="415"/>
                  </a:lnTo>
                  <a:lnTo>
                    <a:pt x="183" y="409"/>
                  </a:lnTo>
                  <a:lnTo>
                    <a:pt x="183" y="405"/>
                  </a:lnTo>
                  <a:lnTo>
                    <a:pt x="183" y="401"/>
                  </a:lnTo>
                  <a:lnTo>
                    <a:pt x="183" y="396"/>
                  </a:lnTo>
                  <a:lnTo>
                    <a:pt x="185" y="392"/>
                  </a:lnTo>
                  <a:lnTo>
                    <a:pt x="185" y="385"/>
                  </a:lnTo>
                  <a:lnTo>
                    <a:pt x="185" y="379"/>
                  </a:lnTo>
                  <a:lnTo>
                    <a:pt x="185" y="373"/>
                  </a:lnTo>
                  <a:lnTo>
                    <a:pt x="185" y="367"/>
                  </a:lnTo>
                  <a:lnTo>
                    <a:pt x="183" y="360"/>
                  </a:lnTo>
                  <a:lnTo>
                    <a:pt x="183" y="353"/>
                  </a:lnTo>
                  <a:lnTo>
                    <a:pt x="183" y="346"/>
                  </a:lnTo>
                  <a:lnTo>
                    <a:pt x="183" y="339"/>
                  </a:lnTo>
                  <a:lnTo>
                    <a:pt x="183" y="331"/>
                  </a:lnTo>
                  <a:lnTo>
                    <a:pt x="182" y="323"/>
                  </a:lnTo>
                  <a:lnTo>
                    <a:pt x="180" y="314"/>
                  </a:lnTo>
                  <a:lnTo>
                    <a:pt x="180" y="307"/>
                  </a:lnTo>
                  <a:lnTo>
                    <a:pt x="180" y="297"/>
                  </a:lnTo>
                  <a:lnTo>
                    <a:pt x="180" y="288"/>
                  </a:lnTo>
                  <a:lnTo>
                    <a:pt x="179" y="278"/>
                  </a:lnTo>
                  <a:lnTo>
                    <a:pt x="179" y="271"/>
                  </a:lnTo>
                  <a:lnTo>
                    <a:pt x="177" y="261"/>
                  </a:lnTo>
                  <a:lnTo>
                    <a:pt x="176" y="251"/>
                  </a:lnTo>
                  <a:lnTo>
                    <a:pt x="175" y="242"/>
                  </a:lnTo>
                  <a:lnTo>
                    <a:pt x="175" y="233"/>
                  </a:lnTo>
                  <a:lnTo>
                    <a:pt x="173" y="223"/>
                  </a:lnTo>
                  <a:lnTo>
                    <a:pt x="173" y="215"/>
                  </a:lnTo>
                  <a:lnTo>
                    <a:pt x="172" y="205"/>
                  </a:lnTo>
                  <a:lnTo>
                    <a:pt x="172" y="196"/>
                  </a:lnTo>
                  <a:lnTo>
                    <a:pt x="170" y="186"/>
                  </a:lnTo>
                  <a:lnTo>
                    <a:pt x="169" y="177"/>
                  </a:lnTo>
                  <a:lnTo>
                    <a:pt x="167" y="167"/>
                  </a:lnTo>
                  <a:lnTo>
                    <a:pt x="167" y="157"/>
                  </a:lnTo>
                  <a:lnTo>
                    <a:pt x="166" y="148"/>
                  </a:lnTo>
                  <a:lnTo>
                    <a:pt x="166" y="140"/>
                  </a:lnTo>
                  <a:lnTo>
                    <a:pt x="163" y="130"/>
                  </a:lnTo>
                  <a:lnTo>
                    <a:pt x="163" y="123"/>
                  </a:lnTo>
                  <a:lnTo>
                    <a:pt x="162" y="112"/>
                  </a:lnTo>
                  <a:lnTo>
                    <a:pt x="160" y="105"/>
                  </a:lnTo>
                  <a:lnTo>
                    <a:pt x="160" y="97"/>
                  </a:lnTo>
                  <a:lnTo>
                    <a:pt x="159" y="89"/>
                  </a:lnTo>
                  <a:lnTo>
                    <a:pt x="157" y="81"/>
                  </a:lnTo>
                  <a:lnTo>
                    <a:pt x="157" y="74"/>
                  </a:lnTo>
                  <a:lnTo>
                    <a:pt x="156" y="66"/>
                  </a:lnTo>
                  <a:lnTo>
                    <a:pt x="156" y="59"/>
                  </a:lnTo>
                  <a:lnTo>
                    <a:pt x="154" y="52"/>
                  </a:lnTo>
                  <a:lnTo>
                    <a:pt x="153" y="46"/>
                  </a:lnTo>
                  <a:lnTo>
                    <a:pt x="153" y="40"/>
                  </a:lnTo>
                  <a:lnTo>
                    <a:pt x="153" y="35"/>
                  </a:lnTo>
                  <a:lnTo>
                    <a:pt x="151" y="29"/>
                  </a:lnTo>
                  <a:lnTo>
                    <a:pt x="150" y="25"/>
                  </a:lnTo>
                  <a:lnTo>
                    <a:pt x="150" y="19"/>
                  </a:lnTo>
                  <a:lnTo>
                    <a:pt x="150" y="16"/>
                  </a:lnTo>
                  <a:lnTo>
                    <a:pt x="149" y="9"/>
                  </a:lnTo>
                  <a:lnTo>
                    <a:pt x="149" y="4"/>
                  </a:lnTo>
                  <a:lnTo>
                    <a:pt x="149" y="0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E6F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05" name="Freeform 19"/>
            <p:cNvSpPr>
              <a:spLocks/>
            </p:cNvSpPr>
            <p:nvPr/>
          </p:nvSpPr>
          <p:spPr bwMode="auto">
            <a:xfrm>
              <a:off x="4784725" y="1746250"/>
              <a:ext cx="20638" cy="25400"/>
            </a:xfrm>
            <a:custGeom>
              <a:avLst/>
              <a:gdLst>
                <a:gd name="T0" fmla="*/ 7 w 26"/>
                <a:gd name="T1" fmla="*/ 0 h 30"/>
                <a:gd name="T2" fmla="*/ 26 w 26"/>
                <a:gd name="T3" fmla="*/ 20 h 30"/>
                <a:gd name="T4" fmla="*/ 17 w 26"/>
                <a:gd name="T5" fmla="*/ 30 h 30"/>
                <a:gd name="T6" fmla="*/ 0 w 26"/>
                <a:gd name="T7" fmla="*/ 7 h 30"/>
                <a:gd name="T8" fmla="*/ 7 w 26"/>
                <a:gd name="T9" fmla="*/ 0 h 30"/>
                <a:gd name="T10" fmla="*/ 7 w 26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0">
                  <a:moveTo>
                    <a:pt x="7" y="0"/>
                  </a:moveTo>
                  <a:lnTo>
                    <a:pt x="26" y="20"/>
                  </a:lnTo>
                  <a:lnTo>
                    <a:pt x="17" y="30"/>
                  </a:lnTo>
                  <a:lnTo>
                    <a:pt x="0" y="7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B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06" name="Freeform 20"/>
            <p:cNvSpPr>
              <a:spLocks/>
            </p:cNvSpPr>
            <p:nvPr/>
          </p:nvSpPr>
          <p:spPr bwMode="auto">
            <a:xfrm>
              <a:off x="4768850" y="1762125"/>
              <a:ext cx="19050" cy="25400"/>
            </a:xfrm>
            <a:custGeom>
              <a:avLst/>
              <a:gdLst>
                <a:gd name="T0" fmla="*/ 10 w 24"/>
                <a:gd name="T1" fmla="*/ 0 h 33"/>
                <a:gd name="T2" fmla="*/ 24 w 24"/>
                <a:gd name="T3" fmla="*/ 20 h 33"/>
                <a:gd name="T4" fmla="*/ 10 w 24"/>
                <a:gd name="T5" fmla="*/ 33 h 33"/>
                <a:gd name="T6" fmla="*/ 0 w 24"/>
                <a:gd name="T7" fmla="*/ 7 h 33"/>
                <a:gd name="T8" fmla="*/ 10 w 24"/>
                <a:gd name="T9" fmla="*/ 0 h 33"/>
                <a:gd name="T10" fmla="*/ 10 w 24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3">
                  <a:moveTo>
                    <a:pt x="10" y="0"/>
                  </a:moveTo>
                  <a:lnTo>
                    <a:pt x="24" y="20"/>
                  </a:lnTo>
                  <a:lnTo>
                    <a:pt x="10" y="33"/>
                  </a:lnTo>
                  <a:lnTo>
                    <a:pt x="0" y="7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B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07" name="Freeform 21"/>
            <p:cNvSpPr>
              <a:spLocks/>
            </p:cNvSpPr>
            <p:nvPr/>
          </p:nvSpPr>
          <p:spPr bwMode="auto">
            <a:xfrm>
              <a:off x="4754563" y="1774825"/>
              <a:ext cx="15875" cy="23812"/>
            </a:xfrm>
            <a:custGeom>
              <a:avLst/>
              <a:gdLst>
                <a:gd name="T0" fmla="*/ 7 w 20"/>
                <a:gd name="T1" fmla="*/ 0 h 29"/>
                <a:gd name="T2" fmla="*/ 20 w 20"/>
                <a:gd name="T3" fmla="*/ 20 h 29"/>
                <a:gd name="T4" fmla="*/ 12 w 20"/>
                <a:gd name="T5" fmla="*/ 29 h 29"/>
                <a:gd name="T6" fmla="*/ 0 w 20"/>
                <a:gd name="T7" fmla="*/ 8 h 29"/>
                <a:gd name="T8" fmla="*/ 7 w 20"/>
                <a:gd name="T9" fmla="*/ 0 h 29"/>
                <a:gd name="T10" fmla="*/ 7 w 20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9">
                  <a:moveTo>
                    <a:pt x="7" y="0"/>
                  </a:moveTo>
                  <a:lnTo>
                    <a:pt x="20" y="20"/>
                  </a:lnTo>
                  <a:lnTo>
                    <a:pt x="12" y="29"/>
                  </a:lnTo>
                  <a:lnTo>
                    <a:pt x="0" y="8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B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08" name="Freeform 22"/>
            <p:cNvSpPr>
              <a:spLocks/>
            </p:cNvSpPr>
            <p:nvPr/>
          </p:nvSpPr>
          <p:spPr bwMode="auto">
            <a:xfrm>
              <a:off x="4740275" y="1787525"/>
              <a:ext cx="17463" cy="23812"/>
            </a:xfrm>
            <a:custGeom>
              <a:avLst/>
              <a:gdLst>
                <a:gd name="T0" fmla="*/ 10 w 22"/>
                <a:gd name="T1" fmla="*/ 0 h 28"/>
                <a:gd name="T2" fmla="*/ 22 w 22"/>
                <a:gd name="T3" fmla="*/ 20 h 28"/>
                <a:gd name="T4" fmla="*/ 13 w 22"/>
                <a:gd name="T5" fmla="*/ 28 h 28"/>
                <a:gd name="T6" fmla="*/ 0 w 22"/>
                <a:gd name="T7" fmla="*/ 7 h 28"/>
                <a:gd name="T8" fmla="*/ 10 w 22"/>
                <a:gd name="T9" fmla="*/ 0 h 28"/>
                <a:gd name="T10" fmla="*/ 10 w 22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8">
                  <a:moveTo>
                    <a:pt x="10" y="0"/>
                  </a:moveTo>
                  <a:lnTo>
                    <a:pt x="22" y="20"/>
                  </a:lnTo>
                  <a:lnTo>
                    <a:pt x="13" y="28"/>
                  </a:lnTo>
                  <a:lnTo>
                    <a:pt x="0" y="7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BF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09" name="Freeform 23"/>
            <p:cNvSpPr>
              <a:spLocks/>
            </p:cNvSpPr>
            <p:nvPr/>
          </p:nvSpPr>
          <p:spPr bwMode="auto">
            <a:xfrm>
              <a:off x="4725988" y="1803400"/>
              <a:ext cx="19050" cy="20637"/>
            </a:xfrm>
            <a:custGeom>
              <a:avLst/>
              <a:gdLst>
                <a:gd name="T0" fmla="*/ 12 w 25"/>
                <a:gd name="T1" fmla="*/ 0 h 28"/>
                <a:gd name="T2" fmla="*/ 25 w 25"/>
                <a:gd name="T3" fmla="*/ 19 h 28"/>
                <a:gd name="T4" fmla="*/ 13 w 25"/>
                <a:gd name="T5" fmla="*/ 28 h 28"/>
                <a:gd name="T6" fmla="*/ 0 w 25"/>
                <a:gd name="T7" fmla="*/ 9 h 28"/>
                <a:gd name="T8" fmla="*/ 12 w 25"/>
                <a:gd name="T9" fmla="*/ 0 h 28"/>
                <a:gd name="T10" fmla="*/ 12 w 2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8">
                  <a:moveTo>
                    <a:pt x="12" y="0"/>
                  </a:moveTo>
                  <a:lnTo>
                    <a:pt x="25" y="19"/>
                  </a:lnTo>
                  <a:lnTo>
                    <a:pt x="13" y="28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82F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10" name="Freeform 24"/>
            <p:cNvSpPr>
              <a:spLocks/>
            </p:cNvSpPr>
            <p:nvPr/>
          </p:nvSpPr>
          <p:spPr bwMode="auto">
            <a:xfrm>
              <a:off x="4768850" y="1466850"/>
              <a:ext cx="123825" cy="633412"/>
            </a:xfrm>
            <a:custGeom>
              <a:avLst/>
              <a:gdLst>
                <a:gd name="T0" fmla="*/ 148 w 155"/>
                <a:gd name="T1" fmla="*/ 24 h 798"/>
                <a:gd name="T2" fmla="*/ 155 w 155"/>
                <a:gd name="T3" fmla="*/ 0 h 798"/>
                <a:gd name="T4" fmla="*/ 105 w 155"/>
                <a:gd name="T5" fmla="*/ 17 h 798"/>
                <a:gd name="T6" fmla="*/ 47 w 155"/>
                <a:gd name="T7" fmla="*/ 27 h 798"/>
                <a:gd name="T8" fmla="*/ 43 w 155"/>
                <a:gd name="T9" fmla="*/ 109 h 798"/>
                <a:gd name="T10" fmla="*/ 14 w 155"/>
                <a:gd name="T11" fmla="*/ 196 h 798"/>
                <a:gd name="T12" fmla="*/ 57 w 155"/>
                <a:gd name="T13" fmla="*/ 281 h 798"/>
                <a:gd name="T14" fmla="*/ 59 w 155"/>
                <a:gd name="T15" fmla="*/ 387 h 798"/>
                <a:gd name="T16" fmla="*/ 0 w 155"/>
                <a:gd name="T17" fmla="*/ 769 h 798"/>
                <a:gd name="T18" fmla="*/ 82 w 155"/>
                <a:gd name="T19" fmla="*/ 798 h 798"/>
                <a:gd name="T20" fmla="*/ 105 w 155"/>
                <a:gd name="T21" fmla="*/ 369 h 798"/>
                <a:gd name="T22" fmla="*/ 110 w 155"/>
                <a:gd name="T23" fmla="*/ 256 h 798"/>
                <a:gd name="T24" fmla="*/ 97 w 155"/>
                <a:gd name="T25" fmla="*/ 183 h 798"/>
                <a:gd name="T26" fmla="*/ 139 w 155"/>
                <a:gd name="T27" fmla="*/ 88 h 798"/>
                <a:gd name="T28" fmla="*/ 148 w 155"/>
                <a:gd name="T29" fmla="*/ 24 h 798"/>
                <a:gd name="T30" fmla="*/ 148 w 155"/>
                <a:gd name="T31" fmla="*/ 2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5" h="798">
                  <a:moveTo>
                    <a:pt x="148" y="24"/>
                  </a:moveTo>
                  <a:lnTo>
                    <a:pt x="155" y="0"/>
                  </a:lnTo>
                  <a:lnTo>
                    <a:pt x="105" y="17"/>
                  </a:lnTo>
                  <a:lnTo>
                    <a:pt x="47" y="27"/>
                  </a:lnTo>
                  <a:lnTo>
                    <a:pt x="43" y="109"/>
                  </a:lnTo>
                  <a:lnTo>
                    <a:pt x="14" y="196"/>
                  </a:lnTo>
                  <a:lnTo>
                    <a:pt x="57" y="281"/>
                  </a:lnTo>
                  <a:lnTo>
                    <a:pt x="59" y="387"/>
                  </a:lnTo>
                  <a:lnTo>
                    <a:pt x="0" y="769"/>
                  </a:lnTo>
                  <a:lnTo>
                    <a:pt x="82" y="798"/>
                  </a:lnTo>
                  <a:lnTo>
                    <a:pt x="105" y="369"/>
                  </a:lnTo>
                  <a:lnTo>
                    <a:pt x="110" y="256"/>
                  </a:lnTo>
                  <a:lnTo>
                    <a:pt x="97" y="183"/>
                  </a:lnTo>
                  <a:lnTo>
                    <a:pt x="139" y="88"/>
                  </a:lnTo>
                  <a:lnTo>
                    <a:pt x="148" y="24"/>
                  </a:lnTo>
                  <a:lnTo>
                    <a:pt x="148" y="24"/>
                  </a:lnTo>
                  <a:close/>
                </a:path>
              </a:pathLst>
            </a:custGeom>
            <a:solidFill>
              <a:srgbClr val="E8E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11" name="Freeform 25"/>
            <p:cNvSpPr>
              <a:spLocks/>
            </p:cNvSpPr>
            <p:nvPr/>
          </p:nvSpPr>
          <p:spPr bwMode="auto">
            <a:xfrm>
              <a:off x="4870450" y="1463675"/>
              <a:ext cx="88900" cy="85725"/>
            </a:xfrm>
            <a:custGeom>
              <a:avLst/>
              <a:gdLst>
                <a:gd name="T0" fmla="*/ 27 w 112"/>
                <a:gd name="T1" fmla="*/ 5 h 110"/>
                <a:gd name="T2" fmla="*/ 26 w 112"/>
                <a:gd name="T3" fmla="*/ 5 h 110"/>
                <a:gd name="T4" fmla="*/ 26 w 112"/>
                <a:gd name="T5" fmla="*/ 8 h 110"/>
                <a:gd name="T6" fmla="*/ 23 w 112"/>
                <a:gd name="T7" fmla="*/ 11 h 110"/>
                <a:gd name="T8" fmla="*/ 21 w 112"/>
                <a:gd name="T9" fmla="*/ 16 h 110"/>
                <a:gd name="T10" fmla="*/ 18 w 112"/>
                <a:gd name="T11" fmla="*/ 21 h 110"/>
                <a:gd name="T12" fmla="*/ 16 w 112"/>
                <a:gd name="T13" fmla="*/ 28 h 110"/>
                <a:gd name="T14" fmla="*/ 13 w 112"/>
                <a:gd name="T15" fmla="*/ 35 h 110"/>
                <a:gd name="T16" fmla="*/ 11 w 112"/>
                <a:gd name="T17" fmla="*/ 44 h 110"/>
                <a:gd name="T18" fmla="*/ 8 w 112"/>
                <a:gd name="T19" fmla="*/ 52 h 110"/>
                <a:gd name="T20" fmla="*/ 5 w 112"/>
                <a:gd name="T21" fmla="*/ 60 h 110"/>
                <a:gd name="T22" fmla="*/ 3 w 112"/>
                <a:gd name="T23" fmla="*/ 70 h 110"/>
                <a:gd name="T24" fmla="*/ 3 w 112"/>
                <a:gd name="T25" fmla="*/ 78 h 110"/>
                <a:gd name="T26" fmla="*/ 0 w 112"/>
                <a:gd name="T27" fmla="*/ 87 h 110"/>
                <a:gd name="T28" fmla="*/ 0 w 112"/>
                <a:gd name="T29" fmla="*/ 94 h 110"/>
                <a:gd name="T30" fmla="*/ 0 w 112"/>
                <a:gd name="T31" fmla="*/ 101 h 110"/>
                <a:gd name="T32" fmla="*/ 1 w 112"/>
                <a:gd name="T33" fmla="*/ 110 h 110"/>
                <a:gd name="T34" fmla="*/ 3 w 112"/>
                <a:gd name="T35" fmla="*/ 109 h 110"/>
                <a:gd name="T36" fmla="*/ 8 w 112"/>
                <a:gd name="T37" fmla="*/ 106 h 110"/>
                <a:gd name="T38" fmla="*/ 11 w 112"/>
                <a:gd name="T39" fmla="*/ 103 h 110"/>
                <a:gd name="T40" fmla="*/ 17 w 112"/>
                <a:gd name="T41" fmla="*/ 100 h 110"/>
                <a:gd name="T42" fmla="*/ 21 w 112"/>
                <a:gd name="T43" fmla="*/ 97 h 110"/>
                <a:gd name="T44" fmla="*/ 27 w 112"/>
                <a:gd name="T45" fmla="*/ 94 h 110"/>
                <a:gd name="T46" fmla="*/ 33 w 112"/>
                <a:gd name="T47" fmla="*/ 90 h 110"/>
                <a:gd name="T48" fmla="*/ 40 w 112"/>
                <a:gd name="T49" fmla="*/ 85 h 110"/>
                <a:gd name="T50" fmla="*/ 46 w 112"/>
                <a:gd name="T51" fmla="*/ 81 h 110"/>
                <a:gd name="T52" fmla="*/ 53 w 112"/>
                <a:gd name="T53" fmla="*/ 77 h 110"/>
                <a:gd name="T54" fmla="*/ 60 w 112"/>
                <a:gd name="T55" fmla="*/ 73 h 110"/>
                <a:gd name="T56" fmla="*/ 66 w 112"/>
                <a:gd name="T57" fmla="*/ 67 h 110"/>
                <a:gd name="T58" fmla="*/ 72 w 112"/>
                <a:gd name="T59" fmla="*/ 62 h 110"/>
                <a:gd name="T60" fmla="*/ 80 w 112"/>
                <a:gd name="T61" fmla="*/ 58 h 110"/>
                <a:gd name="T62" fmla="*/ 86 w 112"/>
                <a:gd name="T63" fmla="*/ 49 h 110"/>
                <a:gd name="T64" fmla="*/ 92 w 112"/>
                <a:gd name="T65" fmla="*/ 42 h 110"/>
                <a:gd name="T66" fmla="*/ 98 w 112"/>
                <a:gd name="T67" fmla="*/ 35 h 110"/>
                <a:gd name="T68" fmla="*/ 103 w 112"/>
                <a:gd name="T69" fmla="*/ 28 h 110"/>
                <a:gd name="T70" fmla="*/ 105 w 112"/>
                <a:gd name="T71" fmla="*/ 19 h 110"/>
                <a:gd name="T72" fmla="*/ 108 w 112"/>
                <a:gd name="T73" fmla="*/ 13 h 110"/>
                <a:gd name="T74" fmla="*/ 111 w 112"/>
                <a:gd name="T75" fmla="*/ 6 h 110"/>
                <a:gd name="T76" fmla="*/ 112 w 112"/>
                <a:gd name="T77" fmla="*/ 2 h 110"/>
                <a:gd name="T78" fmla="*/ 111 w 112"/>
                <a:gd name="T79" fmla="*/ 0 h 110"/>
                <a:gd name="T80" fmla="*/ 106 w 112"/>
                <a:gd name="T81" fmla="*/ 2 h 110"/>
                <a:gd name="T82" fmla="*/ 101 w 112"/>
                <a:gd name="T83" fmla="*/ 5 h 110"/>
                <a:gd name="T84" fmla="*/ 92 w 112"/>
                <a:gd name="T85" fmla="*/ 9 h 110"/>
                <a:gd name="T86" fmla="*/ 86 w 112"/>
                <a:gd name="T87" fmla="*/ 11 h 110"/>
                <a:gd name="T88" fmla="*/ 82 w 112"/>
                <a:gd name="T89" fmla="*/ 13 h 110"/>
                <a:gd name="T90" fmla="*/ 76 w 112"/>
                <a:gd name="T91" fmla="*/ 15 h 110"/>
                <a:gd name="T92" fmla="*/ 72 w 112"/>
                <a:gd name="T93" fmla="*/ 16 h 110"/>
                <a:gd name="T94" fmla="*/ 66 w 112"/>
                <a:gd name="T95" fmla="*/ 18 h 110"/>
                <a:gd name="T96" fmla="*/ 60 w 112"/>
                <a:gd name="T97" fmla="*/ 19 h 110"/>
                <a:gd name="T98" fmla="*/ 54 w 112"/>
                <a:gd name="T99" fmla="*/ 21 h 110"/>
                <a:gd name="T100" fmla="*/ 50 w 112"/>
                <a:gd name="T101" fmla="*/ 22 h 110"/>
                <a:gd name="T102" fmla="*/ 41 w 112"/>
                <a:gd name="T103" fmla="*/ 21 h 110"/>
                <a:gd name="T104" fmla="*/ 36 w 112"/>
                <a:gd name="T105" fmla="*/ 19 h 110"/>
                <a:gd name="T106" fmla="*/ 31 w 112"/>
                <a:gd name="T107" fmla="*/ 16 h 110"/>
                <a:gd name="T108" fmla="*/ 30 w 112"/>
                <a:gd name="T109" fmla="*/ 13 h 110"/>
                <a:gd name="T110" fmla="*/ 27 w 112"/>
                <a:gd name="T111" fmla="*/ 6 h 110"/>
                <a:gd name="T112" fmla="*/ 27 w 112"/>
                <a:gd name="T113" fmla="*/ 5 h 110"/>
                <a:gd name="T114" fmla="*/ 27 w 112"/>
                <a:gd name="T115" fmla="*/ 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10">
                  <a:moveTo>
                    <a:pt x="27" y="5"/>
                  </a:moveTo>
                  <a:lnTo>
                    <a:pt x="26" y="5"/>
                  </a:lnTo>
                  <a:lnTo>
                    <a:pt x="26" y="8"/>
                  </a:lnTo>
                  <a:lnTo>
                    <a:pt x="23" y="11"/>
                  </a:lnTo>
                  <a:lnTo>
                    <a:pt x="21" y="16"/>
                  </a:lnTo>
                  <a:lnTo>
                    <a:pt x="18" y="21"/>
                  </a:lnTo>
                  <a:lnTo>
                    <a:pt x="16" y="28"/>
                  </a:lnTo>
                  <a:lnTo>
                    <a:pt x="13" y="35"/>
                  </a:lnTo>
                  <a:lnTo>
                    <a:pt x="11" y="44"/>
                  </a:lnTo>
                  <a:lnTo>
                    <a:pt x="8" y="52"/>
                  </a:lnTo>
                  <a:lnTo>
                    <a:pt x="5" y="60"/>
                  </a:lnTo>
                  <a:lnTo>
                    <a:pt x="3" y="70"/>
                  </a:lnTo>
                  <a:lnTo>
                    <a:pt x="3" y="78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1" y="110"/>
                  </a:lnTo>
                  <a:lnTo>
                    <a:pt x="3" y="109"/>
                  </a:lnTo>
                  <a:lnTo>
                    <a:pt x="8" y="106"/>
                  </a:lnTo>
                  <a:lnTo>
                    <a:pt x="11" y="103"/>
                  </a:lnTo>
                  <a:lnTo>
                    <a:pt x="17" y="100"/>
                  </a:lnTo>
                  <a:lnTo>
                    <a:pt x="21" y="97"/>
                  </a:lnTo>
                  <a:lnTo>
                    <a:pt x="27" y="94"/>
                  </a:lnTo>
                  <a:lnTo>
                    <a:pt x="33" y="90"/>
                  </a:lnTo>
                  <a:lnTo>
                    <a:pt x="40" y="85"/>
                  </a:lnTo>
                  <a:lnTo>
                    <a:pt x="46" y="81"/>
                  </a:lnTo>
                  <a:lnTo>
                    <a:pt x="53" y="77"/>
                  </a:lnTo>
                  <a:lnTo>
                    <a:pt x="60" y="73"/>
                  </a:lnTo>
                  <a:lnTo>
                    <a:pt x="66" y="67"/>
                  </a:lnTo>
                  <a:lnTo>
                    <a:pt x="72" y="62"/>
                  </a:lnTo>
                  <a:lnTo>
                    <a:pt x="80" y="58"/>
                  </a:lnTo>
                  <a:lnTo>
                    <a:pt x="86" y="49"/>
                  </a:lnTo>
                  <a:lnTo>
                    <a:pt x="92" y="42"/>
                  </a:lnTo>
                  <a:lnTo>
                    <a:pt x="98" y="35"/>
                  </a:lnTo>
                  <a:lnTo>
                    <a:pt x="103" y="28"/>
                  </a:lnTo>
                  <a:lnTo>
                    <a:pt x="105" y="19"/>
                  </a:lnTo>
                  <a:lnTo>
                    <a:pt x="108" y="13"/>
                  </a:lnTo>
                  <a:lnTo>
                    <a:pt x="111" y="6"/>
                  </a:lnTo>
                  <a:lnTo>
                    <a:pt x="112" y="2"/>
                  </a:lnTo>
                  <a:lnTo>
                    <a:pt x="111" y="0"/>
                  </a:lnTo>
                  <a:lnTo>
                    <a:pt x="106" y="2"/>
                  </a:lnTo>
                  <a:lnTo>
                    <a:pt x="101" y="5"/>
                  </a:lnTo>
                  <a:lnTo>
                    <a:pt x="92" y="9"/>
                  </a:lnTo>
                  <a:lnTo>
                    <a:pt x="86" y="11"/>
                  </a:lnTo>
                  <a:lnTo>
                    <a:pt x="82" y="13"/>
                  </a:lnTo>
                  <a:lnTo>
                    <a:pt x="76" y="15"/>
                  </a:lnTo>
                  <a:lnTo>
                    <a:pt x="72" y="16"/>
                  </a:lnTo>
                  <a:lnTo>
                    <a:pt x="66" y="18"/>
                  </a:lnTo>
                  <a:lnTo>
                    <a:pt x="60" y="19"/>
                  </a:lnTo>
                  <a:lnTo>
                    <a:pt x="54" y="21"/>
                  </a:lnTo>
                  <a:lnTo>
                    <a:pt x="50" y="22"/>
                  </a:lnTo>
                  <a:lnTo>
                    <a:pt x="41" y="21"/>
                  </a:lnTo>
                  <a:lnTo>
                    <a:pt x="36" y="19"/>
                  </a:lnTo>
                  <a:lnTo>
                    <a:pt x="31" y="16"/>
                  </a:lnTo>
                  <a:lnTo>
                    <a:pt x="30" y="13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rgbClr val="FFB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12" name="Freeform 26"/>
            <p:cNvSpPr>
              <a:spLocks/>
            </p:cNvSpPr>
            <p:nvPr/>
          </p:nvSpPr>
          <p:spPr bwMode="auto">
            <a:xfrm>
              <a:off x="4875213" y="1476375"/>
              <a:ext cx="238125" cy="336550"/>
            </a:xfrm>
            <a:custGeom>
              <a:avLst/>
              <a:gdLst>
                <a:gd name="T0" fmla="*/ 174 w 298"/>
                <a:gd name="T1" fmla="*/ 6 h 423"/>
                <a:gd name="T2" fmla="*/ 191 w 298"/>
                <a:gd name="T3" fmla="*/ 1 h 423"/>
                <a:gd name="T4" fmla="*/ 206 w 298"/>
                <a:gd name="T5" fmla="*/ 0 h 423"/>
                <a:gd name="T6" fmla="*/ 226 w 298"/>
                <a:gd name="T7" fmla="*/ 4 h 423"/>
                <a:gd name="T8" fmla="*/ 243 w 298"/>
                <a:gd name="T9" fmla="*/ 18 h 423"/>
                <a:gd name="T10" fmla="*/ 252 w 298"/>
                <a:gd name="T11" fmla="*/ 36 h 423"/>
                <a:gd name="T12" fmla="*/ 252 w 298"/>
                <a:gd name="T13" fmla="*/ 52 h 423"/>
                <a:gd name="T14" fmla="*/ 253 w 298"/>
                <a:gd name="T15" fmla="*/ 76 h 423"/>
                <a:gd name="T16" fmla="*/ 256 w 298"/>
                <a:gd name="T17" fmla="*/ 89 h 423"/>
                <a:gd name="T18" fmla="*/ 259 w 298"/>
                <a:gd name="T19" fmla="*/ 104 h 423"/>
                <a:gd name="T20" fmla="*/ 264 w 298"/>
                <a:gd name="T21" fmla="*/ 121 h 423"/>
                <a:gd name="T22" fmla="*/ 271 w 298"/>
                <a:gd name="T23" fmla="*/ 138 h 423"/>
                <a:gd name="T24" fmla="*/ 279 w 298"/>
                <a:gd name="T25" fmla="*/ 155 h 423"/>
                <a:gd name="T26" fmla="*/ 287 w 298"/>
                <a:gd name="T27" fmla="*/ 174 h 423"/>
                <a:gd name="T28" fmla="*/ 291 w 298"/>
                <a:gd name="T29" fmla="*/ 194 h 423"/>
                <a:gd name="T30" fmla="*/ 297 w 298"/>
                <a:gd name="T31" fmla="*/ 220 h 423"/>
                <a:gd name="T32" fmla="*/ 297 w 298"/>
                <a:gd name="T33" fmla="*/ 243 h 423"/>
                <a:gd name="T34" fmla="*/ 297 w 298"/>
                <a:gd name="T35" fmla="*/ 269 h 423"/>
                <a:gd name="T36" fmla="*/ 295 w 298"/>
                <a:gd name="T37" fmla="*/ 294 h 423"/>
                <a:gd name="T38" fmla="*/ 291 w 298"/>
                <a:gd name="T39" fmla="*/ 315 h 423"/>
                <a:gd name="T40" fmla="*/ 287 w 298"/>
                <a:gd name="T41" fmla="*/ 334 h 423"/>
                <a:gd name="T42" fmla="*/ 278 w 298"/>
                <a:gd name="T43" fmla="*/ 356 h 423"/>
                <a:gd name="T44" fmla="*/ 264 w 298"/>
                <a:gd name="T45" fmla="*/ 363 h 423"/>
                <a:gd name="T46" fmla="*/ 251 w 298"/>
                <a:gd name="T47" fmla="*/ 363 h 423"/>
                <a:gd name="T48" fmla="*/ 226 w 298"/>
                <a:gd name="T49" fmla="*/ 366 h 423"/>
                <a:gd name="T50" fmla="*/ 209 w 298"/>
                <a:gd name="T51" fmla="*/ 370 h 423"/>
                <a:gd name="T52" fmla="*/ 191 w 298"/>
                <a:gd name="T53" fmla="*/ 374 h 423"/>
                <a:gd name="T54" fmla="*/ 166 w 298"/>
                <a:gd name="T55" fmla="*/ 386 h 423"/>
                <a:gd name="T56" fmla="*/ 150 w 298"/>
                <a:gd name="T57" fmla="*/ 392 h 423"/>
                <a:gd name="T58" fmla="*/ 131 w 298"/>
                <a:gd name="T59" fmla="*/ 399 h 423"/>
                <a:gd name="T60" fmla="*/ 111 w 298"/>
                <a:gd name="T61" fmla="*/ 406 h 423"/>
                <a:gd name="T62" fmla="*/ 83 w 298"/>
                <a:gd name="T63" fmla="*/ 413 h 423"/>
                <a:gd name="T64" fmla="*/ 68 w 298"/>
                <a:gd name="T65" fmla="*/ 416 h 423"/>
                <a:gd name="T66" fmla="*/ 50 w 298"/>
                <a:gd name="T67" fmla="*/ 420 h 423"/>
                <a:gd name="T68" fmla="*/ 36 w 298"/>
                <a:gd name="T69" fmla="*/ 415 h 423"/>
                <a:gd name="T70" fmla="*/ 20 w 298"/>
                <a:gd name="T71" fmla="*/ 403 h 423"/>
                <a:gd name="T72" fmla="*/ 4 w 298"/>
                <a:gd name="T73" fmla="*/ 396 h 423"/>
                <a:gd name="T74" fmla="*/ 1 w 298"/>
                <a:gd name="T75" fmla="*/ 386 h 423"/>
                <a:gd name="T76" fmla="*/ 14 w 298"/>
                <a:gd name="T77" fmla="*/ 374 h 423"/>
                <a:gd name="T78" fmla="*/ 30 w 298"/>
                <a:gd name="T79" fmla="*/ 363 h 423"/>
                <a:gd name="T80" fmla="*/ 50 w 298"/>
                <a:gd name="T81" fmla="*/ 351 h 423"/>
                <a:gd name="T82" fmla="*/ 75 w 298"/>
                <a:gd name="T83" fmla="*/ 338 h 423"/>
                <a:gd name="T84" fmla="*/ 101 w 298"/>
                <a:gd name="T85" fmla="*/ 324 h 423"/>
                <a:gd name="T86" fmla="*/ 130 w 298"/>
                <a:gd name="T87" fmla="*/ 311 h 423"/>
                <a:gd name="T88" fmla="*/ 154 w 298"/>
                <a:gd name="T89" fmla="*/ 298 h 423"/>
                <a:gd name="T90" fmla="*/ 179 w 298"/>
                <a:gd name="T91" fmla="*/ 286 h 423"/>
                <a:gd name="T92" fmla="*/ 199 w 298"/>
                <a:gd name="T93" fmla="*/ 278 h 423"/>
                <a:gd name="T94" fmla="*/ 213 w 298"/>
                <a:gd name="T95" fmla="*/ 272 h 423"/>
                <a:gd name="T96" fmla="*/ 219 w 298"/>
                <a:gd name="T97" fmla="*/ 266 h 423"/>
                <a:gd name="T98" fmla="*/ 209 w 298"/>
                <a:gd name="T99" fmla="*/ 250 h 423"/>
                <a:gd name="T100" fmla="*/ 199 w 298"/>
                <a:gd name="T101" fmla="*/ 230 h 423"/>
                <a:gd name="T102" fmla="*/ 189 w 298"/>
                <a:gd name="T103" fmla="*/ 204 h 423"/>
                <a:gd name="T104" fmla="*/ 179 w 298"/>
                <a:gd name="T105" fmla="*/ 177 h 423"/>
                <a:gd name="T106" fmla="*/ 173 w 298"/>
                <a:gd name="T107" fmla="*/ 160 h 423"/>
                <a:gd name="T108" fmla="*/ 167 w 298"/>
                <a:gd name="T109" fmla="*/ 144 h 423"/>
                <a:gd name="T110" fmla="*/ 155 w 298"/>
                <a:gd name="T111" fmla="*/ 127 h 423"/>
                <a:gd name="T112" fmla="*/ 147 w 298"/>
                <a:gd name="T113" fmla="*/ 12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8" h="423">
                  <a:moveTo>
                    <a:pt x="147" y="122"/>
                  </a:moveTo>
                  <a:lnTo>
                    <a:pt x="168" y="10"/>
                  </a:lnTo>
                  <a:lnTo>
                    <a:pt x="174" y="6"/>
                  </a:lnTo>
                  <a:lnTo>
                    <a:pt x="180" y="4"/>
                  </a:lnTo>
                  <a:lnTo>
                    <a:pt x="186" y="1"/>
                  </a:lnTo>
                  <a:lnTo>
                    <a:pt x="191" y="1"/>
                  </a:lnTo>
                  <a:lnTo>
                    <a:pt x="196" y="0"/>
                  </a:lnTo>
                  <a:lnTo>
                    <a:pt x="202" y="0"/>
                  </a:lnTo>
                  <a:lnTo>
                    <a:pt x="206" y="0"/>
                  </a:lnTo>
                  <a:lnTo>
                    <a:pt x="212" y="1"/>
                  </a:lnTo>
                  <a:lnTo>
                    <a:pt x="219" y="1"/>
                  </a:lnTo>
                  <a:lnTo>
                    <a:pt x="226" y="4"/>
                  </a:lnTo>
                  <a:lnTo>
                    <a:pt x="232" y="7"/>
                  </a:lnTo>
                  <a:lnTo>
                    <a:pt x="236" y="11"/>
                  </a:lnTo>
                  <a:lnTo>
                    <a:pt x="243" y="18"/>
                  </a:lnTo>
                  <a:lnTo>
                    <a:pt x="248" y="27"/>
                  </a:lnTo>
                  <a:lnTo>
                    <a:pt x="251" y="34"/>
                  </a:lnTo>
                  <a:lnTo>
                    <a:pt x="252" y="36"/>
                  </a:lnTo>
                  <a:lnTo>
                    <a:pt x="251" y="39"/>
                  </a:lnTo>
                  <a:lnTo>
                    <a:pt x="252" y="46"/>
                  </a:lnTo>
                  <a:lnTo>
                    <a:pt x="252" y="52"/>
                  </a:lnTo>
                  <a:lnTo>
                    <a:pt x="252" y="59"/>
                  </a:lnTo>
                  <a:lnTo>
                    <a:pt x="252" y="66"/>
                  </a:lnTo>
                  <a:lnTo>
                    <a:pt x="253" y="76"/>
                  </a:lnTo>
                  <a:lnTo>
                    <a:pt x="253" y="79"/>
                  </a:lnTo>
                  <a:lnTo>
                    <a:pt x="255" y="83"/>
                  </a:lnTo>
                  <a:lnTo>
                    <a:pt x="256" y="89"/>
                  </a:lnTo>
                  <a:lnTo>
                    <a:pt x="256" y="95"/>
                  </a:lnTo>
                  <a:lnTo>
                    <a:pt x="258" y="99"/>
                  </a:lnTo>
                  <a:lnTo>
                    <a:pt x="259" y="104"/>
                  </a:lnTo>
                  <a:lnTo>
                    <a:pt x="261" y="109"/>
                  </a:lnTo>
                  <a:lnTo>
                    <a:pt x="262" y="115"/>
                  </a:lnTo>
                  <a:lnTo>
                    <a:pt x="264" y="121"/>
                  </a:lnTo>
                  <a:lnTo>
                    <a:pt x="265" y="127"/>
                  </a:lnTo>
                  <a:lnTo>
                    <a:pt x="268" y="132"/>
                  </a:lnTo>
                  <a:lnTo>
                    <a:pt x="271" y="138"/>
                  </a:lnTo>
                  <a:lnTo>
                    <a:pt x="272" y="144"/>
                  </a:lnTo>
                  <a:lnTo>
                    <a:pt x="275" y="150"/>
                  </a:lnTo>
                  <a:lnTo>
                    <a:pt x="279" y="155"/>
                  </a:lnTo>
                  <a:lnTo>
                    <a:pt x="282" y="163"/>
                  </a:lnTo>
                  <a:lnTo>
                    <a:pt x="284" y="167"/>
                  </a:lnTo>
                  <a:lnTo>
                    <a:pt x="287" y="174"/>
                  </a:lnTo>
                  <a:lnTo>
                    <a:pt x="289" y="180"/>
                  </a:lnTo>
                  <a:lnTo>
                    <a:pt x="291" y="187"/>
                  </a:lnTo>
                  <a:lnTo>
                    <a:pt x="291" y="194"/>
                  </a:lnTo>
                  <a:lnTo>
                    <a:pt x="294" y="203"/>
                  </a:lnTo>
                  <a:lnTo>
                    <a:pt x="294" y="212"/>
                  </a:lnTo>
                  <a:lnTo>
                    <a:pt x="297" y="220"/>
                  </a:lnTo>
                  <a:lnTo>
                    <a:pt x="297" y="227"/>
                  </a:lnTo>
                  <a:lnTo>
                    <a:pt x="297" y="235"/>
                  </a:lnTo>
                  <a:lnTo>
                    <a:pt x="297" y="243"/>
                  </a:lnTo>
                  <a:lnTo>
                    <a:pt x="298" y="252"/>
                  </a:lnTo>
                  <a:lnTo>
                    <a:pt x="297" y="261"/>
                  </a:lnTo>
                  <a:lnTo>
                    <a:pt x="297" y="269"/>
                  </a:lnTo>
                  <a:lnTo>
                    <a:pt x="297" y="278"/>
                  </a:lnTo>
                  <a:lnTo>
                    <a:pt x="297" y="285"/>
                  </a:lnTo>
                  <a:lnTo>
                    <a:pt x="295" y="294"/>
                  </a:lnTo>
                  <a:lnTo>
                    <a:pt x="294" y="301"/>
                  </a:lnTo>
                  <a:lnTo>
                    <a:pt x="292" y="308"/>
                  </a:lnTo>
                  <a:lnTo>
                    <a:pt x="291" y="315"/>
                  </a:lnTo>
                  <a:lnTo>
                    <a:pt x="289" y="321"/>
                  </a:lnTo>
                  <a:lnTo>
                    <a:pt x="289" y="328"/>
                  </a:lnTo>
                  <a:lnTo>
                    <a:pt x="287" y="334"/>
                  </a:lnTo>
                  <a:lnTo>
                    <a:pt x="287" y="340"/>
                  </a:lnTo>
                  <a:lnTo>
                    <a:pt x="281" y="348"/>
                  </a:lnTo>
                  <a:lnTo>
                    <a:pt x="278" y="356"/>
                  </a:lnTo>
                  <a:lnTo>
                    <a:pt x="274" y="361"/>
                  </a:lnTo>
                  <a:lnTo>
                    <a:pt x="269" y="363"/>
                  </a:lnTo>
                  <a:lnTo>
                    <a:pt x="264" y="363"/>
                  </a:lnTo>
                  <a:lnTo>
                    <a:pt x="259" y="363"/>
                  </a:lnTo>
                  <a:lnTo>
                    <a:pt x="253" y="363"/>
                  </a:lnTo>
                  <a:lnTo>
                    <a:pt x="251" y="363"/>
                  </a:lnTo>
                  <a:lnTo>
                    <a:pt x="242" y="364"/>
                  </a:lnTo>
                  <a:lnTo>
                    <a:pt x="235" y="366"/>
                  </a:lnTo>
                  <a:lnTo>
                    <a:pt x="226" y="366"/>
                  </a:lnTo>
                  <a:lnTo>
                    <a:pt x="220" y="367"/>
                  </a:lnTo>
                  <a:lnTo>
                    <a:pt x="213" y="369"/>
                  </a:lnTo>
                  <a:lnTo>
                    <a:pt x="209" y="370"/>
                  </a:lnTo>
                  <a:lnTo>
                    <a:pt x="202" y="372"/>
                  </a:lnTo>
                  <a:lnTo>
                    <a:pt x="196" y="373"/>
                  </a:lnTo>
                  <a:lnTo>
                    <a:pt x="191" y="374"/>
                  </a:lnTo>
                  <a:lnTo>
                    <a:pt x="186" y="376"/>
                  </a:lnTo>
                  <a:lnTo>
                    <a:pt x="176" y="380"/>
                  </a:lnTo>
                  <a:lnTo>
                    <a:pt x="166" y="386"/>
                  </a:lnTo>
                  <a:lnTo>
                    <a:pt x="161" y="387"/>
                  </a:lnTo>
                  <a:lnTo>
                    <a:pt x="155" y="389"/>
                  </a:lnTo>
                  <a:lnTo>
                    <a:pt x="150" y="392"/>
                  </a:lnTo>
                  <a:lnTo>
                    <a:pt x="144" y="395"/>
                  </a:lnTo>
                  <a:lnTo>
                    <a:pt x="138" y="396"/>
                  </a:lnTo>
                  <a:lnTo>
                    <a:pt x="131" y="399"/>
                  </a:lnTo>
                  <a:lnTo>
                    <a:pt x="125" y="402"/>
                  </a:lnTo>
                  <a:lnTo>
                    <a:pt x="118" y="403"/>
                  </a:lnTo>
                  <a:lnTo>
                    <a:pt x="111" y="406"/>
                  </a:lnTo>
                  <a:lnTo>
                    <a:pt x="102" y="409"/>
                  </a:lnTo>
                  <a:lnTo>
                    <a:pt x="94" y="410"/>
                  </a:lnTo>
                  <a:lnTo>
                    <a:pt x="83" y="413"/>
                  </a:lnTo>
                  <a:lnTo>
                    <a:pt x="78" y="415"/>
                  </a:lnTo>
                  <a:lnTo>
                    <a:pt x="73" y="415"/>
                  </a:lnTo>
                  <a:lnTo>
                    <a:pt x="68" y="416"/>
                  </a:lnTo>
                  <a:lnTo>
                    <a:pt x="63" y="418"/>
                  </a:lnTo>
                  <a:lnTo>
                    <a:pt x="56" y="419"/>
                  </a:lnTo>
                  <a:lnTo>
                    <a:pt x="50" y="420"/>
                  </a:lnTo>
                  <a:lnTo>
                    <a:pt x="46" y="422"/>
                  </a:lnTo>
                  <a:lnTo>
                    <a:pt x="40" y="423"/>
                  </a:lnTo>
                  <a:lnTo>
                    <a:pt x="36" y="415"/>
                  </a:lnTo>
                  <a:lnTo>
                    <a:pt x="30" y="409"/>
                  </a:lnTo>
                  <a:lnTo>
                    <a:pt x="26" y="406"/>
                  </a:lnTo>
                  <a:lnTo>
                    <a:pt x="20" y="403"/>
                  </a:lnTo>
                  <a:lnTo>
                    <a:pt x="16" y="402"/>
                  </a:lnTo>
                  <a:lnTo>
                    <a:pt x="11" y="400"/>
                  </a:lnTo>
                  <a:lnTo>
                    <a:pt x="4" y="396"/>
                  </a:lnTo>
                  <a:lnTo>
                    <a:pt x="0" y="392"/>
                  </a:lnTo>
                  <a:lnTo>
                    <a:pt x="0" y="389"/>
                  </a:lnTo>
                  <a:lnTo>
                    <a:pt x="1" y="386"/>
                  </a:lnTo>
                  <a:lnTo>
                    <a:pt x="6" y="382"/>
                  </a:lnTo>
                  <a:lnTo>
                    <a:pt x="11" y="379"/>
                  </a:lnTo>
                  <a:lnTo>
                    <a:pt x="14" y="374"/>
                  </a:lnTo>
                  <a:lnTo>
                    <a:pt x="19" y="372"/>
                  </a:lnTo>
                  <a:lnTo>
                    <a:pt x="23" y="367"/>
                  </a:lnTo>
                  <a:lnTo>
                    <a:pt x="30" y="363"/>
                  </a:lnTo>
                  <a:lnTo>
                    <a:pt x="36" y="359"/>
                  </a:lnTo>
                  <a:lnTo>
                    <a:pt x="43" y="356"/>
                  </a:lnTo>
                  <a:lnTo>
                    <a:pt x="50" y="351"/>
                  </a:lnTo>
                  <a:lnTo>
                    <a:pt x="58" y="347"/>
                  </a:lnTo>
                  <a:lnTo>
                    <a:pt x="66" y="343"/>
                  </a:lnTo>
                  <a:lnTo>
                    <a:pt x="75" y="338"/>
                  </a:lnTo>
                  <a:lnTo>
                    <a:pt x="83" y="334"/>
                  </a:lnTo>
                  <a:lnTo>
                    <a:pt x="92" y="328"/>
                  </a:lnTo>
                  <a:lnTo>
                    <a:pt x="101" y="324"/>
                  </a:lnTo>
                  <a:lnTo>
                    <a:pt x="111" y="320"/>
                  </a:lnTo>
                  <a:lnTo>
                    <a:pt x="119" y="315"/>
                  </a:lnTo>
                  <a:lnTo>
                    <a:pt x="130" y="311"/>
                  </a:lnTo>
                  <a:lnTo>
                    <a:pt x="138" y="305"/>
                  </a:lnTo>
                  <a:lnTo>
                    <a:pt x="145" y="302"/>
                  </a:lnTo>
                  <a:lnTo>
                    <a:pt x="154" y="298"/>
                  </a:lnTo>
                  <a:lnTo>
                    <a:pt x="163" y="295"/>
                  </a:lnTo>
                  <a:lnTo>
                    <a:pt x="171" y="291"/>
                  </a:lnTo>
                  <a:lnTo>
                    <a:pt x="179" y="286"/>
                  </a:lnTo>
                  <a:lnTo>
                    <a:pt x="186" y="284"/>
                  </a:lnTo>
                  <a:lnTo>
                    <a:pt x="193" y="281"/>
                  </a:lnTo>
                  <a:lnTo>
                    <a:pt x="199" y="278"/>
                  </a:lnTo>
                  <a:lnTo>
                    <a:pt x="203" y="275"/>
                  </a:lnTo>
                  <a:lnTo>
                    <a:pt x="209" y="274"/>
                  </a:lnTo>
                  <a:lnTo>
                    <a:pt x="213" y="272"/>
                  </a:lnTo>
                  <a:lnTo>
                    <a:pt x="219" y="269"/>
                  </a:lnTo>
                  <a:lnTo>
                    <a:pt x="222" y="269"/>
                  </a:lnTo>
                  <a:lnTo>
                    <a:pt x="219" y="266"/>
                  </a:lnTo>
                  <a:lnTo>
                    <a:pt x="216" y="261"/>
                  </a:lnTo>
                  <a:lnTo>
                    <a:pt x="212" y="255"/>
                  </a:lnTo>
                  <a:lnTo>
                    <a:pt x="209" y="250"/>
                  </a:lnTo>
                  <a:lnTo>
                    <a:pt x="206" y="243"/>
                  </a:lnTo>
                  <a:lnTo>
                    <a:pt x="203" y="238"/>
                  </a:lnTo>
                  <a:lnTo>
                    <a:pt x="199" y="230"/>
                  </a:lnTo>
                  <a:lnTo>
                    <a:pt x="196" y="222"/>
                  </a:lnTo>
                  <a:lnTo>
                    <a:pt x="191" y="213"/>
                  </a:lnTo>
                  <a:lnTo>
                    <a:pt x="189" y="204"/>
                  </a:lnTo>
                  <a:lnTo>
                    <a:pt x="184" y="196"/>
                  </a:lnTo>
                  <a:lnTo>
                    <a:pt x="181" y="187"/>
                  </a:lnTo>
                  <a:lnTo>
                    <a:pt x="179" y="177"/>
                  </a:lnTo>
                  <a:lnTo>
                    <a:pt x="176" y="170"/>
                  </a:lnTo>
                  <a:lnTo>
                    <a:pt x="174" y="164"/>
                  </a:lnTo>
                  <a:lnTo>
                    <a:pt x="173" y="160"/>
                  </a:lnTo>
                  <a:lnTo>
                    <a:pt x="171" y="154"/>
                  </a:lnTo>
                  <a:lnTo>
                    <a:pt x="170" y="151"/>
                  </a:lnTo>
                  <a:lnTo>
                    <a:pt x="167" y="144"/>
                  </a:lnTo>
                  <a:lnTo>
                    <a:pt x="164" y="140"/>
                  </a:lnTo>
                  <a:lnTo>
                    <a:pt x="158" y="131"/>
                  </a:lnTo>
                  <a:lnTo>
                    <a:pt x="155" y="127"/>
                  </a:lnTo>
                  <a:lnTo>
                    <a:pt x="148" y="122"/>
                  </a:lnTo>
                  <a:lnTo>
                    <a:pt x="147" y="122"/>
                  </a:lnTo>
                  <a:lnTo>
                    <a:pt x="147" y="122"/>
                  </a:lnTo>
                  <a:close/>
                </a:path>
              </a:pathLst>
            </a:custGeom>
            <a:solidFill>
              <a:srgbClr val="E6F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13" name="Freeform 27"/>
            <p:cNvSpPr>
              <a:spLocks/>
            </p:cNvSpPr>
            <p:nvPr/>
          </p:nvSpPr>
          <p:spPr bwMode="auto">
            <a:xfrm>
              <a:off x="5021263" y="1495425"/>
              <a:ext cx="30163" cy="23812"/>
            </a:xfrm>
            <a:custGeom>
              <a:avLst/>
              <a:gdLst>
                <a:gd name="T0" fmla="*/ 0 w 39"/>
                <a:gd name="T1" fmla="*/ 6 h 30"/>
                <a:gd name="T2" fmla="*/ 30 w 39"/>
                <a:gd name="T3" fmla="*/ 0 h 30"/>
                <a:gd name="T4" fmla="*/ 39 w 39"/>
                <a:gd name="T5" fmla="*/ 16 h 30"/>
                <a:gd name="T6" fmla="*/ 0 w 39"/>
                <a:gd name="T7" fmla="*/ 30 h 30"/>
                <a:gd name="T8" fmla="*/ 0 w 39"/>
                <a:gd name="T9" fmla="*/ 6 h 30"/>
                <a:gd name="T10" fmla="*/ 0 w 39"/>
                <a:gd name="T11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0">
                  <a:moveTo>
                    <a:pt x="0" y="6"/>
                  </a:moveTo>
                  <a:lnTo>
                    <a:pt x="30" y="0"/>
                  </a:lnTo>
                  <a:lnTo>
                    <a:pt x="39" y="16"/>
                  </a:lnTo>
                  <a:lnTo>
                    <a:pt x="0" y="3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AB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14" name="Freeform 28"/>
            <p:cNvSpPr>
              <a:spLocks/>
            </p:cNvSpPr>
            <p:nvPr/>
          </p:nvSpPr>
          <p:spPr bwMode="auto">
            <a:xfrm>
              <a:off x="5041900" y="1530350"/>
              <a:ext cx="26988" cy="23812"/>
            </a:xfrm>
            <a:custGeom>
              <a:avLst/>
              <a:gdLst>
                <a:gd name="T0" fmla="*/ 0 w 34"/>
                <a:gd name="T1" fmla="*/ 8 h 29"/>
                <a:gd name="T2" fmla="*/ 29 w 34"/>
                <a:gd name="T3" fmla="*/ 0 h 29"/>
                <a:gd name="T4" fmla="*/ 34 w 34"/>
                <a:gd name="T5" fmla="*/ 15 h 29"/>
                <a:gd name="T6" fmla="*/ 0 w 34"/>
                <a:gd name="T7" fmla="*/ 29 h 29"/>
                <a:gd name="T8" fmla="*/ 0 w 34"/>
                <a:gd name="T9" fmla="*/ 8 h 29"/>
                <a:gd name="T10" fmla="*/ 0 w 34"/>
                <a:gd name="T11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9">
                  <a:moveTo>
                    <a:pt x="0" y="8"/>
                  </a:moveTo>
                  <a:lnTo>
                    <a:pt x="29" y="0"/>
                  </a:lnTo>
                  <a:lnTo>
                    <a:pt x="34" y="15"/>
                  </a:lnTo>
                  <a:lnTo>
                    <a:pt x="0" y="29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B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15" name="Freeform 29"/>
            <p:cNvSpPr>
              <a:spLocks/>
            </p:cNvSpPr>
            <p:nvPr/>
          </p:nvSpPr>
          <p:spPr bwMode="auto">
            <a:xfrm>
              <a:off x="5056188" y="1570038"/>
              <a:ext cx="28575" cy="23812"/>
            </a:xfrm>
            <a:custGeom>
              <a:avLst/>
              <a:gdLst>
                <a:gd name="T0" fmla="*/ 0 w 36"/>
                <a:gd name="T1" fmla="*/ 8 h 31"/>
                <a:gd name="T2" fmla="*/ 30 w 36"/>
                <a:gd name="T3" fmla="*/ 0 h 31"/>
                <a:gd name="T4" fmla="*/ 36 w 36"/>
                <a:gd name="T5" fmla="*/ 19 h 31"/>
                <a:gd name="T6" fmla="*/ 2 w 36"/>
                <a:gd name="T7" fmla="*/ 31 h 31"/>
                <a:gd name="T8" fmla="*/ 0 w 36"/>
                <a:gd name="T9" fmla="*/ 8 h 31"/>
                <a:gd name="T10" fmla="*/ 0 w 36"/>
                <a:gd name="T11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1">
                  <a:moveTo>
                    <a:pt x="0" y="8"/>
                  </a:moveTo>
                  <a:lnTo>
                    <a:pt x="30" y="0"/>
                  </a:lnTo>
                  <a:lnTo>
                    <a:pt x="36" y="19"/>
                  </a:lnTo>
                  <a:lnTo>
                    <a:pt x="2" y="31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B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16" name="Freeform 30"/>
            <p:cNvSpPr>
              <a:spLocks/>
            </p:cNvSpPr>
            <p:nvPr/>
          </p:nvSpPr>
          <p:spPr bwMode="auto">
            <a:xfrm>
              <a:off x="5065713" y="1611313"/>
              <a:ext cx="25400" cy="23812"/>
            </a:xfrm>
            <a:custGeom>
              <a:avLst/>
              <a:gdLst>
                <a:gd name="T0" fmla="*/ 0 w 32"/>
                <a:gd name="T1" fmla="*/ 6 h 29"/>
                <a:gd name="T2" fmla="*/ 30 w 32"/>
                <a:gd name="T3" fmla="*/ 0 h 29"/>
                <a:gd name="T4" fmla="*/ 32 w 32"/>
                <a:gd name="T5" fmla="*/ 17 h 29"/>
                <a:gd name="T6" fmla="*/ 0 w 32"/>
                <a:gd name="T7" fmla="*/ 29 h 29"/>
                <a:gd name="T8" fmla="*/ 0 w 32"/>
                <a:gd name="T9" fmla="*/ 6 h 29"/>
                <a:gd name="T10" fmla="*/ 0 w 32"/>
                <a:gd name="T11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9">
                  <a:moveTo>
                    <a:pt x="0" y="6"/>
                  </a:moveTo>
                  <a:lnTo>
                    <a:pt x="30" y="0"/>
                  </a:lnTo>
                  <a:lnTo>
                    <a:pt x="32" y="17"/>
                  </a:lnTo>
                  <a:lnTo>
                    <a:pt x="0" y="29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AB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17" name="Freeform 31"/>
            <p:cNvSpPr>
              <a:spLocks/>
            </p:cNvSpPr>
            <p:nvPr/>
          </p:nvSpPr>
          <p:spPr bwMode="auto">
            <a:xfrm>
              <a:off x="5070475" y="1652588"/>
              <a:ext cx="25400" cy="23812"/>
            </a:xfrm>
            <a:custGeom>
              <a:avLst/>
              <a:gdLst>
                <a:gd name="T0" fmla="*/ 0 w 31"/>
                <a:gd name="T1" fmla="*/ 5 h 28"/>
                <a:gd name="T2" fmla="*/ 30 w 31"/>
                <a:gd name="T3" fmla="*/ 0 h 28"/>
                <a:gd name="T4" fmla="*/ 31 w 31"/>
                <a:gd name="T5" fmla="*/ 17 h 28"/>
                <a:gd name="T6" fmla="*/ 0 w 31"/>
                <a:gd name="T7" fmla="*/ 28 h 28"/>
                <a:gd name="T8" fmla="*/ 0 w 31"/>
                <a:gd name="T9" fmla="*/ 5 h 28"/>
                <a:gd name="T10" fmla="*/ 0 w 31"/>
                <a:gd name="T11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8">
                  <a:moveTo>
                    <a:pt x="0" y="5"/>
                  </a:moveTo>
                  <a:lnTo>
                    <a:pt x="30" y="0"/>
                  </a:lnTo>
                  <a:lnTo>
                    <a:pt x="31" y="17"/>
                  </a:lnTo>
                  <a:lnTo>
                    <a:pt x="0" y="28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B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18" name="Freeform 32"/>
            <p:cNvSpPr>
              <a:spLocks/>
            </p:cNvSpPr>
            <p:nvPr/>
          </p:nvSpPr>
          <p:spPr bwMode="auto">
            <a:xfrm>
              <a:off x="5073650" y="1690688"/>
              <a:ext cx="23813" cy="23812"/>
            </a:xfrm>
            <a:custGeom>
              <a:avLst/>
              <a:gdLst>
                <a:gd name="T0" fmla="*/ 0 w 30"/>
                <a:gd name="T1" fmla="*/ 6 h 30"/>
                <a:gd name="T2" fmla="*/ 30 w 30"/>
                <a:gd name="T3" fmla="*/ 0 h 30"/>
                <a:gd name="T4" fmla="*/ 30 w 30"/>
                <a:gd name="T5" fmla="*/ 16 h 30"/>
                <a:gd name="T6" fmla="*/ 0 w 30"/>
                <a:gd name="T7" fmla="*/ 30 h 30"/>
                <a:gd name="T8" fmla="*/ 0 w 30"/>
                <a:gd name="T9" fmla="*/ 6 h 30"/>
                <a:gd name="T10" fmla="*/ 0 w 30"/>
                <a:gd name="T11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0">
                  <a:moveTo>
                    <a:pt x="0" y="6"/>
                  </a:moveTo>
                  <a:lnTo>
                    <a:pt x="30" y="0"/>
                  </a:lnTo>
                  <a:lnTo>
                    <a:pt x="30" y="16"/>
                  </a:lnTo>
                  <a:lnTo>
                    <a:pt x="0" y="3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AB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19" name="Freeform 33"/>
            <p:cNvSpPr>
              <a:spLocks/>
            </p:cNvSpPr>
            <p:nvPr/>
          </p:nvSpPr>
          <p:spPr bwMode="auto">
            <a:xfrm>
              <a:off x="5075238" y="1725613"/>
              <a:ext cx="25400" cy="25400"/>
            </a:xfrm>
            <a:custGeom>
              <a:avLst/>
              <a:gdLst>
                <a:gd name="T0" fmla="*/ 0 w 31"/>
                <a:gd name="T1" fmla="*/ 7 h 30"/>
                <a:gd name="T2" fmla="*/ 31 w 31"/>
                <a:gd name="T3" fmla="*/ 0 h 30"/>
                <a:gd name="T4" fmla="*/ 31 w 31"/>
                <a:gd name="T5" fmla="*/ 17 h 30"/>
                <a:gd name="T6" fmla="*/ 0 w 31"/>
                <a:gd name="T7" fmla="*/ 30 h 30"/>
                <a:gd name="T8" fmla="*/ 0 w 31"/>
                <a:gd name="T9" fmla="*/ 7 h 30"/>
                <a:gd name="T10" fmla="*/ 0 w 31"/>
                <a:gd name="T1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0">
                  <a:moveTo>
                    <a:pt x="0" y="7"/>
                  </a:moveTo>
                  <a:lnTo>
                    <a:pt x="31" y="0"/>
                  </a:lnTo>
                  <a:lnTo>
                    <a:pt x="31" y="17"/>
                  </a:lnTo>
                  <a:lnTo>
                    <a:pt x="0" y="3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AB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20" name="Freeform 34"/>
            <p:cNvSpPr>
              <a:spLocks/>
            </p:cNvSpPr>
            <p:nvPr/>
          </p:nvSpPr>
          <p:spPr bwMode="auto">
            <a:xfrm>
              <a:off x="4692650" y="1801813"/>
              <a:ext cx="50800" cy="100012"/>
            </a:xfrm>
            <a:custGeom>
              <a:avLst/>
              <a:gdLst>
                <a:gd name="T0" fmla="*/ 22 w 64"/>
                <a:gd name="T1" fmla="*/ 0 h 125"/>
                <a:gd name="T2" fmla="*/ 0 w 64"/>
                <a:gd name="T3" fmla="*/ 60 h 125"/>
                <a:gd name="T4" fmla="*/ 38 w 64"/>
                <a:gd name="T5" fmla="*/ 125 h 125"/>
                <a:gd name="T6" fmla="*/ 64 w 64"/>
                <a:gd name="T7" fmla="*/ 109 h 125"/>
                <a:gd name="T8" fmla="*/ 22 w 64"/>
                <a:gd name="T9" fmla="*/ 0 h 125"/>
                <a:gd name="T10" fmla="*/ 22 w 64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125">
                  <a:moveTo>
                    <a:pt x="22" y="0"/>
                  </a:moveTo>
                  <a:lnTo>
                    <a:pt x="0" y="60"/>
                  </a:lnTo>
                  <a:lnTo>
                    <a:pt x="38" y="125"/>
                  </a:lnTo>
                  <a:lnTo>
                    <a:pt x="64" y="109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21" name="Freeform 35"/>
            <p:cNvSpPr>
              <a:spLocks/>
            </p:cNvSpPr>
            <p:nvPr/>
          </p:nvSpPr>
          <p:spPr bwMode="auto">
            <a:xfrm>
              <a:off x="4889500" y="1460500"/>
              <a:ext cx="66675" cy="39687"/>
            </a:xfrm>
            <a:custGeom>
              <a:avLst/>
              <a:gdLst>
                <a:gd name="T0" fmla="*/ 79 w 84"/>
                <a:gd name="T1" fmla="*/ 0 h 51"/>
                <a:gd name="T2" fmla="*/ 66 w 84"/>
                <a:gd name="T3" fmla="*/ 15 h 51"/>
                <a:gd name="T4" fmla="*/ 41 w 84"/>
                <a:gd name="T5" fmla="*/ 22 h 51"/>
                <a:gd name="T6" fmla="*/ 20 w 84"/>
                <a:gd name="T7" fmla="*/ 23 h 51"/>
                <a:gd name="T8" fmla="*/ 6 w 84"/>
                <a:gd name="T9" fmla="*/ 17 h 51"/>
                <a:gd name="T10" fmla="*/ 3 w 84"/>
                <a:gd name="T11" fmla="*/ 0 h 51"/>
                <a:gd name="T12" fmla="*/ 0 w 84"/>
                <a:gd name="T13" fmla="*/ 12 h 51"/>
                <a:gd name="T14" fmla="*/ 6 w 84"/>
                <a:gd name="T15" fmla="*/ 28 h 51"/>
                <a:gd name="T16" fmla="*/ 13 w 84"/>
                <a:gd name="T17" fmla="*/ 29 h 51"/>
                <a:gd name="T18" fmla="*/ 12 w 84"/>
                <a:gd name="T19" fmla="*/ 36 h 51"/>
                <a:gd name="T20" fmla="*/ 5 w 84"/>
                <a:gd name="T21" fmla="*/ 43 h 51"/>
                <a:gd name="T22" fmla="*/ 9 w 84"/>
                <a:gd name="T23" fmla="*/ 51 h 51"/>
                <a:gd name="T24" fmla="*/ 20 w 84"/>
                <a:gd name="T25" fmla="*/ 48 h 51"/>
                <a:gd name="T26" fmla="*/ 16 w 84"/>
                <a:gd name="T27" fmla="*/ 36 h 51"/>
                <a:gd name="T28" fmla="*/ 16 w 84"/>
                <a:gd name="T29" fmla="*/ 30 h 51"/>
                <a:gd name="T30" fmla="*/ 36 w 84"/>
                <a:gd name="T31" fmla="*/ 29 h 51"/>
                <a:gd name="T32" fmla="*/ 58 w 84"/>
                <a:gd name="T33" fmla="*/ 23 h 51"/>
                <a:gd name="T34" fmla="*/ 77 w 84"/>
                <a:gd name="T35" fmla="*/ 17 h 51"/>
                <a:gd name="T36" fmla="*/ 84 w 84"/>
                <a:gd name="T37" fmla="*/ 10 h 51"/>
                <a:gd name="T38" fmla="*/ 79 w 84"/>
                <a:gd name="T39" fmla="*/ 0 h 51"/>
                <a:gd name="T40" fmla="*/ 79 w 84"/>
                <a:gd name="T4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4" h="51">
                  <a:moveTo>
                    <a:pt x="79" y="0"/>
                  </a:moveTo>
                  <a:lnTo>
                    <a:pt x="66" y="15"/>
                  </a:lnTo>
                  <a:lnTo>
                    <a:pt x="41" y="22"/>
                  </a:lnTo>
                  <a:lnTo>
                    <a:pt x="20" y="23"/>
                  </a:lnTo>
                  <a:lnTo>
                    <a:pt x="6" y="17"/>
                  </a:lnTo>
                  <a:lnTo>
                    <a:pt x="3" y="0"/>
                  </a:lnTo>
                  <a:lnTo>
                    <a:pt x="0" y="12"/>
                  </a:lnTo>
                  <a:lnTo>
                    <a:pt x="6" y="28"/>
                  </a:lnTo>
                  <a:lnTo>
                    <a:pt x="13" y="29"/>
                  </a:lnTo>
                  <a:lnTo>
                    <a:pt x="12" y="36"/>
                  </a:lnTo>
                  <a:lnTo>
                    <a:pt x="5" y="43"/>
                  </a:lnTo>
                  <a:lnTo>
                    <a:pt x="9" y="51"/>
                  </a:lnTo>
                  <a:lnTo>
                    <a:pt x="20" y="48"/>
                  </a:lnTo>
                  <a:lnTo>
                    <a:pt x="16" y="36"/>
                  </a:lnTo>
                  <a:lnTo>
                    <a:pt x="16" y="30"/>
                  </a:lnTo>
                  <a:lnTo>
                    <a:pt x="36" y="29"/>
                  </a:lnTo>
                  <a:lnTo>
                    <a:pt x="58" y="23"/>
                  </a:lnTo>
                  <a:lnTo>
                    <a:pt x="77" y="17"/>
                  </a:lnTo>
                  <a:lnTo>
                    <a:pt x="84" y="10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B0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22" name="Freeform 36"/>
            <p:cNvSpPr>
              <a:spLocks/>
            </p:cNvSpPr>
            <p:nvPr/>
          </p:nvSpPr>
          <p:spPr bwMode="auto">
            <a:xfrm>
              <a:off x="4875213" y="1547813"/>
              <a:ext cx="14288" cy="15875"/>
            </a:xfrm>
            <a:custGeom>
              <a:avLst/>
              <a:gdLst>
                <a:gd name="T0" fmla="*/ 9 w 19"/>
                <a:gd name="T1" fmla="*/ 20 h 20"/>
                <a:gd name="T2" fmla="*/ 2 w 19"/>
                <a:gd name="T3" fmla="*/ 17 h 20"/>
                <a:gd name="T4" fmla="*/ 0 w 19"/>
                <a:gd name="T5" fmla="*/ 10 h 20"/>
                <a:gd name="T6" fmla="*/ 2 w 19"/>
                <a:gd name="T7" fmla="*/ 3 h 20"/>
                <a:gd name="T8" fmla="*/ 9 w 19"/>
                <a:gd name="T9" fmla="*/ 0 h 20"/>
                <a:gd name="T10" fmla="*/ 16 w 19"/>
                <a:gd name="T11" fmla="*/ 3 h 20"/>
                <a:gd name="T12" fmla="*/ 19 w 19"/>
                <a:gd name="T13" fmla="*/ 10 h 20"/>
                <a:gd name="T14" fmla="*/ 16 w 19"/>
                <a:gd name="T15" fmla="*/ 17 h 20"/>
                <a:gd name="T16" fmla="*/ 9 w 19"/>
                <a:gd name="T17" fmla="*/ 20 h 20"/>
                <a:gd name="T18" fmla="*/ 9 w 19"/>
                <a:gd name="T1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0">
                  <a:moveTo>
                    <a:pt x="9" y="20"/>
                  </a:moveTo>
                  <a:lnTo>
                    <a:pt x="2" y="17"/>
                  </a:lnTo>
                  <a:lnTo>
                    <a:pt x="0" y="10"/>
                  </a:lnTo>
                  <a:lnTo>
                    <a:pt x="2" y="3"/>
                  </a:lnTo>
                  <a:lnTo>
                    <a:pt x="9" y="0"/>
                  </a:lnTo>
                  <a:lnTo>
                    <a:pt x="16" y="3"/>
                  </a:lnTo>
                  <a:lnTo>
                    <a:pt x="19" y="10"/>
                  </a:lnTo>
                  <a:lnTo>
                    <a:pt x="16" y="17"/>
                  </a:lnTo>
                  <a:lnTo>
                    <a:pt x="9" y="20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E6D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23" name="Freeform 37"/>
            <p:cNvSpPr>
              <a:spLocks/>
            </p:cNvSpPr>
            <p:nvPr/>
          </p:nvSpPr>
          <p:spPr bwMode="auto">
            <a:xfrm>
              <a:off x="4864100" y="1579563"/>
              <a:ext cx="12700" cy="15875"/>
            </a:xfrm>
            <a:custGeom>
              <a:avLst/>
              <a:gdLst>
                <a:gd name="T0" fmla="*/ 9 w 17"/>
                <a:gd name="T1" fmla="*/ 19 h 19"/>
                <a:gd name="T2" fmla="*/ 2 w 17"/>
                <a:gd name="T3" fmla="*/ 16 h 19"/>
                <a:gd name="T4" fmla="*/ 0 w 17"/>
                <a:gd name="T5" fmla="*/ 11 h 19"/>
                <a:gd name="T6" fmla="*/ 2 w 17"/>
                <a:gd name="T7" fmla="*/ 3 h 19"/>
                <a:gd name="T8" fmla="*/ 9 w 17"/>
                <a:gd name="T9" fmla="*/ 0 h 19"/>
                <a:gd name="T10" fmla="*/ 14 w 17"/>
                <a:gd name="T11" fmla="*/ 3 h 19"/>
                <a:gd name="T12" fmla="*/ 17 w 17"/>
                <a:gd name="T13" fmla="*/ 11 h 19"/>
                <a:gd name="T14" fmla="*/ 14 w 17"/>
                <a:gd name="T15" fmla="*/ 16 h 19"/>
                <a:gd name="T16" fmla="*/ 9 w 17"/>
                <a:gd name="T17" fmla="*/ 19 h 19"/>
                <a:gd name="T18" fmla="*/ 9 w 17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9">
                  <a:moveTo>
                    <a:pt x="9" y="19"/>
                  </a:moveTo>
                  <a:lnTo>
                    <a:pt x="2" y="16"/>
                  </a:lnTo>
                  <a:lnTo>
                    <a:pt x="0" y="11"/>
                  </a:lnTo>
                  <a:lnTo>
                    <a:pt x="2" y="3"/>
                  </a:lnTo>
                  <a:lnTo>
                    <a:pt x="9" y="0"/>
                  </a:lnTo>
                  <a:lnTo>
                    <a:pt x="14" y="3"/>
                  </a:lnTo>
                  <a:lnTo>
                    <a:pt x="17" y="11"/>
                  </a:lnTo>
                  <a:lnTo>
                    <a:pt x="14" y="16"/>
                  </a:lnTo>
                  <a:lnTo>
                    <a:pt x="9" y="19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E6D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24" name="Freeform 38"/>
            <p:cNvSpPr>
              <a:spLocks/>
            </p:cNvSpPr>
            <p:nvPr/>
          </p:nvSpPr>
          <p:spPr bwMode="auto">
            <a:xfrm>
              <a:off x="4854575" y="1614488"/>
              <a:ext cx="14288" cy="12700"/>
            </a:xfrm>
            <a:custGeom>
              <a:avLst/>
              <a:gdLst>
                <a:gd name="T0" fmla="*/ 8 w 18"/>
                <a:gd name="T1" fmla="*/ 17 h 17"/>
                <a:gd name="T2" fmla="*/ 2 w 18"/>
                <a:gd name="T3" fmla="*/ 14 h 17"/>
                <a:gd name="T4" fmla="*/ 0 w 18"/>
                <a:gd name="T5" fmla="*/ 8 h 17"/>
                <a:gd name="T6" fmla="*/ 2 w 18"/>
                <a:gd name="T7" fmla="*/ 1 h 17"/>
                <a:gd name="T8" fmla="*/ 8 w 18"/>
                <a:gd name="T9" fmla="*/ 0 h 17"/>
                <a:gd name="T10" fmla="*/ 14 w 18"/>
                <a:gd name="T11" fmla="*/ 1 h 17"/>
                <a:gd name="T12" fmla="*/ 18 w 18"/>
                <a:gd name="T13" fmla="*/ 8 h 17"/>
                <a:gd name="T14" fmla="*/ 14 w 18"/>
                <a:gd name="T15" fmla="*/ 14 h 17"/>
                <a:gd name="T16" fmla="*/ 8 w 18"/>
                <a:gd name="T17" fmla="*/ 17 h 17"/>
                <a:gd name="T18" fmla="*/ 8 w 18"/>
                <a:gd name="T1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8" y="17"/>
                  </a:moveTo>
                  <a:lnTo>
                    <a:pt x="2" y="14"/>
                  </a:lnTo>
                  <a:lnTo>
                    <a:pt x="0" y="8"/>
                  </a:lnTo>
                  <a:lnTo>
                    <a:pt x="2" y="1"/>
                  </a:lnTo>
                  <a:lnTo>
                    <a:pt x="8" y="0"/>
                  </a:lnTo>
                  <a:lnTo>
                    <a:pt x="14" y="1"/>
                  </a:lnTo>
                  <a:lnTo>
                    <a:pt x="18" y="8"/>
                  </a:lnTo>
                  <a:lnTo>
                    <a:pt x="14" y="14"/>
                  </a:lnTo>
                  <a:lnTo>
                    <a:pt x="8" y="17"/>
                  </a:lnTo>
                  <a:lnTo>
                    <a:pt x="8" y="17"/>
                  </a:lnTo>
                  <a:close/>
                </a:path>
              </a:pathLst>
            </a:custGeom>
            <a:solidFill>
              <a:srgbClr val="E6D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25" name="Freeform 39"/>
            <p:cNvSpPr>
              <a:spLocks/>
            </p:cNvSpPr>
            <p:nvPr/>
          </p:nvSpPr>
          <p:spPr bwMode="auto">
            <a:xfrm>
              <a:off x="4859338" y="1647825"/>
              <a:ext cx="12700" cy="14287"/>
            </a:xfrm>
            <a:custGeom>
              <a:avLst/>
              <a:gdLst>
                <a:gd name="T0" fmla="*/ 9 w 18"/>
                <a:gd name="T1" fmla="*/ 19 h 19"/>
                <a:gd name="T2" fmla="*/ 2 w 18"/>
                <a:gd name="T3" fmla="*/ 15 h 19"/>
                <a:gd name="T4" fmla="*/ 0 w 18"/>
                <a:gd name="T5" fmla="*/ 9 h 19"/>
                <a:gd name="T6" fmla="*/ 2 w 18"/>
                <a:gd name="T7" fmla="*/ 3 h 19"/>
                <a:gd name="T8" fmla="*/ 9 w 18"/>
                <a:gd name="T9" fmla="*/ 0 h 19"/>
                <a:gd name="T10" fmla="*/ 15 w 18"/>
                <a:gd name="T11" fmla="*/ 3 h 19"/>
                <a:gd name="T12" fmla="*/ 18 w 18"/>
                <a:gd name="T13" fmla="*/ 9 h 19"/>
                <a:gd name="T14" fmla="*/ 15 w 18"/>
                <a:gd name="T15" fmla="*/ 15 h 19"/>
                <a:gd name="T16" fmla="*/ 9 w 18"/>
                <a:gd name="T17" fmla="*/ 19 h 19"/>
                <a:gd name="T18" fmla="*/ 9 w 18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9">
                  <a:moveTo>
                    <a:pt x="9" y="19"/>
                  </a:moveTo>
                  <a:lnTo>
                    <a:pt x="2" y="15"/>
                  </a:lnTo>
                  <a:lnTo>
                    <a:pt x="0" y="9"/>
                  </a:lnTo>
                  <a:lnTo>
                    <a:pt x="2" y="3"/>
                  </a:lnTo>
                  <a:lnTo>
                    <a:pt x="9" y="0"/>
                  </a:lnTo>
                  <a:lnTo>
                    <a:pt x="15" y="3"/>
                  </a:lnTo>
                  <a:lnTo>
                    <a:pt x="18" y="9"/>
                  </a:lnTo>
                  <a:lnTo>
                    <a:pt x="15" y="15"/>
                  </a:lnTo>
                  <a:lnTo>
                    <a:pt x="9" y="19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E6D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26" name="Freeform 40"/>
            <p:cNvSpPr>
              <a:spLocks/>
            </p:cNvSpPr>
            <p:nvPr/>
          </p:nvSpPr>
          <p:spPr bwMode="auto">
            <a:xfrm>
              <a:off x="4860925" y="1684338"/>
              <a:ext cx="14288" cy="12700"/>
            </a:xfrm>
            <a:custGeom>
              <a:avLst/>
              <a:gdLst>
                <a:gd name="T0" fmla="*/ 9 w 17"/>
                <a:gd name="T1" fmla="*/ 17 h 17"/>
                <a:gd name="T2" fmla="*/ 2 w 17"/>
                <a:gd name="T3" fmla="*/ 14 h 17"/>
                <a:gd name="T4" fmla="*/ 0 w 17"/>
                <a:gd name="T5" fmla="*/ 8 h 17"/>
                <a:gd name="T6" fmla="*/ 2 w 17"/>
                <a:gd name="T7" fmla="*/ 2 h 17"/>
                <a:gd name="T8" fmla="*/ 9 w 17"/>
                <a:gd name="T9" fmla="*/ 0 h 17"/>
                <a:gd name="T10" fmla="*/ 15 w 17"/>
                <a:gd name="T11" fmla="*/ 2 h 17"/>
                <a:gd name="T12" fmla="*/ 17 w 17"/>
                <a:gd name="T13" fmla="*/ 8 h 17"/>
                <a:gd name="T14" fmla="*/ 15 w 17"/>
                <a:gd name="T15" fmla="*/ 14 h 17"/>
                <a:gd name="T16" fmla="*/ 9 w 17"/>
                <a:gd name="T17" fmla="*/ 17 h 17"/>
                <a:gd name="T18" fmla="*/ 9 w 17"/>
                <a:gd name="T1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lnTo>
                    <a:pt x="2" y="14"/>
                  </a:lnTo>
                  <a:lnTo>
                    <a:pt x="0" y="8"/>
                  </a:lnTo>
                  <a:lnTo>
                    <a:pt x="2" y="2"/>
                  </a:lnTo>
                  <a:lnTo>
                    <a:pt x="9" y="0"/>
                  </a:lnTo>
                  <a:lnTo>
                    <a:pt x="15" y="2"/>
                  </a:lnTo>
                  <a:lnTo>
                    <a:pt x="17" y="8"/>
                  </a:lnTo>
                  <a:lnTo>
                    <a:pt x="15" y="14"/>
                  </a:lnTo>
                  <a:lnTo>
                    <a:pt x="9" y="17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E6D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27" name="Freeform 41"/>
            <p:cNvSpPr>
              <a:spLocks/>
            </p:cNvSpPr>
            <p:nvPr/>
          </p:nvSpPr>
          <p:spPr bwMode="auto">
            <a:xfrm>
              <a:off x="4859338" y="1716088"/>
              <a:ext cx="15875" cy="14287"/>
            </a:xfrm>
            <a:custGeom>
              <a:avLst/>
              <a:gdLst>
                <a:gd name="T0" fmla="*/ 8 w 18"/>
                <a:gd name="T1" fmla="*/ 17 h 17"/>
                <a:gd name="T2" fmla="*/ 3 w 18"/>
                <a:gd name="T3" fmla="*/ 14 h 17"/>
                <a:gd name="T4" fmla="*/ 0 w 18"/>
                <a:gd name="T5" fmla="*/ 10 h 17"/>
                <a:gd name="T6" fmla="*/ 3 w 18"/>
                <a:gd name="T7" fmla="*/ 1 h 17"/>
                <a:gd name="T8" fmla="*/ 8 w 18"/>
                <a:gd name="T9" fmla="*/ 0 h 17"/>
                <a:gd name="T10" fmla="*/ 16 w 18"/>
                <a:gd name="T11" fmla="*/ 1 h 17"/>
                <a:gd name="T12" fmla="*/ 18 w 18"/>
                <a:gd name="T13" fmla="*/ 10 h 17"/>
                <a:gd name="T14" fmla="*/ 16 w 18"/>
                <a:gd name="T15" fmla="*/ 14 h 17"/>
                <a:gd name="T16" fmla="*/ 8 w 18"/>
                <a:gd name="T17" fmla="*/ 17 h 17"/>
                <a:gd name="T18" fmla="*/ 8 w 18"/>
                <a:gd name="T1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8" y="17"/>
                  </a:moveTo>
                  <a:lnTo>
                    <a:pt x="3" y="14"/>
                  </a:lnTo>
                  <a:lnTo>
                    <a:pt x="0" y="10"/>
                  </a:lnTo>
                  <a:lnTo>
                    <a:pt x="3" y="1"/>
                  </a:lnTo>
                  <a:lnTo>
                    <a:pt x="8" y="0"/>
                  </a:lnTo>
                  <a:lnTo>
                    <a:pt x="16" y="1"/>
                  </a:lnTo>
                  <a:lnTo>
                    <a:pt x="18" y="10"/>
                  </a:lnTo>
                  <a:lnTo>
                    <a:pt x="16" y="14"/>
                  </a:lnTo>
                  <a:lnTo>
                    <a:pt x="8" y="17"/>
                  </a:lnTo>
                  <a:lnTo>
                    <a:pt x="8" y="17"/>
                  </a:lnTo>
                  <a:close/>
                </a:path>
              </a:pathLst>
            </a:custGeom>
            <a:solidFill>
              <a:srgbClr val="E6D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32" name="Freeform 42"/>
            <p:cNvSpPr>
              <a:spLocks/>
            </p:cNvSpPr>
            <p:nvPr/>
          </p:nvSpPr>
          <p:spPr bwMode="auto">
            <a:xfrm>
              <a:off x="4856163" y="1755775"/>
              <a:ext cx="14288" cy="14287"/>
            </a:xfrm>
            <a:custGeom>
              <a:avLst/>
              <a:gdLst>
                <a:gd name="T0" fmla="*/ 9 w 18"/>
                <a:gd name="T1" fmla="*/ 18 h 18"/>
                <a:gd name="T2" fmla="*/ 3 w 18"/>
                <a:gd name="T3" fmla="*/ 15 h 18"/>
                <a:gd name="T4" fmla="*/ 0 w 18"/>
                <a:gd name="T5" fmla="*/ 9 h 18"/>
                <a:gd name="T6" fmla="*/ 3 w 18"/>
                <a:gd name="T7" fmla="*/ 3 h 18"/>
                <a:gd name="T8" fmla="*/ 9 w 18"/>
                <a:gd name="T9" fmla="*/ 0 h 18"/>
                <a:gd name="T10" fmla="*/ 15 w 18"/>
                <a:gd name="T11" fmla="*/ 3 h 18"/>
                <a:gd name="T12" fmla="*/ 18 w 18"/>
                <a:gd name="T13" fmla="*/ 9 h 18"/>
                <a:gd name="T14" fmla="*/ 15 w 18"/>
                <a:gd name="T15" fmla="*/ 15 h 18"/>
                <a:gd name="T16" fmla="*/ 9 w 18"/>
                <a:gd name="T17" fmla="*/ 18 h 18"/>
                <a:gd name="T18" fmla="*/ 9 w 18"/>
                <a:gd name="T1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9" y="18"/>
                  </a:moveTo>
                  <a:lnTo>
                    <a:pt x="3" y="15"/>
                  </a:lnTo>
                  <a:lnTo>
                    <a:pt x="0" y="9"/>
                  </a:lnTo>
                  <a:lnTo>
                    <a:pt x="3" y="3"/>
                  </a:lnTo>
                  <a:lnTo>
                    <a:pt x="9" y="0"/>
                  </a:lnTo>
                  <a:lnTo>
                    <a:pt x="15" y="3"/>
                  </a:lnTo>
                  <a:lnTo>
                    <a:pt x="18" y="9"/>
                  </a:lnTo>
                  <a:lnTo>
                    <a:pt x="15" y="15"/>
                  </a:lnTo>
                  <a:lnTo>
                    <a:pt x="9" y="18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E6D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33" name="Freeform 43"/>
            <p:cNvSpPr>
              <a:spLocks/>
            </p:cNvSpPr>
            <p:nvPr/>
          </p:nvSpPr>
          <p:spPr bwMode="auto">
            <a:xfrm>
              <a:off x="4851400" y="1844675"/>
              <a:ext cx="15875" cy="12700"/>
            </a:xfrm>
            <a:custGeom>
              <a:avLst/>
              <a:gdLst>
                <a:gd name="T0" fmla="*/ 10 w 18"/>
                <a:gd name="T1" fmla="*/ 18 h 18"/>
                <a:gd name="T2" fmla="*/ 3 w 18"/>
                <a:gd name="T3" fmla="*/ 15 h 18"/>
                <a:gd name="T4" fmla="*/ 0 w 18"/>
                <a:gd name="T5" fmla="*/ 7 h 18"/>
                <a:gd name="T6" fmla="*/ 3 w 18"/>
                <a:gd name="T7" fmla="*/ 2 h 18"/>
                <a:gd name="T8" fmla="*/ 10 w 18"/>
                <a:gd name="T9" fmla="*/ 0 h 18"/>
                <a:gd name="T10" fmla="*/ 16 w 18"/>
                <a:gd name="T11" fmla="*/ 2 h 18"/>
                <a:gd name="T12" fmla="*/ 18 w 18"/>
                <a:gd name="T13" fmla="*/ 7 h 18"/>
                <a:gd name="T14" fmla="*/ 16 w 18"/>
                <a:gd name="T15" fmla="*/ 15 h 18"/>
                <a:gd name="T16" fmla="*/ 10 w 18"/>
                <a:gd name="T17" fmla="*/ 18 h 18"/>
                <a:gd name="T18" fmla="*/ 10 w 18"/>
                <a:gd name="T1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10" y="18"/>
                  </a:moveTo>
                  <a:lnTo>
                    <a:pt x="3" y="15"/>
                  </a:lnTo>
                  <a:lnTo>
                    <a:pt x="0" y="7"/>
                  </a:lnTo>
                  <a:lnTo>
                    <a:pt x="3" y="2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8" y="7"/>
                  </a:lnTo>
                  <a:lnTo>
                    <a:pt x="16" y="15"/>
                  </a:lnTo>
                  <a:lnTo>
                    <a:pt x="10" y="18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E6D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34" name="Freeform 44"/>
            <p:cNvSpPr>
              <a:spLocks/>
            </p:cNvSpPr>
            <p:nvPr/>
          </p:nvSpPr>
          <p:spPr bwMode="auto">
            <a:xfrm>
              <a:off x="4851400" y="1885950"/>
              <a:ext cx="12700" cy="12700"/>
            </a:xfrm>
            <a:custGeom>
              <a:avLst/>
              <a:gdLst>
                <a:gd name="T0" fmla="*/ 9 w 18"/>
                <a:gd name="T1" fmla="*/ 17 h 17"/>
                <a:gd name="T2" fmla="*/ 2 w 18"/>
                <a:gd name="T3" fmla="*/ 13 h 17"/>
                <a:gd name="T4" fmla="*/ 0 w 18"/>
                <a:gd name="T5" fmla="*/ 9 h 17"/>
                <a:gd name="T6" fmla="*/ 2 w 18"/>
                <a:gd name="T7" fmla="*/ 2 h 17"/>
                <a:gd name="T8" fmla="*/ 9 w 18"/>
                <a:gd name="T9" fmla="*/ 0 h 17"/>
                <a:gd name="T10" fmla="*/ 15 w 18"/>
                <a:gd name="T11" fmla="*/ 2 h 17"/>
                <a:gd name="T12" fmla="*/ 18 w 18"/>
                <a:gd name="T13" fmla="*/ 9 h 17"/>
                <a:gd name="T14" fmla="*/ 15 w 18"/>
                <a:gd name="T15" fmla="*/ 13 h 17"/>
                <a:gd name="T16" fmla="*/ 9 w 18"/>
                <a:gd name="T17" fmla="*/ 17 h 17"/>
                <a:gd name="T18" fmla="*/ 9 w 18"/>
                <a:gd name="T1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9" y="17"/>
                  </a:moveTo>
                  <a:lnTo>
                    <a:pt x="2" y="13"/>
                  </a:lnTo>
                  <a:lnTo>
                    <a:pt x="0" y="9"/>
                  </a:lnTo>
                  <a:lnTo>
                    <a:pt x="2" y="2"/>
                  </a:lnTo>
                  <a:lnTo>
                    <a:pt x="9" y="0"/>
                  </a:lnTo>
                  <a:lnTo>
                    <a:pt x="15" y="2"/>
                  </a:lnTo>
                  <a:lnTo>
                    <a:pt x="18" y="9"/>
                  </a:lnTo>
                  <a:lnTo>
                    <a:pt x="15" y="13"/>
                  </a:lnTo>
                  <a:lnTo>
                    <a:pt x="9" y="17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E6D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35" name="Freeform 45"/>
            <p:cNvSpPr>
              <a:spLocks/>
            </p:cNvSpPr>
            <p:nvPr/>
          </p:nvSpPr>
          <p:spPr bwMode="auto">
            <a:xfrm>
              <a:off x="4846638" y="1925638"/>
              <a:ext cx="15875" cy="14287"/>
            </a:xfrm>
            <a:custGeom>
              <a:avLst/>
              <a:gdLst>
                <a:gd name="T0" fmla="*/ 9 w 19"/>
                <a:gd name="T1" fmla="*/ 18 h 18"/>
                <a:gd name="T2" fmla="*/ 1 w 19"/>
                <a:gd name="T3" fmla="*/ 15 h 18"/>
                <a:gd name="T4" fmla="*/ 0 w 19"/>
                <a:gd name="T5" fmla="*/ 10 h 18"/>
                <a:gd name="T6" fmla="*/ 1 w 19"/>
                <a:gd name="T7" fmla="*/ 2 h 18"/>
                <a:gd name="T8" fmla="*/ 9 w 19"/>
                <a:gd name="T9" fmla="*/ 0 h 18"/>
                <a:gd name="T10" fmla="*/ 16 w 19"/>
                <a:gd name="T11" fmla="*/ 2 h 18"/>
                <a:gd name="T12" fmla="*/ 19 w 19"/>
                <a:gd name="T13" fmla="*/ 10 h 18"/>
                <a:gd name="T14" fmla="*/ 16 w 19"/>
                <a:gd name="T15" fmla="*/ 15 h 18"/>
                <a:gd name="T16" fmla="*/ 9 w 19"/>
                <a:gd name="T17" fmla="*/ 18 h 18"/>
                <a:gd name="T18" fmla="*/ 9 w 19"/>
                <a:gd name="T1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8">
                  <a:moveTo>
                    <a:pt x="9" y="18"/>
                  </a:moveTo>
                  <a:lnTo>
                    <a:pt x="1" y="15"/>
                  </a:lnTo>
                  <a:lnTo>
                    <a:pt x="0" y="10"/>
                  </a:lnTo>
                  <a:lnTo>
                    <a:pt x="1" y="2"/>
                  </a:lnTo>
                  <a:lnTo>
                    <a:pt x="9" y="0"/>
                  </a:lnTo>
                  <a:lnTo>
                    <a:pt x="16" y="2"/>
                  </a:lnTo>
                  <a:lnTo>
                    <a:pt x="19" y="10"/>
                  </a:lnTo>
                  <a:lnTo>
                    <a:pt x="16" y="15"/>
                  </a:lnTo>
                  <a:lnTo>
                    <a:pt x="9" y="18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E6D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36" name="Freeform 46"/>
            <p:cNvSpPr>
              <a:spLocks/>
            </p:cNvSpPr>
            <p:nvPr/>
          </p:nvSpPr>
          <p:spPr bwMode="auto">
            <a:xfrm>
              <a:off x="4846638" y="1966913"/>
              <a:ext cx="12700" cy="14287"/>
            </a:xfrm>
            <a:custGeom>
              <a:avLst/>
              <a:gdLst>
                <a:gd name="T0" fmla="*/ 8 w 18"/>
                <a:gd name="T1" fmla="*/ 17 h 17"/>
                <a:gd name="T2" fmla="*/ 2 w 18"/>
                <a:gd name="T3" fmla="*/ 14 h 17"/>
                <a:gd name="T4" fmla="*/ 0 w 18"/>
                <a:gd name="T5" fmla="*/ 9 h 17"/>
                <a:gd name="T6" fmla="*/ 2 w 18"/>
                <a:gd name="T7" fmla="*/ 1 h 17"/>
                <a:gd name="T8" fmla="*/ 8 w 18"/>
                <a:gd name="T9" fmla="*/ 0 h 17"/>
                <a:gd name="T10" fmla="*/ 15 w 18"/>
                <a:gd name="T11" fmla="*/ 1 h 17"/>
                <a:gd name="T12" fmla="*/ 18 w 18"/>
                <a:gd name="T13" fmla="*/ 9 h 17"/>
                <a:gd name="T14" fmla="*/ 15 w 18"/>
                <a:gd name="T15" fmla="*/ 14 h 17"/>
                <a:gd name="T16" fmla="*/ 8 w 18"/>
                <a:gd name="T17" fmla="*/ 17 h 17"/>
                <a:gd name="T18" fmla="*/ 8 w 18"/>
                <a:gd name="T1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8" y="17"/>
                  </a:moveTo>
                  <a:lnTo>
                    <a:pt x="2" y="14"/>
                  </a:lnTo>
                  <a:lnTo>
                    <a:pt x="0" y="9"/>
                  </a:lnTo>
                  <a:lnTo>
                    <a:pt x="2" y="1"/>
                  </a:lnTo>
                  <a:lnTo>
                    <a:pt x="8" y="0"/>
                  </a:lnTo>
                  <a:lnTo>
                    <a:pt x="15" y="1"/>
                  </a:lnTo>
                  <a:lnTo>
                    <a:pt x="18" y="9"/>
                  </a:lnTo>
                  <a:lnTo>
                    <a:pt x="15" y="14"/>
                  </a:lnTo>
                  <a:lnTo>
                    <a:pt x="8" y="17"/>
                  </a:lnTo>
                  <a:lnTo>
                    <a:pt x="8" y="17"/>
                  </a:lnTo>
                  <a:close/>
                </a:path>
              </a:pathLst>
            </a:custGeom>
            <a:solidFill>
              <a:srgbClr val="E6D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37" name="Freeform 47"/>
            <p:cNvSpPr>
              <a:spLocks/>
            </p:cNvSpPr>
            <p:nvPr/>
          </p:nvSpPr>
          <p:spPr bwMode="auto">
            <a:xfrm>
              <a:off x="4843463" y="2008188"/>
              <a:ext cx="12700" cy="14287"/>
            </a:xfrm>
            <a:custGeom>
              <a:avLst/>
              <a:gdLst>
                <a:gd name="T0" fmla="*/ 9 w 17"/>
                <a:gd name="T1" fmla="*/ 17 h 17"/>
                <a:gd name="T2" fmla="*/ 2 w 17"/>
                <a:gd name="T3" fmla="*/ 14 h 17"/>
                <a:gd name="T4" fmla="*/ 0 w 17"/>
                <a:gd name="T5" fmla="*/ 8 h 17"/>
                <a:gd name="T6" fmla="*/ 2 w 17"/>
                <a:gd name="T7" fmla="*/ 1 h 17"/>
                <a:gd name="T8" fmla="*/ 9 w 17"/>
                <a:gd name="T9" fmla="*/ 0 h 17"/>
                <a:gd name="T10" fmla="*/ 15 w 17"/>
                <a:gd name="T11" fmla="*/ 1 h 17"/>
                <a:gd name="T12" fmla="*/ 17 w 17"/>
                <a:gd name="T13" fmla="*/ 8 h 17"/>
                <a:gd name="T14" fmla="*/ 15 w 17"/>
                <a:gd name="T15" fmla="*/ 14 h 17"/>
                <a:gd name="T16" fmla="*/ 9 w 17"/>
                <a:gd name="T17" fmla="*/ 17 h 17"/>
                <a:gd name="T18" fmla="*/ 9 w 17"/>
                <a:gd name="T1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lnTo>
                    <a:pt x="2" y="14"/>
                  </a:lnTo>
                  <a:lnTo>
                    <a:pt x="0" y="8"/>
                  </a:lnTo>
                  <a:lnTo>
                    <a:pt x="2" y="1"/>
                  </a:lnTo>
                  <a:lnTo>
                    <a:pt x="9" y="0"/>
                  </a:lnTo>
                  <a:lnTo>
                    <a:pt x="15" y="1"/>
                  </a:lnTo>
                  <a:lnTo>
                    <a:pt x="17" y="8"/>
                  </a:lnTo>
                  <a:lnTo>
                    <a:pt x="15" y="14"/>
                  </a:lnTo>
                  <a:lnTo>
                    <a:pt x="9" y="17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E6D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38" name="Freeform 48"/>
            <p:cNvSpPr>
              <a:spLocks/>
            </p:cNvSpPr>
            <p:nvPr/>
          </p:nvSpPr>
          <p:spPr bwMode="auto">
            <a:xfrm>
              <a:off x="4840288" y="2049463"/>
              <a:ext cx="14288" cy="14287"/>
            </a:xfrm>
            <a:custGeom>
              <a:avLst/>
              <a:gdLst>
                <a:gd name="T0" fmla="*/ 9 w 18"/>
                <a:gd name="T1" fmla="*/ 17 h 17"/>
                <a:gd name="T2" fmla="*/ 3 w 18"/>
                <a:gd name="T3" fmla="*/ 14 h 17"/>
                <a:gd name="T4" fmla="*/ 0 w 18"/>
                <a:gd name="T5" fmla="*/ 8 h 17"/>
                <a:gd name="T6" fmla="*/ 3 w 18"/>
                <a:gd name="T7" fmla="*/ 1 h 17"/>
                <a:gd name="T8" fmla="*/ 9 w 18"/>
                <a:gd name="T9" fmla="*/ 0 h 17"/>
                <a:gd name="T10" fmla="*/ 15 w 18"/>
                <a:gd name="T11" fmla="*/ 1 h 17"/>
                <a:gd name="T12" fmla="*/ 18 w 18"/>
                <a:gd name="T13" fmla="*/ 8 h 17"/>
                <a:gd name="T14" fmla="*/ 15 w 18"/>
                <a:gd name="T15" fmla="*/ 14 h 17"/>
                <a:gd name="T16" fmla="*/ 9 w 18"/>
                <a:gd name="T17" fmla="*/ 17 h 17"/>
                <a:gd name="T18" fmla="*/ 9 w 18"/>
                <a:gd name="T1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9" y="17"/>
                  </a:moveTo>
                  <a:lnTo>
                    <a:pt x="3" y="14"/>
                  </a:lnTo>
                  <a:lnTo>
                    <a:pt x="0" y="8"/>
                  </a:lnTo>
                  <a:lnTo>
                    <a:pt x="3" y="1"/>
                  </a:lnTo>
                  <a:lnTo>
                    <a:pt x="9" y="0"/>
                  </a:lnTo>
                  <a:lnTo>
                    <a:pt x="15" y="1"/>
                  </a:lnTo>
                  <a:lnTo>
                    <a:pt x="18" y="8"/>
                  </a:lnTo>
                  <a:lnTo>
                    <a:pt x="15" y="14"/>
                  </a:lnTo>
                  <a:lnTo>
                    <a:pt x="9" y="17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E6D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39" name="Freeform 49"/>
            <p:cNvSpPr>
              <a:spLocks/>
            </p:cNvSpPr>
            <p:nvPr/>
          </p:nvSpPr>
          <p:spPr bwMode="auto">
            <a:xfrm>
              <a:off x="3492500" y="1655763"/>
              <a:ext cx="414338" cy="585787"/>
            </a:xfrm>
            <a:custGeom>
              <a:avLst/>
              <a:gdLst>
                <a:gd name="T0" fmla="*/ 519 w 521"/>
                <a:gd name="T1" fmla="*/ 79 h 737"/>
                <a:gd name="T2" fmla="*/ 513 w 521"/>
                <a:gd name="T3" fmla="*/ 57 h 737"/>
                <a:gd name="T4" fmla="*/ 497 w 521"/>
                <a:gd name="T5" fmla="*/ 31 h 737"/>
                <a:gd name="T6" fmla="*/ 471 w 521"/>
                <a:gd name="T7" fmla="*/ 20 h 737"/>
                <a:gd name="T8" fmla="*/ 447 w 521"/>
                <a:gd name="T9" fmla="*/ 17 h 737"/>
                <a:gd name="T10" fmla="*/ 421 w 521"/>
                <a:gd name="T11" fmla="*/ 14 h 737"/>
                <a:gd name="T12" fmla="*/ 390 w 521"/>
                <a:gd name="T13" fmla="*/ 10 h 737"/>
                <a:gd name="T14" fmla="*/ 359 w 521"/>
                <a:gd name="T15" fmla="*/ 8 h 737"/>
                <a:gd name="T16" fmla="*/ 323 w 521"/>
                <a:gd name="T17" fmla="*/ 5 h 737"/>
                <a:gd name="T18" fmla="*/ 287 w 521"/>
                <a:gd name="T19" fmla="*/ 2 h 737"/>
                <a:gd name="T20" fmla="*/ 249 w 521"/>
                <a:gd name="T21" fmla="*/ 0 h 737"/>
                <a:gd name="T22" fmla="*/ 213 w 521"/>
                <a:gd name="T23" fmla="*/ 0 h 737"/>
                <a:gd name="T24" fmla="*/ 177 w 521"/>
                <a:gd name="T25" fmla="*/ 0 h 737"/>
                <a:gd name="T26" fmla="*/ 145 w 521"/>
                <a:gd name="T27" fmla="*/ 0 h 737"/>
                <a:gd name="T28" fmla="*/ 115 w 521"/>
                <a:gd name="T29" fmla="*/ 0 h 737"/>
                <a:gd name="T30" fmla="*/ 91 w 521"/>
                <a:gd name="T31" fmla="*/ 2 h 737"/>
                <a:gd name="T32" fmla="*/ 72 w 521"/>
                <a:gd name="T33" fmla="*/ 5 h 737"/>
                <a:gd name="T34" fmla="*/ 49 w 521"/>
                <a:gd name="T35" fmla="*/ 20 h 737"/>
                <a:gd name="T36" fmla="*/ 32 w 521"/>
                <a:gd name="T37" fmla="*/ 46 h 737"/>
                <a:gd name="T38" fmla="*/ 19 w 521"/>
                <a:gd name="T39" fmla="*/ 70 h 737"/>
                <a:gd name="T40" fmla="*/ 12 w 521"/>
                <a:gd name="T41" fmla="*/ 99 h 737"/>
                <a:gd name="T42" fmla="*/ 4 w 521"/>
                <a:gd name="T43" fmla="*/ 126 h 737"/>
                <a:gd name="T44" fmla="*/ 0 w 521"/>
                <a:gd name="T45" fmla="*/ 149 h 737"/>
                <a:gd name="T46" fmla="*/ 0 w 521"/>
                <a:gd name="T47" fmla="*/ 174 h 737"/>
                <a:gd name="T48" fmla="*/ 17 w 521"/>
                <a:gd name="T49" fmla="*/ 443 h 737"/>
                <a:gd name="T50" fmla="*/ 39 w 521"/>
                <a:gd name="T51" fmla="*/ 471 h 737"/>
                <a:gd name="T52" fmla="*/ 59 w 521"/>
                <a:gd name="T53" fmla="*/ 497 h 737"/>
                <a:gd name="T54" fmla="*/ 78 w 521"/>
                <a:gd name="T55" fmla="*/ 520 h 737"/>
                <a:gd name="T56" fmla="*/ 99 w 521"/>
                <a:gd name="T57" fmla="*/ 546 h 737"/>
                <a:gd name="T58" fmla="*/ 121 w 521"/>
                <a:gd name="T59" fmla="*/ 573 h 737"/>
                <a:gd name="T60" fmla="*/ 144 w 521"/>
                <a:gd name="T61" fmla="*/ 600 h 737"/>
                <a:gd name="T62" fmla="*/ 166 w 521"/>
                <a:gd name="T63" fmla="*/ 626 h 737"/>
                <a:gd name="T64" fmla="*/ 187 w 521"/>
                <a:gd name="T65" fmla="*/ 652 h 737"/>
                <a:gd name="T66" fmla="*/ 207 w 521"/>
                <a:gd name="T67" fmla="*/ 675 h 737"/>
                <a:gd name="T68" fmla="*/ 225 w 521"/>
                <a:gd name="T69" fmla="*/ 697 h 737"/>
                <a:gd name="T70" fmla="*/ 252 w 521"/>
                <a:gd name="T71" fmla="*/ 724 h 737"/>
                <a:gd name="T72" fmla="*/ 271 w 521"/>
                <a:gd name="T73" fmla="*/ 736 h 737"/>
                <a:gd name="T74" fmla="*/ 285 w 521"/>
                <a:gd name="T75" fmla="*/ 719 h 737"/>
                <a:gd name="T76" fmla="*/ 300 w 521"/>
                <a:gd name="T77" fmla="*/ 691 h 737"/>
                <a:gd name="T78" fmla="*/ 318 w 521"/>
                <a:gd name="T79" fmla="*/ 654 h 737"/>
                <a:gd name="T80" fmla="*/ 336 w 521"/>
                <a:gd name="T81" fmla="*/ 608 h 737"/>
                <a:gd name="T82" fmla="*/ 357 w 521"/>
                <a:gd name="T83" fmla="*/ 554 h 737"/>
                <a:gd name="T84" fmla="*/ 380 w 521"/>
                <a:gd name="T85" fmla="*/ 497 h 737"/>
                <a:gd name="T86" fmla="*/ 402 w 521"/>
                <a:gd name="T87" fmla="*/ 436 h 737"/>
                <a:gd name="T88" fmla="*/ 423 w 521"/>
                <a:gd name="T89" fmla="*/ 374 h 737"/>
                <a:gd name="T90" fmla="*/ 444 w 521"/>
                <a:gd name="T91" fmla="*/ 315 h 737"/>
                <a:gd name="T92" fmla="*/ 464 w 521"/>
                <a:gd name="T93" fmla="*/ 257 h 737"/>
                <a:gd name="T94" fmla="*/ 481 w 521"/>
                <a:gd name="T95" fmla="*/ 207 h 737"/>
                <a:gd name="T96" fmla="*/ 496 w 521"/>
                <a:gd name="T97" fmla="*/ 162 h 737"/>
                <a:gd name="T98" fmla="*/ 508 w 521"/>
                <a:gd name="T99" fmla="*/ 128 h 737"/>
                <a:gd name="T100" fmla="*/ 516 w 521"/>
                <a:gd name="T101" fmla="*/ 103 h 737"/>
                <a:gd name="T102" fmla="*/ 521 w 521"/>
                <a:gd name="T103" fmla="*/ 93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1" h="737">
                  <a:moveTo>
                    <a:pt x="521" y="93"/>
                  </a:moveTo>
                  <a:lnTo>
                    <a:pt x="520" y="90"/>
                  </a:lnTo>
                  <a:lnTo>
                    <a:pt x="519" y="83"/>
                  </a:lnTo>
                  <a:lnTo>
                    <a:pt x="519" y="79"/>
                  </a:lnTo>
                  <a:lnTo>
                    <a:pt x="517" y="73"/>
                  </a:lnTo>
                  <a:lnTo>
                    <a:pt x="516" y="69"/>
                  </a:lnTo>
                  <a:lnTo>
                    <a:pt x="516" y="63"/>
                  </a:lnTo>
                  <a:lnTo>
                    <a:pt x="513" y="57"/>
                  </a:lnTo>
                  <a:lnTo>
                    <a:pt x="511" y="50"/>
                  </a:lnTo>
                  <a:lnTo>
                    <a:pt x="508" y="46"/>
                  </a:lnTo>
                  <a:lnTo>
                    <a:pt x="506" y="40"/>
                  </a:lnTo>
                  <a:lnTo>
                    <a:pt x="497" y="31"/>
                  </a:lnTo>
                  <a:lnTo>
                    <a:pt x="488" y="25"/>
                  </a:lnTo>
                  <a:lnTo>
                    <a:pt x="484" y="24"/>
                  </a:lnTo>
                  <a:lnTo>
                    <a:pt x="478" y="23"/>
                  </a:lnTo>
                  <a:lnTo>
                    <a:pt x="471" y="20"/>
                  </a:lnTo>
                  <a:lnTo>
                    <a:pt x="464" y="20"/>
                  </a:lnTo>
                  <a:lnTo>
                    <a:pt x="458" y="18"/>
                  </a:lnTo>
                  <a:lnTo>
                    <a:pt x="452" y="18"/>
                  </a:lnTo>
                  <a:lnTo>
                    <a:pt x="447" y="17"/>
                  </a:lnTo>
                  <a:lnTo>
                    <a:pt x="441" y="17"/>
                  </a:lnTo>
                  <a:lnTo>
                    <a:pt x="434" y="15"/>
                  </a:lnTo>
                  <a:lnTo>
                    <a:pt x="428" y="15"/>
                  </a:lnTo>
                  <a:lnTo>
                    <a:pt x="421" y="14"/>
                  </a:lnTo>
                  <a:lnTo>
                    <a:pt x="415" y="14"/>
                  </a:lnTo>
                  <a:lnTo>
                    <a:pt x="406" y="13"/>
                  </a:lnTo>
                  <a:lnTo>
                    <a:pt x="399" y="11"/>
                  </a:lnTo>
                  <a:lnTo>
                    <a:pt x="390" y="10"/>
                  </a:lnTo>
                  <a:lnTo>
                    <a:pt x="383" y="10"/>
                  </a:lnTo>
                  <a:lnTo>
                    <a:pt x="376" y="10"/>
                  </a:lnTo>
                  <a:lnTo>
                    <a:pt x="367" y="8"/>
                  </a:lnTo>
                  <a:lnTo>
                    <a:pt x="359" y="8"/>
                  </a:lnTo>
                  <a:lnTo>
                    <a:pt x="350" y="8"/>
                  </a:lnTo>
                  <a:lnTo>
                    <a:pt x="341" y="7"/>
                  </a:lnTo>
                  <a:lnTo>
                    <a:pt x="333" y="5"/>
                  </a:lnTo>
                  <a:lnTo>
                    <a:pt x="323" y="5"/>
                  </a:lnTo>
                  <a:lnTo>
                    <a:pt x="314" y="5"/>
                  </a:lnTo>
                  <a:lnTo>
                    <a:pt x="305" y="4"/>
                  </a:lnTo>
                  <a:lnTo>
                    <a:pt x="295" y="2"/>
                  </a:lnTo>
                  <a:lnTo>
                    <a:pt x="287" y="2"/>
                  </a:lnTo>
                  <a:lnTo>
                    <a:pt x="278" y="2"/>
                  </a:lnTo>
                  <a:lnTo>
                    <a:pt x="268" y="2"/>
                  </a:lnTo>
                  <a:lnTo>
                    <a:pt x="259" y="1"/>
                  </a:lnTo>
                  <a:lnTo>
                    <a:pt x="249" y="0"/>
                  </a:lnTo>
                  <a:lnTo>
                    <a:pt x="241" y="0"/>
                  </a:lnTo>
                  <a:lnTo>
                    <a:pt x="230" y="0"/>
                  </a:lnTo>
                  <a:lnTo>
                    <a:pt x="222" y="0"/>
                  </a:lnTo>
                  <a:lnTo>
                    <a:pt x="213" y="0"/>
                  </a:lnTo>
                  <a:lnTo>
                    <a:pt x="205" y="0"/>
                  </a:lnTo>
                  <a:lnTo>
                    <a:pt x="194" y="0"/>
                  </a:lnTo>
                  <a:lnTo>
                    <a:pt x="186" y="0"/>
                  </a:lnTo>
                  <a:lnTo>
                    <a:pt x="177" y="0"/>
                  </a:lnTo>
                  <a:lnTo>
                    <a:pt x="170" y="0"/>
                  </a:lnTo>
                  <a:lnTo>
                    <a:pt x="161" y="0"/>
                  </a:lnTo>
                  <a:lnTo>
                    <a:pt x="153" y="0"/>
                  </a:lnTo>
                  <a:lnTo>
                    <a:pt x="145" y="0"/>
                  </a:lnTo>
                  <a:lnTo>
                    <a:pt x="138" y="0"/>
                  </a:lnTo>
                  <a:lnTo>
                    <a:pt x="130" y="0"/>
                  </a:lnTo>
                  <a:lnTo>
                    <a:pt x="122" y="0"/>
                  </a:lnTo>
                  <a:lnTo>
                    <a:pt x="115" y="0"/>
                  </a:lnTo>
                  <a:lnTo>
                    <a:pt x="109" y="1"/>
                  </a:lnTo>
                  <a:lnTo>
                    <a:pt x="102" y="1"/>
                  </a:lnTo>
                  <a:lnTo>
                    <a:pt x="97" y="2"/>
                  </a:lnTo>
                  <a:lnTo>
                    <a:pt x="91" y="2"/>
                  </a:lnTo>
                  <a:lnTo>
                    <a:pt x="86" y="4"/>
                  </a:lnTo>
                  <a:lnTo>
                    <a:pt x="81" y="4"/>
                  </a:lnTo>
                  <a:lnTo>
                    <a:pt x="76" y="5"/>
                  </a:lnTo>
                  <a:lnTo>
                    <a:pt x="72" y="5"/>
                  </a:lnTo>
                  <a:lnTo>
                    <a:pt x="68" y="8"/>
                  </a:lnTo>
                  <a:lnTo>
                    <a:pt x="62" y="10"/>
                  </a:lnTo>
                  <a:lnTo>
                    <a:pt x="58" y="14"/>
                  </a:lnTo>
                  <a:lnTo>
                    <a:pt x="49" y="20"/>
                  </a:lnTo>
                  <a:lnTo>
                    <a:pt x="42" y="28"/>
                  </a:lnTo>
                  <a:lnTo>
                    <a:pt x="37" y="33"/>
                  </a:lnTo>
                  <a:lnTo>
                    <a:pt x="35" y="38"/>
                  </a:lnTo>
                  <a:lnTo>
                    <a:pt x="32" y="46"/>
                  </a:lnTo>
                  <a:lnTo>
                    <a:pt x="29" y="51"/>
                  </a:lnTo>
                  <a:lnTo>
                    <a:pt x="24" y="57"/>
                  </a:lnTo>
                  <a:lnTo>
                    <a:pt x="22" y="64"/>
                  </a:lnTo>
                  <a:lnTo>
                    <a:pt x="19" y="70"/>
                  </a:lnTo>
                  <a:lnTo>
                    <a:pt x="17" y="79"/>
                  </a:lnTo>
                  <a:lnTo>
                    <a:pt x="14" y="85"/>
                  </a:lnTo>
                  <a:lnTo>
                    <a:pt x="13" y="92"/>
                  </a:lnTo>
                  <a:lnTo>
                    <a:pt x="12" y="99"/>
                  </a:lnTo>
                  <a:lnTo>
                    <a:pt x="10" y="106"/>
                  </a:lnTo>
                  <a:lnTo>
                    <a:pt x="7" y="113"/>
                  </a:lnTo>
                  <a:lnTo>
                    <a:pt x="7" y="119"/>
                  </a:lnTo>
                  <a:lnTo>
                    <a:pt x="4" y="126"/>
                  </a:lnTo>
                  <a:lnTo>
                    <a:pt x="4" y="132"/>
                  </a:lnTo>
                  <a:lnTo>
                    <a:pt x="1" y="138"/>
                  </a:lnTo>
                  <a:lnTo>
                    <a:pt x="1" y="144"/>
                  </a:lnTo>
                  <a:lnTo>
                    <a:pt x="0" y="149"/>
                  </a:lnTo>
                  <a:lnTo>
                    <a:pt x="0" y="155"/>
                  </a:lnTo>
                  <a:lnTo>
                    <a:pt x="0" y="164"/>
                  </a:lnTo>
                  <a:lnTo>
                    <a:pt x="0" y="170"/>
                  </a:lnTo>
                  <a:lnTo>
                    <a:pt x="0" y="174"/>
                  </a:lnTo>
                  <a:lnTo>
                    <a:pt x="0" y="177"/>
                  </a:lnTo>
                  <a:lnTo>
                    <a:pt x="14" y="438"/>
                  </a:lnTo>
                  <a:lnTo>
                    <a:pt x="16" y="440"/>
                  </a:lnTo>
                  <a:lnTo>
                    <a:pt x="17" y="443"/>
                  </a:lnTo>
                  <a:lnTo>
                    <a:pt x="22" y="451"/>
                  </a:lnTo>
                  <a:lnTo>
                    <a:pt x="26" y="456"/>
                  </a:lnTo>
                  <a:lnTo>
                    <a:pt x="33" y="464"/>
                  </a:lnTo>
                  <a:lnTo>
                    <a:pt x="39" y="471"/>
                  </a:lnTo>
                  <a:lnTo>
                    <a:pt x="48" y="481"/>
                  </a:lnTo>
                  <a:lnTo>
                    <a:pt x="50" y="487"/>
                  </a:lnTo>
                  <a:lnTo>
                    <a:pt x="55" y="491"/>
                  </a:lnTo>
                  <a:lnTo>
                    <a:pt x="59" y="497"/>
                  </a:lnTo>
                  <a:lnTo>
                    <a:pt x="65" y="502"/>
                  </a:lnTo>
                  <a:lnTo>
                    <a:pt x="69" y="508"/>
                  </a:lnTo>
                  <a:lnTo>
                    <a:pt x="73" y="514"/>
                  </a:lnTo>
                  <a:lnTo>
                    <a:pt x="78" y="520"/>
                  </a:lnTo>
                  <a:lnTo>
                    <a:pt x="84" y="527"/>
                  </a:lnTo>
                  <a:lnTo>
                    <a:pt x="88" y="531"/>
                  </a:lnTo>
                  <a:lnTo>
                    <a:pt x="94" y="538"/>
                  </a:lnTo>
                  <a:lnTo>
                    <a:pt x="99" y="546"/>
                  </a:lnTo>
                  <a:lnTo>
                    <a:pt x="104" y="553"/>
                  </a:lnTo>
                  <a:lnTo>
                    <a:pt x="109" y="559"/>
                  </a:lnTo>
                  <a:lnTo>
                    <a:pt x="115" y="567"/>
                  </a:lnTo>
                  <a:lnTo>
                    <a:pt x="121" y="573"/>
                  </a:lnTo>
                  <a:lnTo>
                    <a:pt x="127" y="580"/>
                  </a:lnTo>
                  <a:lnTo>
                    <a:pt x="133" y="587"/>
                  </a:lnTo>
                  <a:lnTo>
                    <a:pt x="138" y="593"/>
                  </a:lnTo>
                  <a:lnTo>
                    <a:pt x="144" y="600"/>
                  </a:lnTo>
                  <a:lnTo>
                    <a:pt x="150" y="608"/>
                  </a:lnTo>
                  <a:lnTo>
                    <a:pt x="154" y="613"/>
                  </a:lnTo>
                  <a:lnTo>
                    <a:pt x="160" y="621"/>
                  </a:lnTo>
                  <a:lnTo>
                    <a:pt x="166" y="626"/>
                  </a:lnTo>
                  <a:lnTo>
                    <a:pt x="171" y="634"/>
                  </a:lnTo>
                  <a:lnTo>
                    <a:pt x="176" y="639"/>
                  </a:lnTo>
                  <a:lnTo>
                    <a:pt x="181" y="645"/>
                  </a:lnTo>
                  <a:lnTo>
                    <a:pt x="187" y="652"/>
                  </a:lnTo>
                  <a:lnTo>
                    <a:pt x="193" y="658"/>
                  </a:lnTo>
                  <a:lnTo>
                    <a:pt x="197" y="664"/>
                  </a:lnTo>
                  <a:lnTo>
                    <a:pt x="202" y="670"/>
                  </a:lnTo>
                  <a:lnTo>
                    <a:pt x="207" y="675"/>
                  </a:lnTo>
                  <a:lnTo>
                    <a:pt x="213" y="683"/>
                  </a:lnTo>
                  <a:lnTo>
                    <a:pt x="216" y="687"/>
                  </a:lnTo>
                  <a:lnTo>
                    <a:pt x="220" y="693"/>
                  </a:lnTo>
                  <a:lnTo>
                    <a:pt x="225" y="697"/>
                  </a:lnTo>
                  <a:lnTo>
                    <a:pt x="230" y="701"/>
                  </a:lnTo>
                  <a:lnTo>
                    <a:pt x="238" y="710"/>
                  </a:lnTo>
                  <a:lnTo>
                    <a:pt x="246" y="719"/>
                  </a:lnTo>
                  <a:lnTo>
                    <a:pt x="252" y="724"/>
                  </a:lnTo>
                  <a:lnTo>
                    <a:pt x="258" y="730"/>
                  </a:lnTo>
                  <a:lnTo>
                    <a:pt x="264" y="733"/>
                  </a:lnTo>
                  <a:lnTo>
                    <a:pt x="268" y="737"/>
                  </a:lnTo>
                  <a:lnTo>
                    <a:pt x="271" y="736"/>
                  </a:lnTo>
                  <a:lnTo>
                    <a:pt x="277" y="733"/>
                  </a:lnTo>
                  <a:lnTo>
                    <a:pt x="279" y="729"/>
                  </a:lnTo>
                  <a:lnTo>
                    <a:pt x="282" y="724"/>
                  </a:lnTo>
                  <a:lnTo>
                    <a:pt x="285" y="719"/>
                  </a:lnTo>
                  <a:lnTo>
                    <a:pt x="290" y="714"/>
                  </a:lnTo>
                  <a:lnTo>
                    <a:pt x="292" y="707"/>
                  </a:lnTo>
                  <a:lnTo>
                    <a:pt x="295" y="700"/>
                  </a:lnTo>
                  <a:lnTo>
                    <a:pt x="300" y="691"/>
                  </a:lnTo>
                  <a:lnTo>
                    <a:pt x="305" y="683"/>
                  </a:lnTo>
                  <a:lnTo>
                    <a:pt x="308" y="672"/>
                  </a:lnTo>
                  <a:lnTo>
                    <a:pt x="313" y="664"/>
                  </a:lnTo>
                  <a:lnTo>
                    <a:pt x="318" y="654"/>
                  </a:lnTo>
                  <a:lnTo>
                    <a:pt x="323" y="644"/>
                  </a:lnTo>
                  <a:lnTo>
                    <a:pt x="327" y="631"/>
                  </a:lnTo>
                  <a:lnTo>
                    <a:pt x="331" y="619"/>
                  </a:lnTo>
                  <a:lnTo>
                    <a:pt x="336" y="608"/>
                  </a:lnTo>
                  <a:lnTo>
                    <a:pt x="341" y="595"/>
                  </a:lnTo>
                  <a:lnTo>
                    <a:pt x="347" y="582"/>
                  </a:lnTo>
                  <a:lnTo>
                    <a:pt x="353" y="567"/>
                  </a:lnTo>
                  <a:lnTo>
                    <a:pt x="357" y="554"/>
                  </a:lnTo>
                  <a:lnTo>
                    <a:pt x="363" y="541"/>
                  </a:lnTo>
                  <a:lnTo>
                    <a:pt x="369" y="525"/>
                  </a:lnTo>
                  <a:lnTo>
                    <a:pt x="375" y="511"/>
                  </a:lnTo>
                  <a:lnTo>
                    <a:pt x="380" y="497"/>
                  </a:lnTo>
                  <a:lnTo>
                    <a:pt x="386" y="481"/>
                  </a:lnTo>
                  <a:lnTo>
                    <a:pt x="390" y="466"/>
                  </a:lnTo>
                  <a:lnTo>
                    <a:pt x="396" y="451"/>
                  </a:lnTo>
                  <a:lnTo>
                    <a:pt x="402" y="436"/>
                  </a:lnTo>
                  <a:lnTo>
                    <a:pt x="408" y="422"/>
                  </a:lnTo>
                  <a:lnTo>
                    <a:pt x="413" y="406"/>
                  </a:lnTo>
                  <a:lnTo>
                    <a:pt x="418" y="390"/>
                  </a:lnTo>
                  <a:lnTo>
                    <a:pt x="423" y="374"/>
                  </a:lnTo>
                  <a:lnTo>
                    <a:pt x="429" y="360"/>
                  </a:lnTo>
                  <a:lnTo>
                    <a:pt x="434" y="344"/>
                  </a:lnTo>
                  <a:lnTo>
                    <a:pt x="439" y="329"/>
                  </a:lnTo>
                  <a:lnTo>
                    <a:pt x="444" y="315"/>
                  </a:lnTo>
                  <a:lnTo>
                    <a:pt x="449" y="301"/>
                  </a:lnTo>
                  <a:lnTo>
                    <a:pt x="454" y="286"/>
                  </a:lnTo>
                  <a:lnTo>
                    <a:pt x="458" y="272"/>
                  </a:lnTo>
                  <a:lnTo>
                    <a:pt x="464" y="257"/>
                  </a:lnTo>
                  <a:lnTo>
                    <a:pt x="468" y="244"/>
                  </a:lnTo>
                  <a:lnTo>
                    <a:pt x="472" y="232"/>
                  </a:lnTo>
                  <a:lnTo>
                    <a:pt x="477" y="219"/>
                  </a:lnTo>
                  <a:lnTo>
                    <a:pt x="481" y="207"/>
                  </a:lnTo>
                  <a:lnTo>
                    <a:pt x="485" y="197"/>
                  </a:lnTo>
                  <a:lnTo>
                    <a:pt x="488" y="184"/>
                  </a:lnTo>
                  <a:lnTo>
                    <a:pt x="493" y="174"/>
                  </a:lnTo>
                  <a:lnTo>
                    <a:pt x="496" y="162"/>
                  </a:lnTo>
                  <a:lnTo>
                    <a:pt x="500" y="154"/>
                  </a:lnTo>
                  <a:lnTo>
                    <a:pt x="503" y="144"/>
                  </a:lnTo>
                  <a:lnTo>
                    <a:pt x="506" y="136"/>
                  </a:lnTo>
                  <a:lnTo>
                    <a:pt x="508" y="128"/>
                  </a:lnTo>
                  <a:lnTo>
                    <a:pt x="511" y="121"/>
                  </a:lnTo>
                  <a:lnTo>
                    <a:pt x="513" y="113"/>
                  </a:lnTo>
                  <a:lnTo>
                    <a:pt x="514" y="109"/>
                  </a:lnTo>
                  <a:lnTo>
                    <a:pt x="516" y="103"/>
                  </a:lnTo>
                  <a:lnTo>
                    <a:pt x="519" y="100"/>
                  </a:lnTo>
                  <a:lnTo>
                    <a:pt x="520" y="95"/>
                  </a:lnTo>
                  <a:lnTo>
                    <a:pt x="521" y="93"/>
                  </a:lnTo>
                  <a:lnTo>
                    <a:pt x="521" y="93"/>
                  </a:lnTo>
                  <a:close/>
                </a:path>
              </a:pathLst>
            </a:custGeom>
            <a:solidFill>
              <a:srgbClr val="637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40" name="Freeform 50"/>
            <p:cNvSpPr>
              <a:spLocks/>
            </p:cNvSpPr>
            <p:nvPr/>
          </p:nvSpPr>
          <p:spPr bwMode="auto">
            <a:xfrm>
              <a:off x="3514725" y="1697038"/>
              <a:ext cx="325438" cy="520700"/>
            </a:xfrm>
            <a:custGeom>
              <a:avLst/>
              <a:gdLst>
                <a:gd name="T0" fmla="*/ 405 w 409"/>
                <a:gd name="T1" fmla="*/ 0 h 657"/>
                <a:gd name="T2" fmla="*/ 384 w 409"/>
                <a:gd name="T3" fmla="*/ 0 h 657"/>
                <a:gd name="T4" fmla="*/ 364 w 409"/>
                <a:gd name="T5" fmla="*/ 0 h 657"/>
                <a:gd name="T6" fmla="*/ 346 w 409"/>
                <a:gd name="T7" fmla="*/ 0 h 657"/>
                <a:gd name="T8" fmla="*/ 325 w 409"/>
                <a:gd name="T9" fmla="*/ 0 h 657"/>
                <a:gd name="T10" fmla="*/ 302 w 409"/>
                <a:gd name="T11" fmla="*/ 0 h 657"/>
                <a:gd name="T12" fmla="*/ 279 w 409"/>
                <a:gd name="T13" fmla="*/ 2 h 657"/>
                <a:gd name="T14" fmla="*/ 253 w 409"/>
                <a:gd name="T15" fmla="*/ 2 h 657"/>
                <a:gd name="T16" fmla="*/ 229 w 409"/>
                <a:gd name="T17" fmla="*/ 5 h 657"/>
                <a:gd name="T18" fmla="*/ 201 w 409"/>
                <a:gd name="T19" fmla="*/ 6 h 657"/>
                <a:gd name="T20" fmla="*/ 176 w 409"/>
                <a:gd name="T21" fmla="*/ 8 h 657"/>
                <a:gd name="T22" fmla="*/ 151 w 409"/>
                <a:gd name="T23" fmla="*/ 9 h 657"/>
                <a:gd name="T24" fmla="*/ 127 w 409"/>
                <a:gd name="T25" fmla="*/ 12 h 657"/>
                <a:gd name="T26" fmla="*/ 104 w 409"/>
                <a:gd name="T27" fmla="*/ 16 h 657"/>
                <a:gd name="T28" fmla="*/ 83 w 409"/>
                <a:gd name="T29" fmla="*/ 19 h 657"/>
                <a:gd name="T30" fmla="*/ 65 w 409"/>
                <a:gd name="T31" fmla="*/ 22 h 657"/>
                <a:gd name="T32" fmla="*/ 50 w 409"/>
                <a:gd name="T33" fmla="*/ 28 h 657"/>
                <a:gd name="T34" fmla="*/ 29 w 409"/>
                <a:gd name="T35" fmla="*/ 38 h 657"/>
                <a:gd name="T36" fmla="*/ 16 w 409"/>
                <a:gd name="T37" fmla="*/ 59 h 657"/>
                <a:gd name="T38" fmla="*/ 8 w 409"/>
                <a:gd name="T39" fmla="*/ 72 h 657"/>
                <a:gd name="T40" fmla="*/ 4 w 409"/>
                <a:gd name="T41" fmla="*/ 87 h 657"/>
                <a:gd name="T42" fmla="*/ 0 w 409"/>
                <a:gd name="T43" fmla="*/ 104 h 657"/>
                <a:gd name="T44" fmla="*/ 0 w 409"/>
                <a:gd name="T45" fmla="*/ 120 h 657"/>
                <a:gd name="T46" fmla="*/ 0 w 409"/>
                <a:gd name="T47" fmla="*/ 136 h 657"/>
                <a:gd name="T48" fmla="*/ 7 w 409"/>
                <a:gd name="T49" fmla="*/ 160 h 657"/>
                <a:gd name="T50" fmla="*/ 20 w 409"/>
                <a:gd name="T51" fmla="*/ 183 h 657"/>
                <a:gd name="T52" fmla="*/ 42 w 409"/>
                <a:gd name="T53" fmla="*/ 204 h 657"/>
                <a:gd name="T54" fmla="*/ 57 w 409"/>
                <a:gd name="T55" fmla="*/ 225 h 657"/>
                <a:gd name="T56" fmla="*/ 69 w 409"/>
                <a:gd name="T57" fmla="*/ 244 h 657"/>
                <a:gd name="T58" fmla="*/ 79 w 409"/>
                <a:gd name="T59" fmla="*/ 264 h 657"/>
                <a:gd name="T60" fmla="*/ 89 w 409"/>
                <a:gd name="T61" fmla="*/ 289 h 657"/>
                <a:gd name="T62" fmla="*/ 96 w 409"/>
                <a:gd name="T63" fmla="*/ 312 h 657"/>
                <a:gd name="T64" fmla="*/ 102 w 409"/>
                <a:gd name="T65" fmla="*/ 329 h 657"/>
                <a:gd name="T66" fmla="*/ 106 w 409"/>
                <a:gd name="T67" fmla="*/ 345 h 657"/>
                <a:gd name="T68" fmla="*/ 112 w 409"/>
                <a:gd name="T69" fmla="*/ 362 h 657"/>
                <a:gd name="T70" fmla="*/ 115 w 409"/>
                <a:gd name="T71" fmla="*/ 381 h 657"/>
                <a:gd name="T72" fmla="*/ 122 w 409"/>
                <a:gd name="T73" fmla="*/ 402 h 657"/>
                <a:gd name="T74" fmla="*/ 125 w 409"/>
                <a:gd name="T75" fmla="*/ 423 h 657"/>
                <a:gd name="T76" fmla="*/ 131 w 409"/>
                <a:gd name="T77" fmla="*/ 447 h 657"/>
                <a:gd name="T78" fmla="*/ 135 w 409"/>
                <a:gd name="T79" fmla="*/ 470 h 657"/>
                <a:gd name="T80" fmla="*/ 141 w 409"/>
                <a:gd name="T81" fmla="*/ 493 h 657"/>
                <a:gd name="T82" fmla="*/ 147 w 409"/>
                <a:gd name="T83" fmla="*/ 513 h 657"/>
                <a:gd name="T84" fmla="*/ 152 w 409"/>
                <a:gd name="T85" fmla="*/ 532 h 657"/>
                <a:gd name="T86" fmla="*/ 161 w 409"/>
                <a:gd name="T87" fmla="*/ 549 h 657"/>
                <a:gd name="T88" fmla="*/ 171 w 409"/>
                <a:gd name="T89" fmla="*/ 565 h 657"/>
                <a:gd name="T90" fmla="*/ 187 w 409"/>
                <a:gd name="T91" fmla="*/ 591 h 657"/>
                <a:gd name="T92" fmla="*/ 206 w 409"/>
                <a:gd name="T93" fmla="*/ 611 h 657"/>
                <a:gd name="T94" fmla="*/ 225 w 409"/>
                <a:gd name="T95" fmla="*/ 627 h 657"/>
                <a:gd name="T96" fmla="*/ 242 w 409"/>
                <a:gd name="T97" fmla="*/ 640 h 657"/>
                <a:gd name="T98" fmla="*/ 256 w 409"/>
                <a:gd name="T99" fmla="*/ 647 h 657"/>
                <a:gd name="T100" fmla="*/ 273 w 409"/>
                <a:gd name="T101" fmla="*/ 656 h 657"/>
                <a:gd name="T102" fmla="*/ 291 w 409"/>
                <a:gd name="T103" fmla="*/ 45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9" h="657">
                  <a:moveTo>
                    <a:pt x="409" y="0"/>
                  </a:moveTo>
                  <a:lnTo>
                    <a:pt x="407" y="0"/>
                  </a:lnTo>
                  <a:lnTo>
                    <a:pt x="405" y="0"/>
                  </a:lnTo>
                  <a:lnTo>
                    <a:pt x="399" y="0"/>
                  </a:lnTo>
                  <a:lnTo>
                    <a:pt x="393" y="0"/>
                  </a:lnTo>
                  <a:lnTo>
                    <a:pt x="384" y="0"/>
                  </a:lnTo>
                  <a:lnTo>
                    <a:pt x="376" y="0"/>
                  </a:lnTo>
                  <a:lnTo>
                    <a:pt x="369" y="0"/>
                  </a:lnTo>
                  <a:lnTo>
                    <a:pt x="364" y="0"/>
                  </a:lnTo>
                  <a:lnTo>
                    <a:pt x="358" y="0"/>
                  </a:lnTo>
                  <a:lnTo>
                    <a:pt x="353" y="0"/>
                  </a:lnTo>
                  <a:lnTo>
                    <a:pt x="346" y="0"/>
                  </a:lnTo>
                  <a:lnTo>
                    <a:pt x="340" y="0"/>
                  </a:lnTo>
                  <a:lnTo>
                    <a:pt x="331" y="0"/>
                  </a:lnTo>
                  <a:lnTo>
                    <a:pt x="325" y="0"/>
                  </a:lnTo>
                  <a:lnTo>
                    <a:pt x="317" y="0"/>
                  </a:lnTo>
                  <a:lnTo>
                    <a:pt x="310" y="0"/>
                  </a:lnTo>
                  <a:lnTo>
                    <a:pt x="302" y="0"/>
                  </a:lnTo>
                  <a:lnTo>
                    <a:pt x="295" y="2"/>
                  </a:lnTo>
                  <a:lnTo>
                    <a:pt x="286" y="2"/>
                  </a:lnTo>
                  <a:lnTo>
                    <a:pt x="279" y="2"/>
                  </a:lnTo>
                  <a:lnTo>
                    <a:pt x="271" y="2"/>
                  </a:lnTo>
                  <a:lnTo>
                    <a:pt x="262" y="2"/>
                  </a:lnTo>
                  <a:lnTo>
                    <a:pt x="253" y="2"/>
                  </a:lnTo>
                  <a:lnTo>
                    <a:pt x="245" y="3"/>
                  </a:lnTo>
                  <a:lnTo>
                    <a:pt x="236" y="5"/>
                  </a:lnTo>
                  <a:lnTo>
                    <a:pt x="229" y="5"/>
                  </a:lnTo>
                  <a:lnTo>
                    <a:pt x="219" y="5"/>
                  </a:lnTo>
                  <a:lnTo>
                    <a:pt x="210" y="5"/>
                  </a:lnTo>
                  <a:lnTo>
                    <a:pt x="201" y="6"/>
                  </a:lnTo>
                  <a:lnTo>
                    <a:pt x="193" y="8"/>
                  </a:lnTo>
                  <a:lnTo>
                    <a:pt x="184" y="8"/>
                  </a:lnTo>
                  <a:lnTo>
                    <a:pt x="176" y="8"/>
                  </a:lnTo>
                  <a:lnTo>
                    <a:pt x="167" y="9"/>
                  </a:lnTo>
                  <a:lnTo>
                    <a:pt x="158" y="9"/>
                  </a:lnTo>
                  <a:lnTo>
                    <a:pt x="151" y="9"/>
                  </a:lnTo>
                  <a:lnTo>
                    <a:pt x="142" y="10"/>
                  </a:lnTo>
                  <a:lnTo>
                    <a:pt x="134" y="12"/>
                  </a:lnTo>
                  <a:lnTo>
                    <a:pt x="127" y="12"/>
                  </a:lnTo>
                  <a:lnTo>
                    <a:pt x="118" y="13"/>
                  </a:lnTo>
                  <a:lnTo>
                    <a:pt x="111" y="15"/>
                  </a:lnTo>
                  <a:lnTo>
                    <a:pt x="104" y="16"/>
                  </a:lnTo>
                  <a:lnTo>
                    <a:pt x="98" y="18"/>
                  </a:lnTo>
                  <a:lnTo>
                    <a:pt x="89" y="18"/>
                  </a:lnTo>
                  <a:lnTo>
                    <a:pt x="83" y="19"/>
                  </a:lnTo>
                  <a:lnTo>
                    <a:pt x="76" y="19"/>
                  </a:lnTo>
                  <a:lnTo>
                    <a:pt x="70" y="22"/>
                  </a:lnTo>
                  <a:lnTo>
                    <a:pt x="65" y="22"/>
                  </a:lnTo>
                  <a:lnTo>
                    <a:pt x="59" y="25"/>
                  </a:lnTo>
                  <a:lnTo>
                    <a:pt x="53" y="25"/>
                  </a:lnTo>
                  <a:lnTo>
                    <a:pt x="50" y="28"/>
                  </a:lnTo>
                  <a:lnTo>
                    <a:pt x="40" y="31"/>
                  </a:lnTo>
                  <a:lnTo>
                    <a:pt x="33" y="35"/>
                  </a:lnTo>
                  <a:lnTo>
                    <a:pt x="29" y="38"/>
                  </a:lnTo>
                  <a:lnTo>
                    <a:pt x="26" y="42"/>
                  </a:lnTo>
                  <a:lnTo>
                    <a:pt x="20" y="49"/>
                  </a:lnTo>
                  <a:lnTo>
                    <a:pt x="16" y="59"/>
                  </a:lnTo>
                  <a:lnTo>
                    <a:pt x="13" y="62"/>
                  </a:lnTo>
                  <a:lnTo>
                    <a:pt x="10" y="68"/>
                  </a:lnTo>
                  <a:lnTo>
                    <a:pt x="8" y="72"/>
                  </a:lnTo>
                  <a:lnTo>
                    <a:pt x="8" y="78"/>
                  </a:lnTo>
                  <a:lnTo>
                    <a:pt x="6" y="83"/>
                  </a:lnTo>
                  <a:lnTo>
                    <a:pt x="4" y="87"/>
                  </a:lnTo>
                  <a:lnTo>
                    <a:pt x="3" y="93"/>
                  </a:lnTo>
                  <a:lnTo>
                    <a:pt x="3" y="98"/>
                  </a:lnTo>
                  <a:lnTo>
                    <a:pt x="0" y="104"/>
                  </a:lnTo>
                  <a:lnTo>
                    <a:pt x="0" y="110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0" y="130"/>
                  </a:lnTo>
                  <a:lnTo>
                    <a:pt x="0" y="136"/>
                  </a:lnTo>
                  <a:lnTo>
                    <a:pt x="1" y="140"/>
                  </a:lnTo>
                  <a:lnTo>
                    <a:pt x="3" y="150"/>
                  </a:lnTo>
                  <a:lnTo>
                    <a:pt x="7" y="160"/>
                  </a:lnTo>
                  <a:lnTo>
                    <a:pt x="10" y="168"/>
                  </a:lnTo>
                  <a:lnTo>
                    <a:pt x="16" y="176"/>
                  </a:lnTo>
                  <a:lnTo>
                    <a:pt x="20" y="183"/>
                  </a:lnTo>
                  <a:lnTo>
                    <a:pt x="29" y="191"/>
                  </a:lnTo>
                  <a:lnTo>
                    <a:pt x="34" y="196"/>
                  </a:lnTo>
                  <a:lnTo>
                    <a:pt x="42" y="204"/>
                  </a:lnTo>
                  <a:lnTo>
                    <a:pt x="47" y="211"/>
                  </a:lnTo>
                  <a:lnTo>
                    <a:pt x="56" y="221"/>
                  </a:lnTo>
                  <a:lnTo>
                    <a:pt x="57" y="225"/>
                  </a:lnTo>
                  <a:lnTo>
                    <a:pt x="62" y="231"/>
                  </a:lnTo>
                  <a:lnTo>
                    <a:pt x="66" y="237"/>
                  </a:lnTo>
                  <a:lnTo>
                    <a:pt x="69" y="244"/>
                  </a:lnTo>
                  <a:lnTo>
                    <a:pt x="72" y="250"/>
                  </a:lnTo>
                  <a:lnTo>
                    <a:pt x="75" y="257"/>
                  </a:lnTo>
                  <a:lnTo>
                    <a:pt x="79" y="264"/>
                  </a:lnTo>
                  <a:lnTo>
                    <a:pt x="83" y="273"/>
                  </a:lnTo>
                  <a:lnTo>
                    <a:pt x="86" y="280"/>
                  </a:lnTo>
                  <a:lnTo>
                    <a:pt x="89" y="289"/>
                  </a:lnTo>
                  <a:lnTo>
                    <a:pt x="92" y="297"/>
                  </a:lnTo>
                  <a:lnTo>
                    <a:pt x="95" y="307"/>
                  </a:lnTo>
                  <a:lnTo>
                    <a:pt x="96" y="312"/>
                  </a:lnTo>
                  <a:lnTo>
                    <a:pt x="98" y="317"/>
                  </a:lnTo>
                  <a:lnTo>
                    <a:pt x="101" y="323"/>
                  </a:lnTo>
                  <a:lnTo>
                    <a:pt x="102" y="329"/>
                  </a:lnTo>
                  <a:lnTo>
                    <a:pt x="104" y="335"/>
                  </a:lnTo>
                  <a:lnTo>
                    <a:pt x="106" y="339"/>
                  </a:lnTo>
                  <a:lnTo>
                    <a:pt x="106" y="345"/>
                  </a:lnTo>
                  <a:lnTo>
                    <a:pt x="109" y="352"/>
                  </a:lnTo>
                  <a:lnTo>
                    <a:pt x="111" y="358"/>
                  </a:lnTo>
                  <a:lnTo>
                    <a:pt x="112" y="362"/>
                  </a:lnTo>
                  <a:lnTo>
                    <a:pt x="114" y="369"/>
                  </a:lnTo>
                  <a:lnTo>
                    <a:pt x="115" y="375"/>
                  </a:lnTo>
                  <a:lnTo>
                    <a:pt x="115" y="381"/>
                  </a:lnTo>
                  <a:lnTo>
                    <a:pt x="118" y="388"/>
                  </a:lnTo>
                  <a:lnTo>
                    <a:pt x="119" y="395"/>
                  </a:lnTo>
                  <a:lnTo>
                    <a:pt x="122" y="402"/>
                  </a:lnTo>
                  <a:lnTo>
                    <a:pt x="124" y="410"/>
                  </a:lnTo>
                  <a:lnTo>
                    <a:pt x="125" y="417"/>
                  </a:lnTo>
                  <a:lnTo>
                    <a:pt x="125" y="423"/>
                  </a:lnTo>
                  <a:lnTo>
                    <a:pt x="128" y="431"/>
                  </a:lnTo>
                  <a:lnTo>
                    <a:pt x="128" y="438"/>
                  </a:lnTo>
                  <a:lnTo>
                    <a:pt x="131" y="447"/>
                  </a:lnTo>
                  <a:lnTo>
                    <a:pt x="132" y="456"/>
                  </a:lnTo>
                  <a:lnTo>
                    <a:pt x="135" y="463"/>
                  </a:lnTo>
                  <a:lnTo>
                    <a:pt x="135" y="470"/>
                  </a:lnTo>
                  <a:lnTo>
                    <a:pt x="138" y="479"/>
                  </a:lnTo>
                  <a:lnTo>
                    <a:pt x="138" y="486"/>
                  </a:lnTo>
                  <a:lnTo>
                    <a:pt x="141" y="493"/>
                  </a:lnTo>
                  <a:lnTo>
                    <a:pt x="142" y="499"/>
                  </a:lnTo>
                  <a:lnTo>
                    <a:pt x="144" y="506"/>
                  </a:lnTo>
                  <a:lnTo>
                    <a:pt x="147" y="513"/>
                  </a:lnTo>
                  <a:lnTo>
                    <a:pt x="150" y="521"/>
                  </a:lnTo>
                  <a:lnTo>
                    <a:pt x="151" y="526"/>
                  </a:lnTo>
                  <a:lnTo>
                    <a:pt x="152" y="532"/>
                  </a:lnTo>
                  <a:lnTo>
                    <a:pt x="155" y="538"/>
                  </a:lnTo>
                  <a:lnTo>
                    <a:pt x="158" y="544"/>
                  </a:lnTo>
                  <a:lnTo>
                    <a:pt x="161" y="549"/>
                  </a:lnTo>
                  <a:lnTo>
                    <a:pt x="164" y="554"/>
                  </a:lnTo>
                  <a:lnTo>
                    <a:pt x="167" y="559"/>
                  </a:lnTo>
                  <a:lnTo>
                    <a:pt x="171" y="565"/>
                  </a:lnTo>
                  <a:lnTo>
                    <a:pt x="176" y="574"/>
                  </a:lnTo>
                  <a:lnTo>
                    <a:pt x="181" y="583"/>
                  </a:lnTo>
                  <a:lnTo>
                    <a:pt x="187" y="591"/>
                  </a:lnTo>
                  <a:lnTo>
                    <a:pt x="193" y="598"/>
                  </a:lnTo>
                  <a:lnTo>
                    <a:pt x="199" y="606"/>
                  </a:lnTo>
                  <a:lnTo>
                    <a:pt x="206" y="611"/>
                  </a:lnTo>
                  <a:lnTo>
                    <a:pt x="212" y="617"/>
                  </a:lnTo>
                  <a:lnTo>
                    <a:pt x="219" y="624"/>
                  </a:lnTo>
                  <a:lnTo>
                    <a:pt x="225" y="627"/>
                  </a:lnTo>
                  <a:lnTo>
                    <a:pt x="230" y="632"/>
                  </a:lnTo>
                  <a:lnTo>
                    <a:pt x="236" y="636"/>
                  </a:lnTo>
                  <a:lnTo>
                    <a:pt x="242" y="640"/>
                  </a:lnTo>
                  <a:lnTo>
                    <a:pt x="246" y="643"/>
                  </a:lnTo>
                  <a:lnTo>
                    <a:pt x="250" y="646"/>
                  </a:lnTo>
                  <a:lnTo>
                    <a:pt x="256" y="647"/>
                  </a:lnTo>
                  <a:lnTo>
                    <a:pt x="262" y="650"/>
                  </a:lnTo>
                  <a:lnTo>
                    <a:pt x="269" y="653"/>
                  </a:lnTo>
                  <a:lnTo>
                    <a:pt x="273" y="656"/>
                  </a:lnTo>
                  <a:lnTo>
                    <a:pt x="278" y="657"/>
                  </a:lnTo>
                  <a:lnTo>
                    <a:pt x="279" y="657"/>
                  </a:lnTo>
                  <a:lnTo>
                    <a:pt x="291" y="450"/>
                  </a:lnTo>
                  <a:lnTo>
                    <a:pt x="409" y="0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4D6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41" name="Freeform 51"/>
            <p:cNvSpPr>
              <a:spLocks/>
            </p:cNvSpPr>
            <p:nvPr/>
          </p:nvSpPr>
          <p:spPr bwMode="auto">
            <a:xfrm>
              <a:off x="4013200" y="1662113"/>
              <a:ext cx="379413" cy="400050"/>
            </a:xfrm>
            <a:custGeom>
              <a:avLst/>
              <a:gdLst>
                <a:gd name="T0" fmla="*/ 461 w 479"/>
                <a:gd name="T1" fmla="*/ 3 h 503"/>
                <a:gd name="T2" fmla="*/ 438 w 479"/>
                <a:gd name="T3" fmla="*/ 2 h 503"/>
                <a:gd name="T4" fmla="*/ 420 w 479"/>
                <a:gd name="T5" fmla="*/ 2 h 503"/>
                <a:gd name="T6" fmla="*/ 402 w 479"/>
                <a:gd name="T7" fmla="*/ 0 h 503"/>
                <a:gd name="T8" fmla="*/ 385 w 479"/>
                <a:gd name="T9" fmla="*/ 0 h 503"/>
                <a:gd name="T10" fmla="*/ 363 w 479"/>
                <a:gd name="T11" fmla="*/ 0 h 503"/>
                <a:gd name="T12" fmla="*/ 343 w 479"/>
                <a:gd name="T13" fmla="*/ 0 h 503"/>
                <a:gd name="T14" fmla="*/ 320 w 479"/>
                <a:gd name="T15" fmla="*/ 0 h 503"/>
                <a:gd name="T16" fmla="*/ 297 w 479"/>
                <a:gd name="T17" fmla="*/ 0 h 503"/>
                <a:gd name="T18" fmla="*/ 273 w 479"/>
                <a:gd name="T19" fmla="*/ 0 h 503"/>
                <a:gd name="T20" fmla="*/ 248 w 479"/>
                <a:gd name="T21" fmla="*/ 2 h 503"/>
                <a:gd name="T22" fmla="*/ 224 w 479"/>
                <a:gd name="T23" fmla="*/ 3 h 503"/>
                <a:gd name="T24" fmla="*/ 199 w 479"/>
                <a:gd name="T25" fmla="*/ 6 h 503"/>
                <a:gd name="T26" fmla="*/ 173 w 479"/>
                <a:gd name="T27" fmla="*/ 7 h 503"/>
                <a:gd name="T28" fmla="*/ 149 w 479"/>
                <a:gd name="T29" fmla="*/ 10 h 503"/>
                <a:gd name="T30" fmla="*/ 124 w 479"/>
                <a:gd name="T31" fmla="*/ 13 h 503"/>
                <a:gd name="T32" fmla="*/ 103 w 479"/>
                <a:gd name="T33" fmla="*/ 17 h 503"/>
                <a:gd name="T34" fmla="*/ 80 w 479"/>
                <a:gd name="T35" fmla="*/ 22 h 503"/>
                <a:gd name="T36" fmla="*/ 59 w 479"/>
                <a:gd name="T37" fmla="*/ 28 h 503"/>
                <a:gd name="T38" fmla="*/ 42 w 479"/>
                <a:gd name="T39" fmla="*/ 35 h 503"/>
                <a:gd name="T40" fmla="*/ 29 w 479"/>
                <a:gd name="T41" fmla="*/ 42 h 503"/>
                <a:gd name="T42" fmla="*/ 9 w 479"/>
                <a:gd name="T43" fmla="*/ 61 h 503"/>
                <a:gd name="T44" fmla="*/ 2 w 479"/>
                <a:gd name="T45" fmla="*/ 82 h 503"/>
                <a:gd name="T46" fmla="*/ 0 w 479"/>
                <a:gd name="T47" fmla="*/ 107 h 503"/>
                <a:gd name="T48" fmla="*/ 9 w 479"/>
                <a:gd name="T49" fmla="*/ 131 h 503"/>
                <a:gd name="T50" fmla="*/ 19 w 479"/>
                <a:gd name="T51" fmla="*/ 153 h 503"/>
                <a:gd name="T52" fmla="*/ 36 w 479"/>
                <a:gd name="T53" fmla="*/ 175 h 503"/>
                <a:gd name="T54" fmla="*/ 52 w 479"/>
                <a:gd name="T55" fmla="*/ 192 h 503"/>
                <a:gd name="T56" fmla="*/ 68 w 479"/>
                <a:gd name="T57" fmla="*/ 205 h 503"/>
                <a:gd name="T58" fmla="*/ 83 w 479"/>
                <a:gd name="T59" fmla="*/ 211 h 503"/>
                <a:gd name="T60" fmla="*/ 97 w 479"/>
                <a:gd name="T61" fmla="*/ 211 h 503"/>
                <a:gd name="T62" fmla="*/ 116 w 479"/>
                <a:gd name="T63" fmla="*/ 211 h 503"/>
                <a:gd name="T64" fmla="*/ 130 w 479"/>
                <a:gd name="T65" fmla="*/ 216 h 503"/>
                <a:gd name="T66" fmla="*/ 131 w 479"/>
                <a:gd name="T67" fmla="*/ 219 h 503"/>
                <a:gd name="T68" fmla="*/ 130 w 479"/>
                <a:gd name="T69" fmla="*/ 234 h 503"/>
                <a:gd name="T70" fmla="*/ 129 w 479"/>
                <a:gd name="T71" fmla="*/ 252 h 503"/>
                <a:gd name="T72" fmla="*/ 129 w 479"/>
                <a:gd name="T73" fmla="*/ 278 h 503"/>
                <a:gd name="T74" fmla="*/ 129 w 479"/>
                <a:gd name="T75" fmla="*/ 303 h 503"/>
                <a:gd name="T76" fmla="*/ 130 w 479"/>
                <a:gd name="T77" fmla="*/ 320 h 503"/>
                <a:gd name="T78" fmla="*/ 131 w 479"/>
                <a:gd name="T79" fmla="*/ 334 h 503"/>
                <a:gd name="T80" fmla="*/ 133 w 479"/>
                <a:gd name="T81" fmla="*/ 352 h 503"/>
                <a:gd name="T82" fmla="*/ 136 w 479"/>
                <a:gd name="T83" fmla="*/ 370 h 503"/>
                <a:gd name="T84" fmla="*/ 140 w 479"/>
                <a:gd name="T85" fmla="*/ 388 h 503"/>
                <a:gd name="T86" fmla="*/ 146 w 479"/>
                <a:gd name="T87" fmla="*/ 405 h 503"/>
                <a:gd name="T88" fmla="*/ 152 w 479"/>
                <a:gd name="T89" fmla="*/ 422 h 503"/>
                <a:gd name="T90" fmla="*/ 160 w 479"/>
                <a:gd name="T91" fmla="*/ 441 h 503"/>
                <a:gd name="T92" fmla="*/ 169 w 479"/>
                <a:gd name="T93" fmla="*/ 458 h 503"/>
                <a:gd name="T94" fmla="*/ 179 w 479"/>
                <a:gd name="T95" fmla="*/ 476 h 503"/>
                <a:gd name="T96" fmla="*/ 191 w 479"/>
                <a:gd name="T97" fmla="*/ 493 h 503"/>
                <a:gd name="T98" fmla="*/ 479 w 479"/>
                <a:gd name="T99" fmla="*/ 499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503">
                  <a:moveTo>
                    <a:pt x="471" y="5"/>
                  </a:moveTo>
                  <a:lnTo>
                    <a:pt x="469" y="3"/>
                  </a:lnTo>
                  <a:lnTo>
                    <a:pt x="461" y="3"/>
                  </a:lnTo>
                  <a:lnTo>
                    <a:pt x="454" y="2"/>
                  </a:lnTo>
                  <a:lnTo>
                    <a:pt x="447" y="2"/>
                  </a:lnTo>
                  <a:lnTo>
                    <a:pt x="438" y="2"/>
                  </a:lnTo>
                  <a:lnTo>
                    <a:pt x="431" y="2"/>
                  </a:lnTo>
                  <a:lnTo>
                    <a:pt x="425" y="2"/>
                  </a:lnTo>
                  <a:lnTo>
                    <a:pt x="420" y="2"/>
                  </a:lnTo>
                  <a:lnTo>
                    <a:pt x="414" y="2"/>
                  </a:lnTo>
                  <a:lnTo>
                    <a:pt x="408" y="2"/>
                  </a:lnTo>
                  <a:lnTo>
                    <a:pt x="402" y="0"/>
                  </a:lnTo>
                  <a:lnTo>
                    <a:pt x="397" y="0"/>
                  </a:lnTo>
                  <a:lnTo>
                    <a:pt x="391" y="0"/>
                  </a:lnTo>
                  <a:lnTo>
                    <a:pt x="385" y="0"/>
                  </a:lnTo>
                  <a:lnTo>
                    <a:pt x="378" y="0"/>
                  </a:lnTo>
                  <a:lnTo>
                    <a:pt x="371" y="0"/>
                  </a:lnTo>
                  <a:lnTo>
                    <a:pt x="363" y="0"/>
                  </a:lnTo>
                  <a:lnTo>
                    <a:pt x="358" y="0"/>
                  </a:lnTo>
                  <a:lnTo>
                    <a:pt x="350" y="0"/>
                  </a:lnTo>
                  <a:lnTo>
                    <a:pt x="343" y="0"/>
                  </a:lnTo>
                  <a:lnTo>
                    <a:pt x="336" y="0"/>
                  </a:lnTo>
                  <a:lnTo>
                    <a:pt x="329" y="0"/>
                  </a:lnTo>
                  <a:lnTo>
                    <a:pt x="320" y="0"/>
                  </a:lnTo>
                  <a:lnTo>
                    <a:pt x="313" y="0"/>
                  </a:lnTo>
                  <a:lnTo>
                    <a:pt x="304" y="0"/>
                  </a:lnTo>
                  <a:lnTo>
                    <a:pt x="297" y="0"/>
                  </a:lnTo>
                  <a:lnTo>
                    <a:pt x="288" y="0"/>
                  </a:lnTo>
                  <a:lnTo>
                    <a:pt x="280" y="0"/>
                  </a:lnTo>
                  <a:lnTo>
                    <a:pt x="273" y="0"/>
                  </a:lnTo>
                  <a:lnTo>
                    <a:pt x="265" y="2"/>
                  </a:lnTo>
                  <a:lnTo>
                    <a:pt x="257" y="2"/>
                  </a:lnTo>
                  <a:lnTo>
                    <a:pt x="248" y="2"/>
                  </a:lnTo>
                  <a:lnTo>
                    <a:pt x="240" y="2"/>
                  </a:lnTo>
                  <a:lnTo>
                    <a:pt x="232" y="3"/>
                  </a:lnTo>
                  <a:lnTo>
                    <a:pt x="224" y="3"/>
                  </a:lnTo>
                  <a:lnTo>
                    <a:pt x="215" y="5"/>
                  </a:lnTo>
                  <a:lnTo>
                    <a:pt x="208" y="5"/>
                  </a:lnTo>
                  <a:lnTo>
                    <a:pt x="199" y="6"/>
                  </a:lnTo>
                  <a:lnTo>
                    <a:pt x="191" y="6"/>
                  </a:lnTo>
                  <a:lnTo>
                    <a:pt x="182" y="7"/>
                  </a:lnTo>
                  <a:lnTo>
                    <a:pt x="173" y="7"/>
                  </a:lnTo>
                  <a:lnTo>
                    <a:pt x="165" y="9"/>
                  </a:lnTo>
                  <a:lnTo>
                    <a:pt x="157" y="9"/>
                  </a:lnTo>
                  <a:lnTo>
                    <a:pt x="149" y="10"/>
                  </a:lnTo>
                  <a:lnTo>
                    <a:pt x="140" y="12"/>
                  </a:lnTo>
                  <a:lnTo>
                    <a:pt x="133" y="13"/>
                  </a:lnTo>
                  <a:lnTo>
                    <a:pt x="124" y="13"/>
                  </a:lnTo>
                  <a:lnTo>
                    <a:pt x="117" y="15"/>
                  </a:lnTo>
                  <a:lnTo>
                    <a:pt x="110" y="16"/>
                  </a:lnTo>
                  <a:lnTo>
                    <a:pt x="103" y="17"/>
                  </a:lnTo>
                  <a:lnTo>
                    <a:pt x="94" y="19"/>
                  </a:lnTo>
                  <a:lnTo>
                    <a:pt x="87" y="22"/>
                  </a:lnTo>
                  <a:lnTo>
                    <a:pt x="80" y="22"/>
                  </a:lnTo>
                  <a:lnTo>
                    <a:pt x="74" y="25"/>
                  </a:lnTo>
                  <a:lnTo>
                    <a:pt x="65" y="26"/>
                  </a:lnTo>
                  <a:lnTo>
                    <a:pt x="59" y="28"/>
                  </a:lnTo>
                  <a:lnTo>
                    <a:pt x="54" y="30"/>
                  </a:lnTo>
                  <a:lnTo>
                    <a:pt x="48" y="32"/>
                  </a:lnTo>
                  <a:lnTo>
                    <a:pt x="42" y="35"/>
                  </a:lnTo>
                  <a:lnTo>
                    <a:pt x="36" y="38"/>
                  </a:lnTo>
                  <a:lnTo>
                    <a:pt x="32" y="41"/>
                  </a:lnTo>
                  <a:lnTo>
                    <a:pt x="29" y="42"/>
                  </a:lnTo>
                  <a:lnTo>
                    <a:pt x="21" y="48"/>
                  </a:lnTo>
                  <a:lnTo>
                    <a:pt x="15" y="55"/>
                  </a:lnTo>
                  <a:lnTo>
                    <a:pt x="9" y="61"/>
                  </a:lnTo>
                  <a:lnTo>
                    <a:pt x="6" y="68"/>
                  </a:lnTo>
                  <a:lnTo>
                    <a:pt x="2" y="75"/>
                  </a:lnTo>
                  <a:lnTo>
                    <a:pt x="2" y="82"/>
                  </a:lnTo>
                  <a:lnTo>
                    <a:pt x="0" y="91"/>
                  </a:lnTo>
                  <a:lnTo>
                    <a:pt x="0" y="98"/>
                  </a:lnTo>
                  <a:lnTo>
                    <a:pt x="0" y="107"/>
                  </a:lnTo>
                  <a:lnTo>
                    <a:pt x="3" y="115"/>
                  </a:lnTo>
                  <a:lnTo>
                    <a:pt x="6" y="123"/>
                  </a:lnTo>
                  <a:lnTo>
                    <a:pt x="9" y="131"/>
                  </a:lnTo>
                  <a:lnTo>
                    <a:pt x="12" y="139"/>
                  </a:lnTo>
                  <a:lnTo>
                    <a:pt x="16" y="146"/>
                  </a:lnTo>
                  <a:lnTo>
                    <a:pt x="19" y="153"/>
                  </a:lnTo>
                  <a:lnTo>
                    <a:pt x="25" y="162"/>
                  </a:lnTo>
                  <a:lnTo>
                    <a:pt x="31" y="169"/>
                  </a:lnTo>
                  <a:lnTo>
                    <a:pt x="36" y="175"/>
                  </a:lnTo>
                  <a:lnTo>
                    <a:pt x="42" y="182"/>
                  </a:lnTo>
                  <a:lnTo>
                    <a:pt x="46" y="187"/>
                  </a:lnTo>
                  <a:lnTo>
                    <a:pt x="52" y="192"/>
                  </a:lnTo>
                  <a:lnTo>
                    <a:pt x="57" y="196"/>
                  </a:lnTo>
                  <a:lnTo>
                    <a:pt x="62" y="200"/>
                  </a:lnTo>
                  <a:lnTo>
                    <a:pt x="68" y="205"/>
                  </a:lnTo>
                  <a:lnTo>
                    <a:pt x="72" y="206"/>
                  </a:lnTo>
                  <a:lnTo>
                    <a:pt x="78" y="209"/>
                  </a:lnTo>
                  <a:lnTo>
                    <a:pt x="83" y="211"/>
                  </a:lnTo>
                  <a:lnTo>
                    <a:pt x="87" y="211"/>
                  </a:lnTo>
                  <a:lnTo>
                    <a:pt x="93" y="211"/>
                  </a:lnTo>
                  <a:lnTo>
                    <a:pt x="97" y="211"/>
                  </a:lnTo>
                  <a:lnTo>
                    <a:pt x="103" y="211"/>
                  </a:lnTo>
                  <a:lnTo>
                    <a:pt x="107" y="211"/>
                  </a:lnTo>
                  <a:lnTo>
                    <a:pt x="116" y="211"/>
                  </a:lnTo>
                  <a:lnTo>
                    <a:pt x="121" y="213"/>
                  </a:lnTo>
                  <a:lnTo>
                    <a:pt x="127" y="213"/>
                  </a:lnTo>
                  <a:lnTo>
                    <a:pt x="130" y="216"/>
                  </a:lnTo>
                  <a:lnTo>
                    <a:pt x="131" y="216"/>
                  </a:lnTo>
                  <a:lnTo>
                    <a:pt x="133" y="218"/>
                  </a:lnTo>
                  <a:lnTo>
                    <a:pt x="131" y="219"/>
                  </a:lnTo>
                  <a:lnTo>
                    <a:pt x="131" y="225"/>
                  </a:lnTo>
                  <a:lnTo>
                    <a:pt x="130" y="228"/>
                  </a:lnTo>
                  <a:lnTo>
                    <a:pt x="130" y="234"/>
                  </a:lnTo>
                  <a:lnTo>
                    <a:pt x="130" y="239"/>
                  </a:lnTo>
                  <a:lnTo>
                    <a:pt x="130" y="247"/>
                  </a:lnTo>
                  <a:lnTo>
                    <a:pt x="129" y="252"/>
                  </a:lnTo>
                  <a:lnTo>
                    <a:pt x="129" y="261"/>
                  </a:lnTo>
                  <a:lnTo>
                    <a:pt x="129" y="270"/>
                  </a:lnTo>
                  <a:lnTo>
                    <a:pt x="129" y="278"/>
                  </a:lnTo>
                  <a:lnTo>
                    <a:pt x="129" y="287"/>
                  </a:lnTo>
                  <a:lnTo>
                    <a:pt x="129" y="297"/>
                  </a:lnTo>
                  <a:lnTo>
                    <a:pt x="129" y="303"/>
                  </a:lnTo>
                  <a:lnTo>
                    <a:pt x="129" y="309"/>
                  </a:lnTo>
                  <a:lnTo>
                    <a:pt x="130" y="314"/>
                  </a:lnTo>
                  <a:lnTo>
                    <a:pt x="130" y="320"/>
                  </a:lnTo>
                  <a:lnTo>
                    <a:pt x="130" y="324"/>
                  </a:lnTo>
                  <a:lnTo>
                    <a:pt x="130" y="330"/>
                  </a:lnTo>
                  <a:lnTo>
                    <a:pt x="131" y="334"/>
                  </a:lnTo>
                  <a:lnTo>
                    <a:pt x="131" y="340"/>
                  </a:lnTo>
                  <a:lnTo>
                    <a:pt x="131" y="346"/>
                  </a:lnTo>
                  <a:lnTo>
                    <a:pt x="133" y="352"/>
                  </a:lnTo>
                  <a:lnTo>
                    <a:pt x="134" y="358"/>
                  </a:lnTo>
                  <a:lnTo>
                    <a:pt x="136" y="365"/>
                  </a:lnTo>
                  <a:lnTo>
                    <a:pt x="136" y="370"/>
                  </a:lnTo>
                  <a:lnTo>
                    <a:pt x="137" y="375"/>
                  </a:lnTo>
                  <a:lnTo>
                    <a:pt x="139" y="381"/>
                  </a:lnTo>
                  <a:lnTo>
                    <a:pt x="140" y="388"/>
                  </a:lnTo>
                  <a:lnTo>
                    <a:pt x="142" y="392"/>
                  </a:lnTo>
                  <a:lnTo>
                    <a:pt x="144" y="399"/>
                  </a:lnTo>
                  <a:lnTo>
                    <a:pt x="146" y="405"/>
                  </a:lnTo>
                  <a:lnTo>
                    <a:pt x="149" y="412"/>
                  </a:lnTo>
                  <a:lnTo>
                    <a:pt x="150" y="418"/>
                  </a:lnTo>
                  <a:lnTo>
                    <a:pt x="152" y="422"/>
                  </a:lnTo>
                  <a:lnTo>
                    <a:pt x="155" y="428"/>
                  </a:lnTo>
                  <a:lnTo>
                    <a:pt x="157" y="435"/>
                  </a:lnTo>
                  <a:lnTo>
                    <a:pt x="160" y="441"/>
                  </a:lnTo>
                  <a:lnTo>
                    <a:pt x="162" y="447"/>
                  </a:lnTo>
                  <a:lnTo>
                    <a:pt x="165" y="453"/>
                  </a:lnTo>
                  <a:lnTo>
                    <a:pt x="169" y="458"/>
                  </a:lnTo>
                  <a:lnTo>
                    <a:pt x="172" y="464"/>
                  </a:lnTo>
                  <a:lnTo>
                    <a:pt x="175" y="470"/>
                  </a:lnTo>
                  <a:lnTo>
                    <a:pt x="179" y="476"/>
                  </a:lnTo>
                  <a:lnTo>
                    <a:pt x="183" y="481"/>
                  </a:lnTo>
                  <a:lnTo>
                    <a:pt x="186" y="487"/>
                  </a:lnTo>
                  <a:lnTo>
                    <a:pt x="191" y="493"/>
                  </a:lnTo>
                  <a:lnTo>
                    <a:pt x="195" y="499"/>
                  </a:lnTo>
                  <a:lnTo>
                    <a:pt x="201" y="503"/>
                  </a:lnTo>
                  <a:lnTo>
                    <a:pt x="479" y="499"/>
                  </a:lnTo>
                  <a:lnTo>
                    <a:pt x="471" y="5"/>
                  </a:lnTo>
                  <a:lnTo>
                    <a:pt x="471" y="5"/>
                  </a:lnTo>
                  <a:close/>
                </a:path>
              </a:pathLst>
            </a:custGeom>
            <a:solidFill>
              <a:srgbClr val="637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42" name="Freeform 52"/>
            <p:cNvSpPr>
              <a:spLocks/>
            </p:cNvSpPr>
            <p:nvPr/>
          </p:nvSpPr>
          <p:spPr bwMode="auto">
            <a:xfrm>
              <a:off x="3673475" y="1071563"/>
              <a:ext cx="569913" cy="352425"/>
            </a:xfrm>
            <a:custGeom>
              <a:avLst/>
              <a:gdLst>
                <a:gd name="T0" fmla="*/ 718 w 718"/>
                <a:gd name="T1" fmla="*/ 0 h 445"/>
                <a:gd name="T2" fmla="*/ 713 w 718"/>
                <a:gd name="T3" fmla="*/ 422 h 445"/>
                <a:gd name="T4" fmla="*/ 0 w 718"/>
                <a:gd name="T5" fmla="*/ 445 h 445"/>
                <a:gd name="T6" fmla="*/ 4 w 718"/>
                <a:gd name="T7" fmla="*/ 407 h 445"/>
                <a:gd name="T8" fmla="*/ 590 w 718"/>
                <a:gd name="T9" fmla="*/ 19 h 445"/>
                <a:gd name="T10" fmla="*/ 718 w 718"/>
                <a:gd name="T11" fmla="*/ 0 h 445"/>
                <a:gd name="T12" fmla="*/ 718 w 718"/>
                <a:gd name="T13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8" h="445">
                  <a:moveTo>
                    <a:pt x="718" y="0"/>
                  </a:moveTo>
                  <a:lnTo>
                    <a:pt x="713" y="422"/>
                  </a:lnTo>
                  <a:lnTo>
                    <a:pt x="0" y="445"/>
                  </a:lnTo>
                  <a:lnTo>
                    <a:pt x="4" y="407"/>
                  </a:lnTo>
                  <a:lnTo>
                    <a:pt x="590" y="19"/>
                  </a:lnTo>
                  <a:lnTo>
                    <a:pt x="718" y="0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00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43" name="Freeform 53"/>
            <p:cNvSpPr>
              <a:spLocks/>
            </p:cNvSpPr>
            <p:nvPr/>
          </p:nvSpPr>
          <p:spPr bwMode="auto">
            <a:xfrm>
              <a:off x="3675063" y="1074738"/>
              <a:ext cx="534988" cy="319087"/>
            </a:xfrm>
            <a:custGeom>
              <a:avLst/>
              <a:gdLst>
                <a:gd name="T0" fmla="*/ 675 w 675"/>
                <a:gd name="T1" fmla="*/ 0 h 402"/>
                <a:gd name="T2" fmla="*/ 667 w 675"/>
                <a:gd name="T3" fmla="*/ 383 h 402"/>
                <a:gd name="T4" fmla="*/ 0 w 675"/>
                <a:gd name="T5" fmla="*/ 402 h 402"/>
                <a:gd name="T6" fmla="*/ 0 w 675"/>
                <a:gd name="T7" fmla="*/ 373 h 402"/>
                <a:gd name="T8" fmla="*/ 353 w 675"/>
                <a:gd name="T9" fmla="*/ 66 h 402"/>
                <a:gd name="T10" fmla="*/ 353 w 675"/>
                <a:gd name="T11" fmla="*/ 64 h 402"/>
                <a:gd name="T12" fmla="*/ 359 w 675"/>
                <a:gd name="T13" fmla="*/ 63 h 402"/>
                <a:gd name="T14" fmla="*/ 362 w 675"/>
                <a:gd name="T15" fmla="*/ 62 h 402"/>
                <a:gd name="T16" fmla="*/ 368 w 675"/>
                <a:gd name="T17" fmla="*/ 60 h 402"/>
                <a:gd name="T18" fmla="*/ 372 w 675"/>
                <a:gd name="T19" fmla="*/ 60 h 402"/>
                <a:gd name="T20" fmla="*/ 379 w 675"/>
                <a:gd name="T21" fmla="*/ 59 h 402"/>
                <a:gd name="T22" fmla="*/ 384 w 675"/>
                <a:gd name="T23" fmla="*/ 57 h 402"/>
                <a:gd name="T24" fmla="*/ 391 w 675"/>
                <a:gd name="T25" fmla="*/ 54 h 402"/>
                <a:gd name="T26" fmla="*/ 399 w 675"/>
                <a:gd name="T27" fmla="*/ 53 h 402"/>
                <a:gd name="T28" fmla="*/ 407 w 675"/>
                <a:gd name="T29" fmla="*/ 51 h 402"/>
                <a:gd name="T30" fmla="*/ 415 w 675"/>
                <a:gd name="T31" fmla="*/ 49 h 402"/>
                <a:gd name="T32" fmla="*/ 425 w 675"/>
                <a:gd name="T33" fmla="*/ 47 h 402"/>
                <a:gd name="T34" fmla="*/ 430 w 675"/>
                <a:gd name="T35" fmla="*/ 44 h 402"/>
                <a:gd name="T36" fmla="*/ 434 w 675"/>
                <a:gd name="T37" fmla="*/ 44 h 402"/>
                <a:gd name="T38" fmla="*/ 440 w 675"/>
                <a:gd name="T39" fmla="*/ 43 h 402"/>
                <a:gd name="T40" fmla="*/ 446 w 675"/>
                <a:gd name="T41" fmla="*/ 43 h 402"/>
                <a:gd name="T42" fmla="*/ 450 w 675"/>
                <a:gd name="T43" fmla="*/ 41 h 402"/>
                <a:gd name="T44" fmla="*/ 454 w 675"/>
                <a:gd name="T45" fmla="*/ 40 h 402"/>
                <a:gd name="T46" fmla="*/ 460 w 675"/>
                <a:gd name="T47" fmla="*/ 38 h 402"/>
                <a:gd name="T48" fmla="*/ 466 w 675"/>
                <a:gd name="T49" fmla="*/ 37 h 402"/>
                <a:gd name="T50" fmla="*/ 471 w 675"/>
                <a:gd name="T51" fmla="*/ 36 h 402"/>
                <a:gd name="T52" fmla="*/ 477 w 675"/>
                <a:gd name="T53" fmla="*/ 34 h 402"/>
                <a:gd name="T54" fmla="*/ 482 w 675"/>
                <a:gd name="T55" fmla="*/ 33 h 402"/>
                <a:gd name="T56" fmla="*/ 487 w 675"/>
                <a:gd name="T57" fmla="*/ 33 h 402"/>
                <a:gd name="T58" fmla="*/ 493 w 675"/>
                <a:gd name="T59" fmla="*/ 31 h 402"/>
                <a:gd name="T60" fmla="*/ 499 w 675"/>
                <a:gd name="T61" fmla="*/ 30 h 402"/>
                <a:gd name="T62" fmla="*/ 505 w 675"/>
                <a:gd name="T63" fmla="*/ 28 h 402"/>
                <a:gd name="T64" fmla="*/ 510 w 675"/>
                <a:gd name="T65" fmla="*/ 27 h 402"/>
                <a:gd name="T66" fmla="*/ 516 w 675"/>
                <a:gd name="T67" fmla="*/ 26 h 402"/>
                <a:gd name="T68" fmla="*/ 522 w 675"/>
                <a:gd name="T69" fmla="*/ 24 h 402"/>
                <a:gd name="T70" fmla="*/ 529 w 675"/>
                <a:gd name="T71" fmla="*/ 23 h 402"/>
                <a:gd name="T72" fmla="*/ 535 w 675"/>
                <a:gd name="T73" fmla="*/ 23 h 402"/>
                <a:gd name="T74" fmla="*/ 541 w 675"/>
                <a:gd name="T75" fmla="*/ 21 h 402"/>
                <a:gd name="T76" fmla="*/ 546 w 675"/>
                <a:gd name="T77" fmla="*/ 20 h 402"/>
                <a:gd name="T78" fmla="*/ 554 w 675"/>
                <a:gd name="T79" fmla="*/ 18 h 402"/>
                <a:gd name="T80" fmla="*/ 559 w 675"/>
                <a:gd name="T81" fmla="*/ 17 h 402"/>
                <a:gd name="T82" fmla="*/ 565 w 675"/>
                <a:gd name="T83" fmla="*/ 15 h 402"/>
                <a:gd name="T84" fmla="*/ 572 w 675"/>
                <a:gd name="T85" fmla="*/ 15 h 402"/>
                <a:gd name="T86" fmla="*/ 578 w 675"/>
                <a:gd name="T87" fmla="*/ 14 h 402"/>
                <a:gd name="T88" fmla="*/ 585 w 675"/>
                <a:gd name="T89" fmla="*/ 14 h 402"/>
                <a:gd name="T90" fmla="*/ 590 w 675"/>
                <a:gd name="T91" fmla="*/ 11 h 402"/>
                <a:gd name="T92" fmla="*/ 597 w 675"/>
                <a:gd name="T93" fmla="*/ 11 h 402"/>
                <a:gd name="T94" fmla="*/ 603 w 675"/>
                <a:gd name="T95" fmla="*/ 10 h 402"/>
                <a:gd name="T96" fmla="*/ 610 w 675"/>
                <a:gd name="T97" fmla="*/ 10 h 402"/>
                <a:gd name="T98" fmla="*/ 616 w 675"/>
                <a:gd name="T99" fmla="*/ 8 h 402"/>
                <a:gd name="T100" fmla="*/ 621 w 675"/>
                <a:gd name="T101" fmla="*/ 7 h 402"/>
                <a:gd name="T102" fmla="*/ 627 w 675"/>
                <a:gd name="T103" fmla="*/ 7 h 402"/>
                <a:gd name="T104" fmla="*/ 634 w 675"/>
                <a:gd name="T105" fmla="*/ 7 h 402"/>
                <a:gd name="T106" fmla="*/ 639 w 675"/>
                <a:gd name="T107" fmla="*/ 4 h 402"/>
                <a:gd name="T108" fmla="*/ 644 w 675"/>
                <a:gd name="T109" fmla="*/ 4 h 402"/>
                <a:gd name="T110" fmla="*/ 650 w 675"/>
                <a:gd name="T111" fmla="*/ 1 h 402"/>
                <a:gd name="T112" fmla="*/ 657 w 675"/>
                <a:gd name="T113" fmla="*/ 1 h 402"/>
                <a:gd name="T114" fmla="*/ 663 w 675"/>
                <a:gd name="T115" fmla="*/ 1 h 402"/>
                <a:gd name="T116" fmla="*/ 669 w 675"/>
                <a:gd name="T117" fmla="*/ 0 h 402"/>
                <a:gd name="T118" fmla="*/ 673 w 675"/>
                <a:gd name="T119" fmla="*/ 0 h 402"/>
                <a:gd name="T120" fmla="*/ 675 w 675"/>
                <a:gd name="T121" fmla="*/ 0 h 402"/>
                <a:gd name="T122" fmla="*/ 675 w 675"/>
                <a:gd name="T123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5" h="402">
                  <a:moveTo>
                    <a:pt x="675" y="0"/>
                  </a:moveTo>
                  <a:lnTo>
                    <a:pt x="667" y="383"/>
                  </a:lnTo>
                  <a:lnTo>
                    <a:pt x="0" y="402"/>
                  </a:lnTo>
                  <a:lnTo>
                    <a:pt x="0" y="373"/>
                  </a:lnTo>
                  <a:lnTo>
                    <a:pt x="353" y="66"/>
                  </a:lnTo>
                  <a:lnTo>
                    <a:pt x="353" y="64"/>
                  </a:lnTo>
                  <a:lnTo>
                    <a:pt x="359" y="63"/>
                  </a:lnTo>
                  <a:lnTo>
                    <a:pt x="362" y="62"/>
                  </a:lnTo>
                  <a:lnTo>
                    <a:pt x="368" y="60"/>
                  </a:lnTo>
                  <a:lnTo>
                    <a:pt x="372" y="60"/>
                  </a:lnTo>
                  <a:lnTo>
                    <a:pt x="379" y="59"/>
                  </a:lnTo>
                  <a:lnTo>
                    <a:pt x="384" y="57"/>
                  </a:lnTo>
                  <a:lnTo>
                    <a:pt x="391" y="54"/>
                  </a:lnTo>
                  <a:lnTo>
                    <a:pt x="399" y="53"/>
                  </a:lnTo>
                  <a:lnTo>
                    <a:pt x="407" y="51"/>
                  </a:lnTo>
                  <a:lnTo>
                    <a:pt x="415" y="49"/>
                  </a:lnTo>
                  <a:lnTo>
                    <a:pt x="425" y="47"/>
                  </a:lnTo>
                  <a:lnTo>
                    <a:pt x="430" y="44"/>
                  </a:lnTo>
                  <a:lnTo>
                    <a:pt x="434" y="44"/>
                  </a:lnTo>
                  <a:lnTo>
                    <a:pt x="440" y="43"/>
                  </a:lnTo>
                  <a:lnTo>
                    <a:pt x="446" y="43"/>
                  </a:lnTo>
                  <a:lnTo>
                    <a:pt x="450" y="41"/>
                  </a:lnTo>
                  <a:lnTo>
                    <a:pt x="454" y="40"/>
                  </a:lnTo>
                  <a:lnTo>
                    <a:pt x="460" y="38"/>
                  </a:lnTo>
                  <a:lnTo>
                    <a:pt x="466" y="37"/>
                  </a:lnTo>
                  <a:lnTo>
                    <a:pt x="471" y="36"/>
                  </a:lnTo>
                  <a:lnTo>
                    <a:pt x="477" y="34"/>
                  </a:lnTo>
                  <a:lnTo>
                    <a:pt x="482" y="33"/>
                  </a:lnTo>
                  <a:lnTo>
                    <a:pt x="487" y="33"/>
                  </a:lnTo>
                  <a:lnTo>
                    <a:pt x="493" y="31"/>
                  </a:lnTo>
                  <a:lnTo>
                    <a:pt x="499" y="30"/>
                  </a:lnTo>
                  <a:lnTo>
                    <a:pt x="505" y="28"/>
                  </a:lnTo>
                  <a:lnTo>
                    <a:pt x="510" y="27"/>
                  </a:lnTo>
                  <a:lnTo>
                    <a:pt x="516" y="26"/>
                  </a:lnTo>
                  <a:lnTo>
                    <a:pt x="522" y="24"/>
                  </a:lnTo>
                  <a:lnTo>
                    <a:pt x="529" y="23"/>
                  </a:lnTo>
                  <a:lnTo>
                    <a:pt x="535" y="23"/>
                  </a:lnTo>
                  <a:lnTo>
                    <a:pt x="541" y="21"/>
                  </a:lnTo>
                  <a:lnTo>
                    <a:pt x="546" y="20"/>
                  </a:lnTo>
                  <a:lnTo>
                    <a:pt x="554" y="18"/>
                  </a:lnTo>
                  <a:lnTo>
                    <a:pt x="559" y="17"/>
                  </a:lnTo>
                  <a:lnTo>
                    <a:pt x="565" y="15"/>
                  </a:lnTo>
                  <a:lnTo>
                    <a:pt x="572" y="15"/>
                  </a:lnTo>
                  <a:lnTo>
                    <a:pt x="578" y="14"/>
                  </a:lnTo>
                  <a:lnTo>
                    <a:pt x="585" y="14"/>
                  </a:lnTo>
                  <a:lnTo>
                    <a:pt x="590" y="11"/>
                  </a:lnTo>
                  <a:lnTo>
                    <a:pt x="597" y="11"/>
                  </a:lnTo>
                  <a:lnTo>
                    <a:pt x="603" y="10"/>
                  </a:lnTo>
                  <a:lnTo>
                    <a:pt x="610" y="10"/>
                  </a:lnTo>
                  <a:lnTo>
                    <a:pt x="616" y="8"/>
                  </a:lnTo>
                  <a:lnTo>
                    <a:pt x="621" y="7"/>
                  </a:lnTo>
                  <a:lnTo>
                    <a:pt x="627" y="7"/>
                  </a:lnTo>
                  <a:lnTo>
                    <a:pt x="634" y="7"/>
                  </a:lnTo>
                  <a:lnTo>
                    <a:pt x="639" y="4"/>
                  </a:lnTo>
                  <a:lnTo>
                    <a:pt x="644" y="4"/>
                  </a:lnTo>
                  <a:lnTo>
                    <a:pt x="650" y="1"/>
                  </a:lnTo>
                  <a:lnTo>
                    <a:pt x="657" y="1"/>
                  </a:lnTo>
                  <a:lnTo>
                    <a:pt x="663" y="1"/>
                  </a:lnTo>
                  <a:lnTo>
                    <a:pt x="669" y="0"/>
                  </a:lnTo>
                  <a:lnTo>
                    <a:pt x="673" y="0"/>
                  </a:lnTo>
                  <a:lnTo>
                    <a:pt x="675" y="0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rgbClr val="40B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44" name="Freeform 54"/>
            <p:cNvSpPr>
              <a:spLocks/>
            </p:cNvSpPr>
            <p:nvPr/>
          </p:nvSpPr>
          <p:spPr bwMode="auto">
            <a:xfrm>
              <a:off x="3675063" y="1079500"/>
              <a:ext cx="517525" cy="292100"/>
            </a:xfrm>
            <a:custGeom>
              <a:avLst/>
              <a:gdLst>
                <a:gd name="T0" fmla="*/ 653 w 653"/>
                <a:gd name="T1" fmla="*/ 2 h 369"/>
                <a:gd name="T2" fmla="*/ 653 w 653"/>
                <a:gd name="T3" fmla="*/ 10 h 369"/>
                <a:gd name="T4" fmla="*/ 652 w 653"/>
                <a:gd name="T5" fmla="*/ 25 h 369"/>
                <a:gd name="T6" fmla="*/ 652 w 653"/>
                <a:gd name="T7" fmla="*/ 39 h 369"/>
                <a:gd name="T8" fmla="*/ 652 w 653"/>
                <a:gd name="T9" fmla="*/ 51 h 369"/>
                <a:gd name="T10" fmla="*/ 650 w 653"/>
                <a:gd name="T11" fmla="*/ 62 h 369"/>
                <a:gd name="T12" fmla="*/ 650 w 653"/>
                <a:gd name="T13" fmla="*/ 75 h 369"/>
                <a:gd name="T14" fmla="*/ 650 w 653"/>
                <a:gd name="T15" fmla="*/ 90 h 369"/>
                <a:gd name="T16" fmla="*/ 650 w 653"/>
                <a:gd name="T17" fmla="*/ 106 h 369"/>
                <a:gd name="T18" fmla="*/ 650 w 653"/>
                <a:gd name="T19" fmla="*/ 121 h 369"/>
                <a:gd name="T20" fmla="*/ 650 w 653"/>
                <a:gd name="T21" fmla="*/ 137 h 369"/>
                <a:gd name="T22" fmla="*/ 650 w 653"/>
                <a:gd name="T23" fmla="*/ 155 h 369"/>
                <a:gd name="T24" fmla="*/ 650 w 653"/>
                <a:gd name="T25" fmla="*/ 170 h 369"/>
                <a:gd name="T26" fmla="*/ 649 w 653"/>
                <a:gd name="T27" fmla="*/ 186 h 369"/>
                <a:gd name="T28" fmla="*/ 649 w 653"/>
                <a:gd name="T29" fmla="*/ 203 h 369"/>
                <a:gd name="T30" fmla="*/ 647 w 653"/>
                <a:gd name="T31" fmla="*/ 218 h 369"/>
                <a:gd name="T32" fmla="*/ 647 w 653"/>
                <a:gd name="T33" fmla="*/ 235 h 369"/>
                <a:gd name="T34" fmla="*/ 647 w 653"/>
                <a:gd name="T35" fmla="*/ 251 h 369"/>
                <a:gd name="T36" fmla="*/ 647 w 653"/>
                <a:gd name="T37" fmla="*/ 265 h 369"/>
                <a:gd name="T38" fmla="*/ 647 w 653"/>
                <a:gd name="T39" fmla="*/ 278 h 369"/>
                <a:gd name="T40" fmla="*/ 647 w 653"/>
                <a:gd name="T41" fmla="*/ 293 h 369"/>
                <a:gd name="T42" fmla="*/ 647 w 653"/>
                <a:gd name="T43" fmla="*/ 306 h 369"/>
                <a:gd name="T44" fmla="*/ 647 w 653"/>
                <a:gd name="T45" fmla="*/ 317 h 369"/>
                <a:gd name="T46" fmla="*/ 647 w 653"/>
                <a:gd name="T47" fmla="*/ 332 h 369"/>
                <a:gd name="T48" fmla="*/ 647 w 653"/>
                <a:gd name="T49" fmla="*/ 345 h 369"/>
                <a:gd name="T50" fmla="*/ 647 w 653"/>
                <a:gd name="T51" fmla="*/ 353 h 369"/>
                <a:gd name="T52" fmla="*/ 0 w 653"/>
                <a:gd name="T53" fmla="*/ 369 h 369"/>
                <a:gd name="T54" fmla="*/ 392 w 653"/>
                <a:gd name="T55" fmla="*/ 48 h 369"/>
                <a:gd name="T56" fmla="*/ 399 w 653"/>
                <a:gd name="T57" fmla="*/ 44 h 369"/>
                <a:gd name="T58" fmla="*/ 412 w 653"/>
                <a:gd name="T59" fmla="*/ 39 h 369"/>
                <a:gd name="T60" fmla="*/ 428 w 653"/>
                <a:gd name="T61" fmla="*/ 35 h 369"/>
                <a:gd name="T62" fmla="*/ 447 w 653"/>
                <a:gd name="T63" fmla="*/ 31 h 369"/>
                <a:gd name="T64" fmla="*/ 467 w 653"/>
                <a:gd name="T65" fmla="*/ 26 h 369"/>
                <a:gd name="T66" fmla="*/ 477 w 653"/>
                <a:gd name="T67" fmla="*/ 23 h 369"/>
                <a:gd name="T68" fmla="*/ 489 w 653"/>
                <a:gd name="T69" fmla="*/ 22 h 369"/>
                <a:gd name="T70" fmla="*/ 500 w 653"/>
                <a:gd name="T71" fmla="*/ 19 h 369"/>
                <a:gd name="T72" fmla="*/ 512 w 653"/>
                <a:gd name="T73" fmla="*/ 18 h 369"/>
                <a:gd name="T74" fmla="*/ 523 w 653"/>
                <a:gd name="T75" fmla="*/ 15 h 369"/>
                <a:gd name="T76" fmla="*/ 535 w 653"/>
                <a:gd name="T77" fmla="*/ 15 h 369"/>
                <a:gd name="T78" fmla="*/ 545 w 653"/>
                <a:gd name="T79" fmla="*/ 12 h 369"/>
                <a:gd name="T80" fmla="*/ 556 w 653"/>
                <a:gd name="T81" fmla="*/ 10 h 369"/>
                <a:gd name="T82" fmla="*/ 567 w 653"/>
                <a:gd name="T83" fmla="*/ 8 h 369"/>
                <a:gd name="T84" fmla="*/ 578 w 653"/>
                <a:gd name="T85" fmla="*/ 6 h 369"/>
                <a:gd name="T86" fmla="*/ 588 w 653"/>
                <a:gd name="T87" fmla="*/ 5 h 369"/>
                <a:gd name="T88" fmla="*/ 598 w 653"/>
                <a:gd name="T89" fmla="*/ 5 h 369"/>
                <a:gd name="T90" fmla="*/ 617 w 653"/>
                <a:gd name="T91" fmla="*/ 3 h 369"/>
                <a:gd name="T92" fmla="*/ 630 w 653"/>
                <a:gd name="T93" fmla="*/ 0 h 369"/>
                <a:gd name="T94" fmla="*/ 643 w 653"/>
                <a:gd name="T95" fmla="*/ 0 h 369"/>
                <a:gd name="T96" fmla="*/ 653 w 653"/>
                <a:gd name="T97" fmla="*/ 2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53" h="369">
                  <a:moveTo>
                    <a:pt x="653" y="2"/>
                  </a:moveTo>
                  <a:lnTo>
                    <a:pt x="653" y="2"/>
                  </a:lnTo>
                  <a:lnTo>
                    <a:pt x="653" y="6"/>
                  </a:lnTo>
                  <a:lnTo>
                    <a:pt x="653" y="10"/>
                  </a:lnTo>
                  <a:lnTo>
                    <a:pt x="653" y="18"/>
                  </a:lnTo>
                  <a:lnTo>
                    <a:pt x="652" y="25"/>
                  </a:lnTo>
                  <a:lnTo>
                    <a:pt x="652" y="35"/>
                  </a:lnTo>
                  <a:lnTo>
                    <a:pt x="652" y="39"/>
                  </a:lnTo>
                  <a:lnTo>
                    <a:pt x="652" y="45"/>
                  </a:lnTo>
                  <a:lnTo>
                    <a:pt x="652" y="51"/>
                  </a:lnTo>
                  <a:lnTo>
                    <a:pt x="652" y="57"/>
                  </a:lnTo>
                  <a:lnTo>
                    <a:pt x="650" y="62"/>
                  </a:lnTo>
                  <a:lnTo>
                    <a:pt x="650" y="69"/>
                  </a:lnTo>
                  <a:lnTo>
                    <a:pt x="650" y="75"/>
                  </a:lnTo>
                  <a:lnTo>
                    <a:pt x="650" y="84"/>
                  </a:lnTo>
                  <a:lnTo>
                    <a:pt x="650" y="90"/>
                  </a:lnTo>
                  <a:lnTo>
                    <a:pt x="650" y="97"/>
                  </a:lnTo>
                  <a:lnTo>
                    <a:pt x="650" y="106"/>
                  </a:lnTo>
                  <a:lnTo>
                    <a:pt x="650" y="114"/>
                  </a:lnTo>
                  <a:lnTo>
                    <a:pt x="650" y="121"/>
                  </a:lnTo>
                  <a:lnTo>
                    <a:pt x="650" y="130"/>
                  </a:lnTo>
                  <a:lnTo>
                    <a:pt x="650" y="137"/>
                  </a:lnTo>
                  <a:lnTo>
                    <a:pt x="650" y="146"/>
                  </a:lnTo>
                  <a:lnTo>
                    <a:pt x="650" y="155"/>
                  </a:lnTo>
                  <a:lnTo>
                    <a:pt x="650" y="163"/>
                  </a:lnTo>
                  <a:lnTo>
                    <a:pt x="650" y="170"/>
                  </a:lnTo>
                  <a:lnTo>
                    <a:pt x="650" y="179"/>
                  </a:lnTo>
                  <a:lnTo>
                    <a:pt x="649" y="186"/>
                  </a:lnTo>
                  <a:lnTo>
                    <a:pt x="649" y="195"/>
                  </a:lnTo>
                  <a:lnTo>
                    <a:pt x="649" y="203"/>
                  </a:lnTo>
                  <a:lnTo>
                    <a:pt x="649" y="211"/>
                  </a:lnTo>
                  <a:lnTo>
                    <a:pt x="647" y="218"/>
                  </a:lnTo>
                  <a:lnTo>
                    <a:pt x="647" y="227"/>
                  </a:lnTo>
                  <a:lnTo>
                    <a:pt x="647" y="235"/>
                  </a:lnTo>
                  <a:lnTo>
                    <a:pt x="647" y="244"/>
                  </a:lnTo>
                  <a:lnTo>
                    <a:pt x="647" y="251"/>
                  </a:lnTo>
                  <a:lnTo>
                    <a:pt x="647" y="258"/>
                  </a:lnTo>
                  <a:lnTo>
                    <a:pt x="647" y="265"/>
                  </a:lnTo>
                  <a:lnTo>
                    <a:pt x="647" y="273"/>
                  </a:lnTo>
                  <a:lnTo>
                    <a:pt x="647" y="278"/>
                  </a:lnTo>
                  <a:lnTo>
                    <a:pt x="647" y="286"/>
                  </a:lnTo>
                  <a:lnTo>
                    <a:pt x="647" y="293"/>
                  </a:lnTo>
                  <a:lnTo>
                    <a:pt x="647" y="300"/>
                  </a:lnTo>
                  <a:lnTo>
                    <a:pt x="647" y="306"/>
                  </a:lnTo>
                  <a:lnTo>
                    <a:pt x="647" y="312"/>
                  </a:lnTo>
                  <a:lnTo>
                    <a:pt x="647" y="317"/>
                  </a:lnTo>
                  <a:lnTo>
                    <a:pt x="647" y="322"/>
                  </a:lnTo>
                  <a:lnTo>
                    <a:pt x="647" y="332"/>
                  </a:lnTo>
                  <a:lnTo>
                    <a:pt x="647" y="339"/>
                  </a:lnTo>
                  <a:lnTo>
                    <a:pt x="647" y="345"/>
                  </a:lnTo>
                  <a:lnTo>
                    <a:pt x="647" y="350"/>
                  </a:lnTo>
                  <a:lnTo>
                    <a:pt x="647" y="353"/>
                  </a:lnTo>
                  <a:lnTo>
                    <a:pt x="647" y="355"/>
                  </a:lnTo>
                  <a:lnTo>
                    <a:pt x="0" y="369"/>
                  </a:lnTo>
                  <a:lnTo>
                    <a:pt x="5" y="160"/>
                  </a:lnTo>
                  <a:lnTo>
                    <a:pt x="392" y="48"/>
                  </a:lnTo>
                  <a:lnTo>
                    <a:pt x="395" y="45"/>
                  </a:lnTo>
                  <a:lnTo>
                    <a:pt x="399" y="44"/>
                  </a:lnTo>
                  <a:lnTo>
                    <a:pt x="405" y="41"/>
                  </a:lnTo>
                  <a:lnTo>
                    <a:pt x="412" y="39"/>
                  </a:lnTo>
                  <a:lnTo>
                    <a:pt x="420" y="36"/>
                  </a:lnTo>
                  <a:lnTo>
                    <a:pt x="428" y="35"/>
                  </a:lnTo>
                  <a:lnTo>
                    <a:pt x="437" y="32"/>
                  </a:lnTo>
                  <a:lnTo>
                    <a:pt x="447" y="31"/>
                  </a:lnTo>
                  <a:lnTo>
                    <a:pt x="457" y="28"/>
                  </a:lnTo>
                  <a:lnTo>
                    <a:pt x="467" y="26"/>
                  </a:lnTo>
                  <a:lnTo>
                    <a:pt x="471" y="25"/>
                  </a:lnTo>
                  <a:lnTo>
                    <a:pt x="477" y="23"/>
                  </a:lnTo>
                  <a:lnTo>
                    <a:pt x="483" y="22"/>
                  </a:lnTo>
                  <a:lnTo>
                    <a:pt x="489" y="22"/>
                  </a:lnTo>
                  <a:lnTo>
                    <a:pt x="495" y="19"/>
                  </a:lnTo>
                  <a:lnTo>
                    <a:pt x="500" y="19"/>
                  </a:lnTo>
                  <a:lnTo>
                    <a:pt x="506" y="18"/>
                  </a:lnTo>
                  <a:lnTo>
                    <a:pt x="512" y="18"/>
                  </a:lnTo>
                  <a:lnTo>
                    <a:pt x="518" y="16"/>
                  </a:lnTo>
                  <a:lnTo>
                    <a:pt x="523" y="15"/>
                  </a:lnTo>
                  <a:lnTo>
                    <a:pt x="529" y="15"/>
                  </a:lnTo>
                  <a:lnTo>
                    <a:pt x="535" y="15"/>
                  </a:lnTo>
                  <a:lnTo>
                    <a:pt x="539" y="12"/>
                  </a:lnTo>
                  <a:lnTo>
                    <a:pt x="545" y="12"/>
                  </a:lnTo>
                  <a:lnTo>
                    <a:pt x="551" y="10"/>
                  </a:lnTo>
                  <a:lnTo>
                    <a:pt x="556" y="10"/>
                  </a:lnTo>
                  <a:lnTo>
                    <a:pt x="562" y="9"/>
                  </a:lnTo>
                  <a:lnTo>
                    <a:pt x="567" y="8"/>
                  </a:lnTo>
                  <a:lnTo>
                    <a:pt x="572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8" y="5"/>
                  </a:lnTo>
                  <a:lnTo>
                    <a:pt x="592" y="5"/>
                  </a:lnTo>
                  <a:lnTo>
                    <a:pt x="598" y="5"/>
                  </a:lnTo>
                  <a:lnTo>
                    <a:pt x="607" y="3"/>
                  </a:lnTo>
                  <a:lnTo>
                    <a:pt x="617" y="3"/>
                  </a:lnTo>
                  <a:lnTo>
                    <a:pt x="624" y="2"/>
                  </a:lnTo>
                  <a:lnTo>
                    <a:pt x="630" y="0"/>
                  </a:lnTo>
                  <a:lnTo>
                    <a:pt x="636" y="0"/>
                  </a:lnTo>
                  <a:lnTo>
                    <a:pt x="643" y="0"/>
                  </a:lnTo>
                  <a:lnTo>
                    <a:pt x="650" y="0"/>
                  </a:lnTo>
                  <a:lnTo>
                    <a:pt x="653" y="2"/>
                  </a:lnTo>
                  <a:lnTo>
                    <a:pt x="653" y="2"/>
                  </a:lnTo>
                  <a:close/>
                </a:path>
              </a:pathLst>
            </a:custGeom>
            <a:solidFill>
              <a:srgbClr val="7AC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45" name="Freeform 55"/>
            <p:cNvSpPr>
              <a:spLocks/>
            </p:cNvSpPr>
            <p:nvPr/>
          </p:nvSpPr>
          <p:spPr bwMode="auto">
            <a:xfrm>
              <a:off x="3994150" y="1160463"/>
              <a:ext cx="44450" cy="19050"/>
            </a:xfrm>
            <a:custGeom>
              <a:avLst/>
              <a:gdLst>
                <a:gd name="T0" fmla="*/ 3 w 57"/>
                <a:gd name="T1" fmla="*/ 1 h 24"/>
                <a:gd name="T2" fmla="*/ 9 w 57"/>
                <a:gd name="T3" fmla="*/ 0 h 24"/>
                <a:gd name="T4" fmla="*/ 16 w 57"/>
                <a:gd name="T5" fmla="*/ 0 h 24"/>
                <a:gd name="T6" fmla="*/ 22 w 57"/>
                <a:gd name="T7" fmla="*/ 0 h 24"/>
                <a:gd name="T8" fmla="*/ 29 w 57"/>
                <a:gd name="T9" fmla="*/ 0 h 24"/>
                <a:gd name="T10" fmla="*/ 36 w 57"/>
                <a:gd name="T11" fmla="*/ 0 h 24"/>
                <a:gd name="T12" fmla="*/ 44 w 57"/>
                <a:gd name="T13" fmla="*/ 0 h 24"/>
                <a:gd name="T14" fmla="*/ 49 w 57"/>
                <a:gd name="T15" fmla="*/ 0 h 24"/>
                <a:gd name="T16" fmla="*/ 57 w 57"/>
                <a:gd name="T17" fmla="*/ 1 h 24"/>
                <a:gd name="T18" fmla="*/ 49 w 57"/>
                <a:gd name="T19" fmla="*/ 3 h 24"/>
                <a:gd name="T20" fmla="*/ 44 w 57"/>
                <a:gd name="T21" fmla="*/ 5 h 24"/>
                <a:gd name="T22" fmla="*/ 38 w 57"/>
                <a:gd name="T23" fmla="*/ 7 h 24"/>
                <a:gd name="T24" fmla="*/ 31 w 57"/>
                <a:gd name="T25" fmla="*/ 10 h 24"/>
                <a:gd name="T26" fmla="*/ 25 w 57"/>
                <a:gd name="T27" fmla="*/ 13 h 24"/>
                <a:gd name="T28" fmla="*/ 18 w 57"/>
                <a:gd name="T29" fmla="*/ 15 h 24"/>
                <a:gd name="T30" fmla="*/ 12 w 57"/>
                <a:gd name="T31" fmla="*/ 20 h 24"/>
                <a:gd name="T32" fmla="*/ 8 w 57"/>
                <a:gd name="T33" fmla="*/ 24 h 24"/>
                <a:gd name="T34" fmla="*/ 5 w 57"/>
                <a:gd name="T35" fmla="*/ 20 h 24"/>
                <a:gd name="T36" fmla="*/ 2 w 57"/>
                <a:gd name="T37" fmla="*/ 11 h 24"/>
                <a:gd name="T38" fmla="*/ 0 w 57"/>
                <a:gd name="T39" fmla="*/ 3 h 24"/>
                <a:gd name="T40" fmla="*/ 3 w 57"/>
                <a:gd name="T41" fmla="*/ 1 h 24"/>
                <a:gd name="T42" fmla="*/ 3 w 57"/>
                <a:gd name="T4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24">
                  <a:moveTo>
                    <a:pt x="3" y="1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9" y="0"/>
                  </a:lnTo>
                  <a:lnTo>
                    <a:pt x="57" y="1"/>
                  </a:lnTo>
                  <a:lnTo>
                    <a:pt x="49" y="3"/>
                  </a:lnTo>
                  <a:lnTo>
                    <a:pt x="44" y="5"/>
                  </a:lnTo>
                  <a:lnTo>
                    <a:pt x="38" y="7"/>
                  </a:lnTo>
                  <a:lnTo>
                    <a:pt x="31" y="10"/>
                  </a:lnTo>
                  <a:lnTo>
                    <a:pt x="25" y="13"/>
                  </a:lnTo>
                  <a:lnTo>
                    <a:pt x="18" y="15"/>
                  </a:lnTo>
                  <a:lnTo>
                    <a:pt x="12" y="20"/>
                  </a:lnTo>
                  <a:lnTo>
                    <a:pt x="8" y="24"/>
                  </a:lnTo>
                  <a:lnTo>
                    <a:pt x="5" y="20"/>
                  </a:lnTo>
                  <a:lnTo>
                    <a:pt x="2" y="11"/>
                  </a:lnTo>
                  <a:lnTo>
                    <a:pt x="0" y="3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FCB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46" name="Freeform 56"/>
            <p:cNvSpPr>
              <a:spLocks/>
            </p:cNvSpPr>
            <p:nvPr/>
          </p:nvSpPr>
          <p:spPr bwMode="auto">
            <a:xfrm>
              <a:off x="3829050" y="1165225"/>
              <a:ext cx="90488" cy="77787"/>
            </a:xfrm>
            <a:custGeom>
              <a:avLst/>
              <a:gdLst>
                <a:gd name="T0" fmla="*/ 116 w 116"/>
                <a:gd name="T1" fmla="*/ 0 h 98"/>
                <a:gd name="T2" fmla="*/ 110 w 116"/>
                <a:gd name="T3" fmla="*/ 5 h 98"/>
                <a:gd name="T4" fmla="*/ 104 w 116"/>
                <a:gd name="T5" fmla="*/ 9 h 98"/>
                <a:gd name="T6" fmla="*/ 98 w 116"/>
                <a:gd name="T7" fmla="*/ 13 h 98"/>
                <a:gd name="T8" fmla="*/ 93 w 116"/>
                <a:gd name="T9" fmla="*/ 19 h 98"/>
                <a:gd name="T10" fmla="*/ 88 w 116"/>
                <a:gd name="T11" fmla="*/ 23 h 98"/>
                <a:gd name="T12" fmla="*/ 83 w 116"/>
                <a:gd name="T13" fmla="*/ 29 h 98"/>
                <a:gd name="T14" fmla="*/ 78 w 116"/>
                <a:gd name="T15" fmla="*/ 35 h 98"/>
                <a:gd name="T16" fmla="*/ 74 w 116"/>
                <a:gd name="T17" fmla="*/ 39 h 98"/>
                <a:gd name="T18" fmla="*/ 68 w 116"/>
                <a:gd name="T19" fmla="*/ 45 h 98"/>
                <a:gd name="T20" fmla="*/ 64 w 116"/>
                <a:gd name="T21" fmla="*/ 51 h 98"/>
                <a:gd name="T22" fmla="*/ 60 w 116"/>
                <a:gd name="T23" fmla="*/ 58 h 98"/>
                <a:gd name="T24" fmla="*/ 55 w 116"/>
                <a:gd name="T25" fmla="*/ 65 h 98"/>
                <a:gd name="T26" fmla="*/ 51 w 116"/>
                <a:gd name="T27" fmla="*/ 71 h 98"/>
                <a:gd name="T28" fmla="*/ 47 w 116"/>
                <a:gd name="T29" fmla="*/ 78 h 98"/>
                <a:gd name="T30" fmla="*/ 42 w 116"/>
                <a:gd name="T31" fmla="*/ 85 h 98"/>
                <a:gd name="T32" fmla="*/ 41 w 116"/>
                <a:gd name="T33" fmla="*/ 94 h 98"/>
                <a:gd name="T34" fmla="*/ 35 w 116"/>
                <a:gd name="T35" fmla="*/ 95 h 98"/>
                <a:gd name="T36" fmla="*/ 34 w 116"/>
                <a:gd name="T37" fmla="*/ 98 h 98"/>
                <a:gd name="T38" fmla="*/ 28 w 116"/>
                <a:gd name="T39" fmla="*/ 87 h 98"/>
                <a:gd name="T40" fmla="*/ 21 w 116"/>
                <a:gd name="T41" fmla="*/ 78 h 98"/>
                <a:gd name="T42" fmla="*/ 15 w 116"/>
                <a:gd name="T43" fmla="*/ 68 h 98"/>
                <a:gd name="T44" fmla="*/ 11 w 116"/>
                <a:gd name="T45" fmla="*/ 59 h 98"/>
                <a:gd name="T46" fmla="*/ 8 w 116"/>
                <a:gd name="T47" fmla="*/ 54 h 98"/>
                <a:gd name="T48" fmla="*/ 5 w 116"/>
                <a:gd name="T49" fmla="*/ 48 h 98"/>
                <a:gd name="T50" fmla="*/ 3 w 116"/>
                <a:gd name="T51" fmla="*/ 42 h 98"/>
                <a:gd name="T52" fmla="*/ 2 w 116"/>
                <a:gd name="T53" fmla="*/ 38 h 98"/>
                <a:gd name="T54" fmla="*/ 0 w 116"/>
                <a:gd name="T55" fmla="*/ 32 h 98"/>
                <a:gd name="T56" fmla="*/ 0 w 116"/>
                <a:gd name="T57" fmla="*/ 28 h 98"/>
                <a:gd name="T58" fmla="*/ 0 w 116"/>
                <a:gd name="T59" fmla="*/ 22 h 98"/>
                <a:gd name="T60" fmla="*/ 3 w 116"/>
                <a:gd name="T61" fmla="*/ 18 h 98"/>
                <a:gd name="T62" fmla="*/ 9 w 116"/>
                <a:gd name="T63" fmla="*/ 13 h 98"/>
                <a:gd name="T64" fmla="*/ 18 w 116"/>
                <a:gd name="T65" fmla="*/ 10 h 98"/>
                <a:gd name="T66" fmla="*/ 25 w 116"/>
                <a:gd name="T67" fmla="*/ 9 h 98"/>
                <a:gd name="T68" fmla="*/ 34 w 116"/>
                <a:gd name="T69" fmla="*/ 9 h 98"/>
                <a:gd name="T70" fmla="*/ 42 w 116"/>
                <a:gd name="T71" fmla="*/ 8 h 98"/>
                <a:gd name="T72" fmla="*/ 51 w 116"/>
                <a:gd name="T73" fmla="*/ 8 h 98"/>
                <a:gd name="T74" fmla="*/ 58 w 116"/>
                <a:gd name="T75" fmla="*/ 8 h 98"/>
                <a:gd name="T76" fmla="*/ 67 w 116"/>
                <a:gd name="T77" fmla="*/ 6 h 98"/>
                <a:gd name="T78" fmla="*/ 73 w 116"/>
                <a:gd name="T79" fmla="*/ 5 h 98"/>
                <a:gd name="T80" fmla="*/ 78 w 116"/>
                <a:gd name="T81" fmla="*/ 5 h 98"/>
                <a:gd name="T82" fmla="*/ 84 w 116"/>
                <a:gd name="T83" fmla="*/ 5 h 98"/>
                <a:gd name="T84" fmla="*/ 90 w 116"/>
                <a:gd name="T85" fmla="*/ 5 h 98"/>
                <a:gd name="T86" fmla="*/ 96 w 116"/>
                <a:gd name="T87" fmla="*/ 2 h 98"/>
                <a:gd name="T88" fmla="*/ 103 w 116"/>
                <a:gd name="T89" fmla="*/ 2 h 98"/>
                <a:gd name="T90" fmla="*/ 109 w 116"/>
                <a:gd name="T91" fmla="*/ 0 h 98"/>
                <a:gd name="T92" fmla="*/ 116 w 116"/>
                <a:gd name="T93" fmla="*/ 0 h 98"/>
                <a:gd name="T94" fmla="*/ 116 w 116"/>
                <a:gd name="T9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6" h="98">
                  <a:moveTo>
                    <a:pt x="116" y="0"/>
                  </a:moveTo>
                  <a:lnTo>
                    <a:pt x="110" y="5"/>
                  </a:lnTo>
                  <a:lnTo>
                    <a:pt x="104" y="9"/>
                  </a:lnTo>
                  <a:lnTo>
                    <a:pt x="98" y="13"/>
                  </a:lnTo>
                  <a:lnTo>
                    <a:pt x="93" y="19"/>
                  </a:lnTo>
                  <a:lnTo>
                    <a:pt x="88" y="23"/>
                  </a:lnTo>
                  <a:lnTo>
                    <a:pt x="83" y="29"/>
                  </a:lnTo>
                  <a:lnTo>
                    <a:pt x="78" y="35"/>
                  </a:lnTo>
                  <a:lnTo>
                    <a:pt x="74" y="39"/>
                  </a:lnTo>
                  <a:lnTo>
                    <a:pt x="68" y="45"/>
                  </a:lnTo>
                  <a:lnTo>
                    <a:pt x="64" y="51"/>
                  </a:lnTo>
                  <a:lnTo>
                    <a:pt x="60" y="58"/>
                  </a:lnTo>
                  <a:lnTo>
                    <a:pt x="55" y="65"/>
                  </a:lnTo>
                  <a:lnTo>
                    <a:pt x="51" y="71"/>
                  </a:lnTo>
                  <a:lnTo>
                    <a:pt x="47" y="78"/>
                  </a:lnTo>
                  <a:lnTo>
                    <a:pt x="42" y="85"/>
                  </a:lnTo>
                  <a:lnTo>
                    <a:pt x="41" y="94"/>
                  </a:lnTo>
                  <a:lnTo>
                    <a:pt x="35" y="95"/>
                  </a:lnTo>
                  <a:lnTo>
                    <a:pt x="34" y="98"/>
                  </a:lnTo>
                  <a:lnTo>
                    <a:pt x="28" y="87"/>
                  </a:lnTo>
                  <a:lnTo>
                    <a:pt x="21" y="78"/>
                  </a:lnTo>
                  <a:lnTo>
                    <a:pt x="15" y="68"/>
                  </a:lnTo>
                  <a:lnTo>
                    <a:pt x="11" y="59"/>
                  </a:lnTo>
                  <a:lnTo>
                    <a:pt x="8" y="54"/>
                  </a:lnTo>
                  <a:lnTo>
                    <a:pt x="5" y="48"/>
                  </a:lnTo>
                  <a:lnTo>
                    <a:pt x="3" y="42"/>
                  </a:lnTo>
                  <a:lnTo>
                    <a:pt x="2" y="38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3" y="18"/>
                  </a:lnTo>
                  <a:lnTo>
                    <a:pt x="9" y="13"/>
                  </a:lnTo>
                  <a:lnTo>
                    <a:pt x="18" y="10"/>
                  </a:lnTo>
                  <a:lnTo>
                    <a:pt x="25" y="9"/>
                  </a:lnTo>
                  <a:lnTo>
                    <a:pt x="34" y="9"/>
                  </a:lnTo>
                  <a:lnTo>
                    <a:pt x="42" y="8"/>
                  </a:lnTo>
                  <a:lnTo>
                    <a:pt x="51" y="8"/>
                  </a:lnTo>
                  <a:lnTo>
                    <a:pt x="58" y="8"/>
                  </a:lnTo>
                  <a:lnTo>
                    <a:pt x="67" y="6"/>
                  </a:lnTo>
                  <a:lnTo>
                    <a:pt x="73" y="5"/>
                  </a:lnTo>
                  <a:lnTo>
                    <a:pt x="78" y="5"/>
                  </a:lnTo>
                  <a:lnTo>
                    <a:pt x="84" y="5"/>
                  </a:lnTo>
                  <a:lnTo>
                    <a:pt x="90" y="5"/>
                  </a:lnTo>
                  <a:lnTo>
                    <a:pt x="96" y="2"/>
                  </a:lnTo>
                  <a:lnTo>
                    <a:pt x="103" y="2"/>
                  </a:lnTo>
                  <a:lnTo>
                    <a:pt x="109" y="0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CB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47" name="Freeform 57"/>
            <p:cNvSpPr>
              <a:spLocks/>
            </p:cNvSpPr>
            <p:nvPr/>
          </p:nvSpPr>
          <p:spPr bwMode="auto">
            <a:xfrm>
              <a:off x="3843338" y="1160463"/>
              <a:ext cx="100013" cy="163512"/>
            </a:xfrm>
            <a:custGeom>
              <a:avLst/>
              <a:gdLst>
                <a:gd name="T0" fmla="*/ 124 w 127"/>
                <a:gd name="T1" fmla="*/ 4 h 206"/>
                <a:gd name="T2" fmla="*/ 126 w 127"/>
                <a:gd name="T3" fmla="*/ 20 h 206"/>
                <a:gd name="T4" fmla="*/ 124 w 127"/>
                <a:gd name="T5" fmla="*/ 31 h 206"/>
                <a:gd name="T6" fmla="*/ 120 w 127"/>
                <a:gd name="T7" fmla="*/ 43 h 206"/>
                <a:gd name="T8" fmla="*/ 107 w 127"/>
                <a:gd name="T9" fmla="*/ 52 h 206"/>
                <a:gd name="T10" fmla="*/ 95 w 127"/>
                <a:gd name="T11" fmla="*/ 63 h 206"/>
                <a:gd name="T12" fmla="*/ 84 w 127"/>
                <a:gd name="T13" fmla="*/ 79 h 206"/>
                <a:gd name="T14" fmla="*/ 72 w 127"/>
                <a:gd name="T15" fmla="*/ 93 h 206"/>
                <a:gd name="T16" fmla="*/ 61 w 127"/>
                <a:gd name="T17" fmla="*/ 109 h 206"/>
                <a:gd name="T18" fmla="*/ 49 w 127"/>
                <a:gd name="T19" fmla="*/ 128 h 206"/>
                <a:gd name="T20" fmla="*/ 38 w 127"/>
                <a:gd name="T21" fmla="*/ 147 h 206"/>
                <a:gd name="T22" fmla="*/ 30 w 127"/>
                <a:gd name="T23" fmla="*/ 162 h 206"/>
                <a:gd name="T24" fmla="*/ 26 w 127"/>
                <a:gd name="T25" fmla="*/ 174 h 206"/>
                <a:gd name="T26" fmla="*/ 26 w 127"/>
                <a:gd name="T27" fmla="*/ 184 h 206"/>
                <a:gd name="T28" fmla="*/ 29 w 127"/>
                <a:gd name="T29" fmla="*/ 200 h 206"/>
                <a:gd name="T30" fmla="*/ 22 w 127"/>
                <a:gd name="T31" fmla="*/ 201 h 206"/>
                <a:gd name="T32" fmla="*/ 6 w 127"/>
                <a:gd name="T33" fmla="*/ 203 h 206"/>
                <a:gd name="T34" fmla="*/ 0 w 127"/>
                <a:gd name="T35" fmla="*/ 194 h 206"/>
                <a:gd name="T36" fmla="*/ 2 w 127"/>
                <a:gd name="T37" fmla="*/ 180 h 206"/>
                <a:gd name="T38" fmla="*/ 3 w 127"/>
                <a:gd name="T39" fmla="*/ 167 h 206"/>
                <a:gd name="T40" fmla="*/ 6 w 127"/>
                <a:gd name="T41" fmla="*/ 154 h 206"/>
                <a:gd name="T42" fmla="*/ 12 w 127"/>
                <a:gd name="T43" fmla="*/ 142 h 206"/>
                <a:gd name="T44" fmla="*/ 16 w 127"/>
                <a:gd name="T45" fmla="*/ 131 h 206"/>
                <a:gd name="T46" fmla="*/ 22 w 127"/>
                <a:gd name="T47" fmla="*/ 121 h 206"/>
                <a:gd name="T48" fmla="*/ 28 w 127"/>
                <a:gd name="T49" fmla="*/ 109 h 206"/>
                <a:gd name="T50" fmla="*/ 33 w 127"/>
                <a:gd name="T51" fmla="*/ 99 h 206"/>
                <a:gd name="T52" fmla="*/ 41 w 127"/>
                <a:gd name="T53" fmla="*/ 89 h 206"/>
                <a:gd name="T54" fmla="*/ 52 w 127"/>
                <a:gd name="T55" fmla="*/ 75 h 206"/>
                <a:gd name="T56" fmla="*/ 68 w 127"/>
                <a:gd name="T57" fmla="*/ 57 h 206"/>
                <a:gd name="T58" fmla="*/ 84 w 127"/>
                <a:gd name="T59" fmla="*/ 43 h 206"/>
                <a:gd name="T60" fmla="*/ 95 w 127"/>
                <a:gd name="T61" fmla="*/ 30 h 206"/>
                <a:gd name="T62" fmla="*/ 101 w 127"/>
                <a:gd name="T63" fmla="*/ 18 h 206"/>
                <a:gd name="T64" fmla="*/ 114 w 127"/>
                <a:gd name="T65" fmla="*/ 5 h 206"/>
                <a:gd name="T66" fmla="*/ 124 w 127"/>
                <a:gd name="T6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206">
                  <a:moveTo>
                    <a:pt x="124" y="0"/>
                  </a:moveTo>
                  <a:lnTo>
                    <a:pt x="124" y="4"/>
                  </a:lnTo>
                  <a:lnTo>
                    <a:pt x="126" y="13"/>
                  </a:lnTo>
                  <a:lnTo>
                    <a:pt x="126" y="20"/>
                  </a:lnTo>
                  <a:lnTo>
                    <a:pt x="127" y="27"/>
                  </a:lnTo>
                  <a:lnTo>
                    <a:pt x="124" y="31"/>
                  </a:lnTo>
                  <a:lnTo>
                    <a:pt x="123" y="39"/>
                  </a:lnTo>
                  <a:lnTo>
                    <a:pt x="120" y="43"/>
                  </a:lnTo>
                  <a:lnTo>
                    <a:pt x="114" y="47"/>
                  </a:lnTo>
                  <a:lnTo>
                    <a:pt x="107" y="52"/>
                  </a:lnTo>
                  <a:lnTo>
                    <a:pt x="101" y="57"/>
                  </a:lnTo>
                  <a:lnTo>
                    <a:pt x="95" y="63"/>
                  </a:lnTo>
                  <a:lnTo>
                    <a:pt x="90" y="72"/>
                  </a:lnTo>
                  <a:lnTo>
                    <a:pt x="84" y="79"/>
                  </a:lnTo>
                  <a:lnTo>
                    <a:pt x="78" y="86"/>
                  </a:lnTo>
                  <a:lnTo>
                    <a:pt x="72" y="93"/>
                  </a:lnTo>
                  <a:lnTo>
                    <a:pt x="66" y="100"/>
                  </a:lnTo>
                  <a:lnTo>
                    <a:pt x="61" y="109"/>
                  </a:lnTo>
                  <a:lnTo>
                    <a:pt x="54" y="118"/>
                  </a:lnTo>
                  <a:lnTo>
                    <a:pt x="49" y="128"/>
                  </a:lnTo>
                  <a:lnTo>
                    <a:pt x="43" y="138"/>
                  </a:lnTo>
                  <a:lnTo>
                    <a:pt x="38" y="147"/>
                  </a:lnTo>
                  <a:lnTo>
                    <a:pt x="33" y="157"/>
                  </a:lnTo>
                  <a:lnTo>
                    <a:pt x="30" y="162"/>
                  </a:lnTo>
                  <a:lnTo>
                    <a:pt x="29" y="168"/>
                  </a:lnTo>
                  <a:lnTo>
                    <a:pt x="26" y="174"/>
                  </a:lnTo>
                  <a:lnTo>
                    <a:pt x="26" y="178"/>
                  </a:lnTo>
                  <a:lnTo>
                    <a:pt x="26" y="184"/>
                  </a:lnTo>
                  <a:lnTo>
                    <a:pt x="28" y="193"/>
                  </a:lnTo>
                  <a:lnTo>
                    <a:pt x="29" y="200"/>
                  </a:lnTo>
                  <a:lnTo>
                    <a:pt x="30" y="206"/>
                  </a:lnTo>
                  <a:lnTo>
                    <a:pt x="22" y="201"/>
                  </a:lnTo>
                  <a:lnTo>
                    <a:pt x="15" y="201"/>
                  </a:lnTo>
                  <a:lnTo>
                    <a:pt x="6" y="203"/>
                  </a:lnTo>
                  <a:lnTo>
                    <a:pt x="0" y="201"/>
                  </a:lnTo>
                  <a:lnTo>
                    <a:pt x="0" y="194"/>
                  </a:lnTo>
                  <a:lnTo>
                    <a:pt x="0" y="187"/>
                  </a:lnTo>
                  <a:lnTo>
                    <a:pt x="2" y="180"/>
                  </a:lnTo>
                  <a:lnTo>
                    <a:pt x="3" y="174"/>
                  </a:lnTo>
                  <a:lnTo>
                    <a:pt x="3" y="167"/>
                  </a:lnTo>
                  <a:lnTo>
                    <a:pt x="5" y="161"/>
                  </a:lnTo>
                  <a:lnTo>
                    <a:pt x="6" y="154"/>
                  </a:lnTo>
                  <a:lnTo>
                    <a:pt x="9" y="148"/>
                  </a:lnTo>
                  <a:lnTo>
                    <a:pt x="12" y="142"/>
                  </a:lnTo>
                  <a:lnTo>
                    <a:pt x="13" y="137"/>
                  </a:lnTo>
                  <a:lnTo>
                    <a:pt x="16" y="131"/>
                  </a:lnTo>
                  <a:lnTo>
                    <a:pt x="19" y="125"/>
                  </a:lnTo>
                  <a:lnTo>
                    <a:pt x="22" y="121"/>
                  </a:lnTo>
                  <a:lnTo>
                    <a:pt x="23" y="115"/>
                  </a:lnTo>
                  <a:lnTo>
                    <a:pt x="28" y="109"/>
                  </a:lnTo>
                  <a:lnTo>
                    <a:pt x="32" y="105"/>
                  </a:lnTo>
                  <a:lnTo>
                    <a:pt x="33" y="99"/>
                  </a:lnTo>
                  <a:lnTo>
                    <a:pt x="36" y="93"/>
                  </a:lnTo>
                  <a:lnTo>
                    <a:pt x="41" y="89"/>
                  </a:lnTo>
                  <a:lnTo>
                    <a:pt x="43" y="85"/>
                  </a:lnTo>
                  <a:lnTo>
                    <a:pt x="52" y="75"/>
                  </a:lnTo>
                  <a:lnTo>
                    <a:pt x="61" y="66"/>
                  </a:lnTo>
                  <a:lnTo>
                    <a:pt x="68" y="57"/>
                  </a:lnTo>
                  <a:lnTo>
                    <a:pt x="77" y="50"/>
                  </a:lnTo>
                  <a:lnTo>
                    <a:pt x="84" y="43"/>
                  </a:lnTo>
                  <a:lnTo>
                    <a:pt x="92" y="36"/>
                  </a:lnTo>
                  <a:lnTo>
                    <a:pt x="95" y="30"/>
                  </a:lnTo>
                  <a:lnTo>
                    <a:pt x="98" y="24"/>
                  </a:lnTo>
                  <a:lnTo>
                    <a:pt x="101" y="18"/>
                  </a:lnTo>
                  <a:lnTo>
                    <a:pt x="107" y="14"/>
                  </a:lnTo>
                  <a:lnTo>
                    <a:pt x="114" y="5"/>
                  </a:lnTo>
                  <a:lnTo>
                    <a:pt x="124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FCB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48" name="Freeform 58"/>
            <p:cNvSpPr>
              <a:spLocks/>
            </p:cNvSpPr>
            <p:nvPr/>
          </p:nvSpPr>
          <p:spPr bwMode="auto">
            <a:xfrm>
              <a:off x="4089400" y="1141413"/>
              <a:ext cx="74613" cy="201612"/>
            </a:xfrm>
            <a:custGeom>
              <a:avLst/>
              <a:gdLst>
                <a:gd name="T0" fmla="*/ 10 w 94"/>
                <a:gd name="T1" fmla="*/ 2 h 253"/>
                <a:gd name="T2" fmla="*/ 20 w 94"/>
                <a:gd name="T3" fmla="*/ 7 h 253"/>
                <a:gd name="T4" fmla="*/ 30 w 94"/>
                <a:gd name="T5" fmla="*/ 13 h 253"/>
                <a:gd name="T6" fmla="*/ 40 w 94"/>
                <a:gd name="T7" fmla="*/ 17 h 253"/>
                <a:gd name="T8" fmla="*/ 55 w 94"/>
                <a:gd name="T9" fmla="*/ 26 h 253"/>
                <a:gd name="T10" fmla="*/ 69 w 94"/>
                <a:gd name="T11" fmla="*/ 33 h 253"/>
                <a:gd name="T12" fmla="*/ 81 w 94"/>
                <a:gd name="T13" fmla="*/ 38 h 253"/>
                <a:gd name="T14" fmla="*/ 88 w 94"/>
                <a:gd name="T15" fmla="*/ 47 h 253"/>
                <a:gd name="T16" fmla="*/ 91 w 94"/>
                <a:gd name="T17" fmla="*/ 57 h 253"/>
                <a:gd name="T18" fmla="*/ 94 w 94"/>
                <a:gd name="T19" fmla="*/ 69 h 253"/>
                <a:gd name="T20" fmla="*/ 92 w 94"/>
                <a:gd name="T21" fmla="*/ 80 h 253"/>
                <a:gd name="T22" fmla="*/ 91 w 94"/>
                <a:gd name="T23" fmla="*/ 93 h 253"/>
                <a:gd name="T24" fmla="*/ 88 w 94"/>
                <a:gd name="T25" fmla="*/ 105 h 253"/>
                <a:gd name="T26" fmla="*/ 85 w 94"/>
                <a:gd name="T27" fmla="*/ 116 h 253"/>
                <a:gd name="T28" fmla="*/ 82 w 94"/>
                <a:gd name="T29" fmla="*/ 128 h 253"/>
                <a:gd name="T30" fmla="*/ 78 w 94"/>
                <a:gd name="T31" fmla="*/ 142 h 253"/>
                <a:gd name="T32" fmla="*/ 72 w 94"/>
                <a:gd name="T33" fmla="*/ 158 h 253"/>
                <a:gd name="T34" fmla="*/ 65 w 94"/>
                <a:gd name="T35" fmla="*/ 175 h 253"/>
                <a:gd name="T36" fmla="*/ 60 w 94"/>
                <a:gd name="T37" fmla="*/ 194 h 253"/>
                <a:gd name="T38" fmla="*/ 53 w 94"/>
                <a:gd name="T39" fmla="*/ 209 h 253"/>
                <a:gd name="T40" fmla="*/ 45 w 94"/>
                <a:gd name="T41" fmla="*/ 221 h 253"/>
                <a:gd name="T42" fmla="*/ 37 w 94"/>
                <a:gd name="T43" fmla="*/ 232 h 253"/>
                <a:gd name="T44" fmla="*/ 27 w 94"/>
                <a:gd name="T45" fmla="*/ 239 h 253"/>
                <a:gd name="T46" fmla="*/ 16 w 94"/>
                <a:gd name="T47" fmla="*/ 245 h 253"/>
                <a:gd name="T48" fmla="*/ 4 w 94"/>
                <a:gd name="T49" fmla="*/ 249 h 253"/>
                <a:gd name="T50" fmla="*/ 4 w 94"/>
                <a:gd name="T51" fmla="*/ 245 h 253"/>
                <a:gd name="T52" fmla="*/ 13 w 94"/>
                <a:gd name="T53" fmla="*/ 226 h 253"/>
                <a:gd name="T54" fmla="*/ 20 w 94"/>
                <a:gd name="T55" fmla="*/ 213 h 253"/>
                <a:gd name="T56" fmla="*/ 24 w 94"/>
                <a:gd name="T57" fmla="*/ 203 h 253"/>
                <a:gd name="T58" fmla="*/ 30 w 94"/>
                <a:gd name="T59" fmla="*/ 193 h 253"/>
                <a:gd name="T60" fmla="*/ 34 w 94"/>
                <a:gd name="T61" fmla="*/ 183 h 253"/>
                <a:gd name="T62" fmla="*/ 39 w 94"/>
                <a:gd name="T63" fmla="*/ 172 h 253"/>
                <a:gd name="T64" fmla="*/ 43 w 94"/>
                <a:gd name="T65" fmla="*/ 161 h 253"/>
                <a:gd name="T66" fmla="*/ 46 w 94"/>
                <a:gd name="T67" fmla="*/ 151 h 253"/>
                <a:gd name="T68" fmla="*/ 50 w 94"/>
                <a:gd name="T69" fmla="*/ 139 h 253"/>
                <a:gd name="T70" fmla="*/ 53 w 94"/>
                <a:gd name="T71" fmla="*/ 128 h 253"/>
                <a:gd name="T72" fmla="*/ 58 w 94"/>
                <a:gd name="T73" fmla="*/ 116 h 253"/>
                <a:gd name="T74" fmla="*/ 60 w 94"/>
                <a:gd name="T75" fmla="*/ 105 h 253"/>
                <a:gd name="T76" fmla="*/ 63 w 94"/>
                <a:gd name="T77" fmla="*/ 93 h 253"/>
                <a:gd name="T78" fmla="*/ 65 w 94"/>
                <a:gd name="T79" fmla="*/ 77 h 253"/>
                <a:gd name="T80" fmla="*/ 63 w 94"/>
                <a:gd name="T81" fmla="*/ 62 h 253"/>
                <a:gd name="T82" fmla="*/ 58 w 94"/>
                <a:gd name="T83" fmla="*/ 47 h 253"/>
                <a:gd name="T84" fmla="*/ 49 w 94"/>
                <a:gd name="T85" fmla="*/ 36 h 253"/>
                <a:gd name="T86" fmla="*/ 39 w 94"/>
                <a:gd name="T87" fmla="*/ 24 h 253"/>
                <a:gd name="T88" fmla="*/ 27 w 94"/>
                <a:gd name="T89" fmla="*/ 14 h 253"/>
                <a:gd name="T90" fmla="*/ 13 w 94"/>
                <a:gd name="T91" fmla="*/ 5 h 253"/>
                <a:gd name="T92" fmla="*/ 6 w 94"/>
                <a:gd name="T9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4" h="253">
                  <a:moveTo>
                    <a:pt x="6" y="0"/>
                  </a:moveTo>
                  <a:lnTo>
                    <a:pt x="10" y="2"/>
                  </a:lnTo>
                  <a:lnTo>
                    <a:pt x="14" y="5"/>
                  </a:lnTo>
                  <a:lnTo>
                    <a:pt x="20" y="7"/>
                  </a:lnTo>
                  <a:lnTo>
                    <a:pt x="24" y="10"/>
                  </a:lnTo>
                  <a:lnTo>
                    <a:pt x="30" y="13"/>
                  </a:lnTo>
                  <a:lnTo>
                    <a:pt x="34" y="15"/>
                  </a:lnTo>
                  <a:lnTo>
                    <a:pt x="40" y="17"/>
                  </a:lnTo>
                  <a:lnTo>
                    <a:pt x="45" y="20"/>
                  </a:lnTo>
                  <a:lnTo>
                    <a:pt x="55" y="26"/>
                  </a:lnTo>
                  <a:lnTo>
                    <a:pt x="65" y="30"/>
                  </a:lnTo>
                  <a:lnTo>
                    <a:pt x="69" y="33"/>
                  </a:lnTo>
                  <a:lnTo>
                    <a:pt x="75" y="36"/>
                  </a:lnTo>
                  <a:lnTo>
                    <a:pt x="81" y="38"/>
                  </a:lnTo>
                  <a:lnTo>
                    <a:pt x="85" y="41"/>
                  </a:lnTo>
                  <a:lnTo>
                    <a:pt x="88" y="47"/>
                  </a:lnTo>
                  <a:lnTo>
                    <a:pt x="91" y="53"/>
                  </a:lnTo>
                  <a:lnTo>
                    <a:pt x="91" y="57"/>
                  </a:lnTo>
                  <a:lnTo>
                    <a:pt x="94" y="63"/>
                  </a:lnTo>
                  <a:lnTo>
                    <a:pt x="94" y="69"/>
                  </a:lnTo>
                  <a:lnTo>
                    <a:pt x="94" y="75"/>
                  </a:lnTo>
                  <a:lnTo>
                    <a:pt x="92" y="80"/>
                  </a:lnTo>
                  <a:lnTo>
                    <a:pt x="92" y="87"/>
                  </a:lnTo>
                  <a:lnTo>
                    <a:pt x="91" y="93"/>
                  </a:lnTo>
                  <a:lnTo>
                    <a:pt x="89" y="99"/>
                  </a:lnTo>
                  <a:lnTo>
                    <a:pt x="88" y="105"/>
                  </a:lnTo>
                  <a:lnTo>
                    <a:pt x="86" y="111"/>
                  </a:lnTo>
                  <a:lnTo>
                    <a:pt x="85" y="116"/>
                  </a:lnTo>
                  <a:lnTo>
                    <a:pt x="83" y="122"/>
                  </a:lnTo>
                  <a:lnTo>
                    <a:pt x="82" y="128"/>
                  </a:lnTo>
                  <a:lnTo>
                    <a:pt x="82" y="134"/>
                  </a:lnTo>
                  <a:lnTo>
                    <a:pt x="78" y="142"/>
                  </a:lnTo>
                  <a:lnTo>
                    <a:pt x="75" y="151"/>
                  </a:lnTo>
                  <a:lnTo>
                    <a:pt x="72" y="158"/>
                  </a:lnTo>
                  <a:lnTo>
                    <a:pt x="69" y="168"/>
                  </a:lnTo>
                  <a:lnTo>
                    <a:pt x="65" y="175"/>
                  </a:lnTo>
                  <a:lnTo>
                    <a:pt x="63" y="185"/>
                  </a:lnTo>
                  <a:lnTo>
                    <a:pt x="60" y="194"/>
                  </a:lnTo>
                  <a:lnTo>
                    <a:pt x="58" y="201"/>
                  </a:lnTo>
                  <a:lnTo>
                    <a:pt x="53" y="209"/>
                  </a:lnTo>
                  <a:lnTo>
                    <a:pt x="49" y="216"/>
                  </a:lnTo>
                  <a:lnTo>
                    <a:pt x="45" y="221"/>
                  </a:lnTo>
                  <a:lnTo>
                    <a:pt x="42" y="227"/>
                  </a:lnTo>
                  <a:lnTo>
                    <a:pt x="37" y="232"/>
                  </a:lnTo>
                  <a:lnTo>
                    <a:pt x="33" y="237"/>
                  </a:lnTo>
                  <a:lnTo>
                    <a:pt x="27" y="239"/>
                  </a:lnTo>
                  <a:lnTo>
                    <a:pt x="22" y="242"/>
                  </a:lnTo>
                  <a:lnTo>
                    <a:pt x="16" y="245"/>
                  </a:lnTo>
                  <a:lnTo>
                    <a:pt x="10" y="246"/>
                  </a:lnTo>
                  <a:lnTo>
                    <a:pt x="4" y="249"/>
                  </a:lnTo>
                  <a:lnTo>
                    <a:pt x="0" y="253"/>
                  </a:lnTo>
                  <a:lnTo>
                    <a:pt x="4" y="245"/>
                  </a:lnTo>
                  <a:lnTo>
                    <a:pt x="9" y="236"/>
                  </a:lnTo>
                  <a:lnTo>
                    <a:pt x="13" y="226"/>
                  </a:lnTo>
                  <a:lnTo>
                    <a:pt x="19" y="219"/>
                  </a:lnTo>
                  <a:lnTo>
                    <a:pt x="20" y="213"/>
                  </a:lnTo>
                  <a:lnTo>
                    <a:pt x="23" y="209"/>
                  </a:lnTo>
                  <a:lnTo>
                    <a:pt x="24" y="203"/>
                  </a:lnTo>
                  <a:lnTo>
                    <a:pt x="27" y="198"/>
                  </a:lnTo>
                  <a:lnTo>
                    <a:pt x="30" y="193"/>
                  </a:lnTo>
                  <a:lnTo>
                    <a:pt x="33" y="188"/>
                  </a:lnTo>
                  <a:lnTo>
                    <a:pt x="34" y="183"/>
                  </a:lnTo>
                  <a:lnTo>
                    <a:pt x="37" y="178"/>
                  </a:lnTo>
                  <a:lnTo>
                    <a:pt x="39" y="172"/>
                  </a:lnTo>
                  <a:lnTo>
                    <a:pt x="40" y="167"/>
                  </a:lnTo>
                  <a:lnTo>
                    <a:pt x="43" y="161"/>
                  </a:lnTo>
                  <a:lnTo>
                    <a:pt x="45" y="155"/>
                  </a:lnTo>
                  <a:lnTo>
                    <a:pt x="46" y="151"/>
                  </a:lnTo>
                  <a:lnTo>
                    <a:pt x="47" y="145"/>
                  </a:lnTo>
                  <a:lnTo>
                    <a:pt x="50" y="139"/>
                  </a:lnTo>
                  <a:lnTo>
                    <a:pt x="53" y="134"/>
                  </a:lnTo>
                  <a:lnTo>
                    <a:pt x="53" y="128"/>
                  </a:lnTo>
                  <a:lnTo>
                    <a:pt x="55" y="122"/>
                  </a:lnTo>
                  <a:lnTo>
                    <a:pt x="58" y="116"/>
                  </a:lnTo>
                  <a:lnTo>
                    <a:pt x="59" y="111"/>
                  </a:lnTo>
                  <a:lnTo>
                    <a:pt x="60" y="105"/>
                  </a:lnTo>
                  <a:lnTo>
                    <a:pt x="63" y="99"/>
                  </a:lnTo>
                  <a:lnTo>
                    <a:pt x="63" y="93"/>
                  </a:lnTo>
                  <a:lnTo>
                    <a:pt x="66" y="87"/>
                  </a:lnTo>
                  <a:lnTo>
                    <a:pt x="65" y="77"/>
                  </a:lnTo>
                  <a:lnTo>
                    <a:pt x="65" y="70"/>
                  </a:lnTo>
                  <a:lnTo>
                    <a:pt x="63" y="62"/>
                  </a:lnTo>
                  <a:lnTo>
                    <a:pt x="60" y="54"/>
                  </a:lnTo>
                  <a:lnTo>
                    <a:pt x="58" y="47"/>
                  </a:lnTo>
                  <a:lnTo>
                    <a:pt x="53" y="40"/>
                  </a:lnTo>
                  <a:lnTo>
                    <a:pt x="49" y="36"/>
                  </a:lnTo>
                  <a:lnTo>
                    <a:pt x="45" y="30"/>
                  </a:lnTo>
                  <a:lnTo>
                    <a:pt x="39" y="24"/>
                  </a:lnTo>
                  <a:lnTo>
                    <a:pt x="33" y="18"/>
                  </a:lnTo>
                  <a:lnTo>
                    <a:pt x="27" y="14"/>
                  </a:lnTo>
                  <a:lnTo>
                    <a:pt x="23" y="11"/>
                  </a:lnTo>
                  <a:lnTo>
                    <a:pt x="13" y="5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CB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49" name="Freeform 59"/>
            <p:cNvSpPr>
              <a:spLocks/>
            </p:cNvSpPr>
            <p:nvPr/>
          </p:nvSpPr>
          <p:spPr bwMode="auto">
            <a:xfrm>
              <a:off x="4122738" y="1100138"/>
              <a:ext cx="22225" cy="20637"/>
            </a:xfrm>
            <a:custGeom>
              <a:avLst/>
              <a:gdLst>
                <a:gd name="T0" fmla="*/ 11 w 28"/>
                <a:gd name="T1" fmla="*/ 0 h 26"/>
                <a:gd name="T2" fmla="*/ 16 w 28"/>
                <a:gd name="T3" fmla="*/ 2 h 26"/>
                <a:gd name="T4" fmla="*/ 20 w 28"/>
                <a:gd name="T5" fmla="*/ 0 h 26"/>
                <a:gd name="T6" fmla="*/ 23 w 28"/>
                <a:gd name="T7" fmla="*/ 0 h 26"/>
                <a:gd name="T8" fmla="*/ 28 w 28"/>
                <a:gd name="T9" fmla="*/ 5 h 26"/>
                <a:gd name="T10" fmla="*/ 26 w 28"/>
                <a:gd name="T11" fmla="*/ 9 h 26"/>
                <a:gd name="T12" fmla="*/ 24 w 28"/>
                <a:gd name="T13" fmla="*/ 15 h 26"/>
                <a:gd name="T14" fmla="*/ 23 w 28"/>
                <a:gd name="T15" fmla="*/ 20 h 26"/>
                <a:gd name="T16" fmla="*/ 21 w 28"/>
                <a:gd name="T17" fmla="*/ 26 h 26"/>
                <a:gd name="T18" fmla="*/ 17 w 28"/>
                <a:gd name="T19" fmla="*/ 19 h 26"/>
                <a:gd name="T20" fmla="*/ 13 w 28"/>
                <a:gd name="T21" fmla="*/ 13 h 26"/>
                <a:gd name="T22" fmla="*/ 5 w 28"/>
                <a:gd name="T23" fmla="*/ 9 h 26"/>
                <a:gd name="T24" fmla="*/ 0 w 28"/>
                <a:gd name="T25" fmla="*/ 10 h 26"/>
                <a:gd name="T26" fmla="*/ 1 w 28"/>
                <a:gd name="T27" fmla="*/ 7 h 26"/>
                <a:gd name="T28" fmla="*/ 5 w 28"/>
                <a:gd name="T29" fmla="*/ 5 h 26"/>
                <a:gd name="T30" fmla="*/ 8 w 28"/>
                <a:gd name="T31" fmla="*/ 2 h 26"/>
                <a:gd name="T32" fmla="*/ 11 w 28"/>
                <a:gd name="T33" fmla="*/ 0 h 26"/>
                <a:gd name="T34" fmla="*/ 11 w 28"/>
                <a:gd name="T3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6">
                  <a:moveTo>
                    <a:pt x="11" y="0"/>
                  </a:moveTo>
                  <a:lnTo>
                    <a:pt x="16" y="2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8" y="5"/>
                  </a:lnTo>
                  <a:lnTo>
                    <a:pt x="26" y="9"/>
                  </a:lnTo>
                  <a:lnTo>
                    <a:pt x="24" y="15"/>
                  </a:lnTo>
                  <a:lnTo>
                    <a:pt x="23" y="20"/>
                  </a:lnTo>
                  <a:lnTo>
                    <a:pt x="21" y="26"/>
                  </a:lnTo>
                  <a:lnTo>
                    <a:pt x="17" y="19"/>
                  </a:lnTo>
                  <a:lnTo>
                    <a:pt x="13" y="13"/>
                  </a:lnTo>
                  <a:lnTo>
                    <a:pt x="5" y="9"/>
                  </a:lnTo>
                  <a:lnTo>
                    <a:pt x="0" y="10"/>
                  </a:lnTo>
                  <a:lnTo>
                    <a:pt x="1" y="7"/>
                  </a:lnTo>
                  <a:lnTo>
                    <a:pt x="5" y="5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CB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51" name="Freeform 60"/>
            <p:cNvSpPr>
              <a:spLocks/>
            </p:cNvSpPr>
            <p:nvPr/>
          </p:nvSpPr>
          <p:spPr bwMode="auto">
            <a:xfrm>
              <a:off x="3995738" y="1169988"/>
              <a:ext cx="93663" cy="87312"/>
            </a:xfrm>
            <a:custGeom>
              <a:avLst/>
              <a:gdLst>
                <a:gd name="T0" fmla="*/ 79 w 118"/>
                <a:gd name="T1" fmla="*/ 0 h 111"/>
                <a:gd name="T2" fmla="*/ 88 w 118"/>
                <a:gd name="T3" fmla="*/ 6 h 111"/>
                <a:gd name="T4" fmla="*/ 98 w 118"/>
                <a:gd name="T5" fmla="*/ 9 h 111"/>
                <a:gd name="T6" fmla="*/ 102 w 118"/>
                <a:gd name="T7" fmla="*/ 12 h 111"/>
                <a:gd name="T8" fmla="*/ 108 w 118"/>
                <a:gd name="T9" fmla="*/ 13 h 111"/>
                <a:gd name="T10" fmla="*/ 112 w 118"/>
                <a:gd name="T11" fmla="*/ 16 h 111"/>
                <a:gd name="T12" fmla="*/ 118 w 118"/>
                <a:gd name="T13" fmla="*/ 19 h 111"/>
                <a:gd name="T14" fmla="*/ 111 w 118"/>
                <a:gd name="T15" fmla="*/ 25 h 111"/>
                <a:gd name="T16" fmla="*/ 104 w 118"/>
                <a:gd name="T17" fmla="*/ 32 h 111"/>
                <a:gd name="T18" fmla="*/ 96 w 118"/>
                <a:gd name="T19" fmla="*/ 36 h 111"/>
                <a:gd name="T20" fmla="*/ 91 w 118"/>
                <a:gd name="T21" fmla="*/ 43 h 111"/>
                <a:gd name="T22" fmla="*/ 83 w 118"/>
                <a:gd name="T23" fmla="*/ 48 h 111"/>
                <a:gd name="T24" fmla="*/ 75 w 118"/>
                <a:gd name="T25" fmla="*/ 53 h 111"/>
                <a:gd name="T26" fmla="*/ 67 w 118"/>
                <a:gd name="T27" fmla="*/ 59 h 111"/>
                <a:gd name="T28" fmla="*/ 62 w 118"/>
                <a:gd name="T29" fmla="*/ 64 h 111"/>
                <a:gd name="T30" fmla="*/ 53 w 118"/>
                <a:gd name="T31" fmla="*/ 68 h 111"/>
                <a:gd name="T32" fmla="*/ 46 w 118"/>
                <a:gd name="T33" fmla="*/ 74 h 111"/>
                <a:gd name="T34" fmla="*/ 39 w 118"/>
                <a:gd name="T35" fmla="*/ 77 h 111"/>
                <a:gd name="T36" fmla="*/ 33 w 118"/>
                <a:gd name="T37" fmla="*/ 82 h 111"/>
                <a:gd name="T38" fmla="*/ 24 w 118"/>
                <a:gd name="T39" fmla="*/ 87 h 111"/>
                <a:gd name="T40" fmla="*/ 17 w 118"/>
                <a:gd name="T41" fmla="*/ 92 h 111"/>
                <a:gd name="T42" fmla="*/ 10 w 118"/>
                <a:gd name="T43" fmla="*/ 98 h 111"/>
                <a:gd name="T44" fmla="*/ 3 w 118"/>
                <a:gd name="T45" fmla="*/ 104 h 111"/>
                <a:gd name="T46" fmla="*/ 1 w 118"/>
                <a:gd name="T47" fmla="*/ 107 h 111"/>
                <a:gd name="T48" fmla="*/ 0 w 118"/>
                <a:gd name="T49" fmla="*/ 111 h 111"/>
                <a:gd name="T50" fmla="*/ 1 w 118"/>
                <a:gd name="T51" fmla="*/ 102 h 111"/>
                <a:gd name="T52" fmla="*/ 6 w 118"/>
                <a:gd name="T53" fmla="*/ 97 h 111"/>
                <a:gd name="T54" fmla="*/ 10 w 118"/>
                <a:gd name="T55" fmla="*/ 91 h 111"/>
                <a:gd name="T56" fmla="*/ 16 w 118"/>
                <a:gd name="T57" fmla="*/ 87 h 111"/>
                <a:gd name="T58" fmla="*/ 20 w 118"/>
                <a:gd name="T59" fmla="*/ 81 h 111"/>
                <a:gd name="T60" fmla="*/ 26 w 118"/>
                <a:gd name="T61" fmla="*/ 75 h 111"/>
                <a:gd name="T62" fmla="*/ 30 w 118"/>
                <a:gd name="T63" fmla="*/ 69 h 111"/>
                <a:gd name="T64" fmla="*/ 34 w 118"/>
                <a:gd name="T65" fmla="*/ 64 h 111"/>
                <a:gd name="T66" fmla="*/ 40 w 118"/>
                <a:gd name="T67" fmla="*/ 56 h 111"/>
                <a:gd name="T68" fmla="*/ 47 w 118"/>
                <a:gd name="T69" fmla="*/ 49 h 111"/>
                <a:gd name="T70" fmla="*/ 55 w 118"/>
                <a:gd name="T71" fmla="*/ 42 h 111"/>
                <a:gd name="T72" fmla="*/ 62 w 118"/>
                <a:gd name="T73" fmla="*/ 36 h 111"/>
                <a:gd name="T74" fmla="*/ 67 w 118"/>
                <a:gd name="T75" fmla="*/ 28 h 111"/>
                <a:gd name="T76" fmla="*/ 73 w 118"/>
                <a:gd name="T77" fmla="*/ 20 h 111"/>
                <a:gd name="T78" fmla="*/ 75 w 118"/>
                <a:gd name="T79" fmla="*/ 15 h 111"/>
                <a:gd name="T80" fmla="*/ 78 w 118"/>
                <a:gd name="T81" fmla="*/ 10 h 111"/>
                <a:gd name="T82" fmla="*/ 78 w 118"/>
                <a:gd name="T83" fmla="*/ 4 h 111"/>
                <a:gd name="T84" fmla="*/ 79 w 118"/>
                <a:gd name="T85" fmla="*/ 0 h 111"/>
                <a:gd name="T86" fmla="*/ 79 w 118"/>
                <a:gd name="T8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8" h="111">
                  <a:moveTo>
                    <a:pt x="79" y="0"/>
                  </a:moveTo>
                  <a:lnTo>
                    <a:pt x="88" y="6"/>
                  </a:lnTo>
                  <a:lnTo>
                    <a:pt x="98" y="9"/>
                  </a:lnTo>
                  <a:lnTo>
                    <a:pt x="102" y="12"/>
                  </a:lnTo>
                  <a:lnTo>
                    <a:pt x="108" y="13"/>
                  </a:lnTo>
                  <a:lnTo>
                    <a:pt x="112" y="16"/>
                  </a:lnTo>
                  <a:lnTo>
                    <a:pt x="118" y="19"/>
                  </a:lnTo>
                  <a:lnTo>
                    <a:pt x="111" y="25"/>
                  </a:lnTo>
                  <a:lnTo>
                    <a:pt x="104" y="32"/>
                  </a:lnTo>
                  <a:lnTo>
                    <a:pt x="96" y="36"/>
                  </a:lnTo>
                  <a:lnTo>
                    <a:pt x="91" y="43"/>
                  </a:lnTo>
                  <a:lnTo>
                    <a:pt x="83" y="48"/>
                  </a:lnTo>
                  <a:lnTo>
                    <a:pt x="75" y="53"/>
                  </a:lnTo>
                  <a:lnTo>
                    <a:pt x="67" y="59"/>
                  </a:lnTo>
                  <a:lnTo>
                    <a:pt x="62" y="64"/>
                  </a:lnTo>
                  <a:lnTo>
                    <a:pt x="53" y="68"/>
                  </a:lnTo>
                  <a:lnTo>
                    <a:pt x="46" y="74"/>
                  </a:lnTo>
                  <a:lnTo>
                    <a:pt x="39" y="77"/>
                  </a:lnTo>
                  <a:lnTo>
                    <a:pt x="33" y="82"/>
                  </a:lnTo>
                  <a:lnTo>
                    <a:pt x="24" y="87"/>
                  </a:lnTo>
                  <a:lnTo>
                    <a:pt x="17" y="92"/>
                  </a:lnTo>
                  <a:lnTo>
                    <a:pt x="10" y="98"/>
                  </a:lnTo>
                  <a:lnTo>
                    <a:pt x="3" y="104"/>
                  </a:lnTo>
                  <a:lnTo>
                    <a:pt x="1" y="107"/>
                  </a:lnTo>
                  <a:lnTo>
                    <a:pt x="0" y="111"/>
                  </a:lnTo>
                  <a:lnTo>
                    <a:pt x="1" y="102"/>
                  </a:lnTo>
                  <a:lnTo>
                    <a:pt x="6" y="97"/>
                  </a:lnTo>
                  <a:lnTo>
                    <a:pt x="10" y="91"/>
                  </a:lnTo>
                  <a:lnTo>
                    <a:pt x="16" y="87"/>
                  </a:lnTo>
                  <a:lnTo>
                    <a:pt x="20" y="81"/>
                  </a:lnTo>
                  <a:lnTo>
                    <a:pt x="26" y="75"/>
                  </a:lnTo>
                  <a:lnTo>
                    <a:pt x="30" y="69"/>
                  </a:lnTo>
                  <a:lnTo>
                    <a:pt x="34" y="64"/>
                  </a:lnTo>
                  <a:lnTo>
                    <a:pt x="40" y="56"/>
                  </a:lnTo>
                  <a:lnTo>
                    <a:pt x="47" y="49"/>
                  </a:lnTo>
                  <a:lnTo>
                    <a:pt x="55" y="42"/>
                  </a:lnTo>
                  <a:lnTo>
                    <a:pt x="62" y="36"/>
                  </a:lnTo>
                  <a:lnTo>
                    <a:pt x="67" y="28"/>
                  </a:lnTo>
                  <a:lnTo>
                    <a:pt x="73" y="20"/>
                  </a:lnTo>
                  <a:lnTo>
                    <a:pt x="75" y="15"/>
                  </a:lnTo>
                  <a:lnTo>
                    <a:pt x="78" y="10"/>
                  </a:lnTo>
                  <a:lnTo>
                    <a:pt x="78" y="4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CB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52" name="Freeform 61"/>
            <p:cNvSpPr>
              <a:spLocks/>
            </p:cNvSpPr>
            <p:nvPr/>
          </p:nvSpPr>
          <p:spPr bwMode="auto">
            <a:xfrm>
              <a:off x="3948113" y="1192213"/>
              <a:ext cx="73025" cy="80962"/>
            </a:xfrm>
            <a:custGeom>
              <a:avLst/>
              <a:gdLst>
                <a:gd name="T0" fmla="*/ 64 w 94"/>
                <a:gd name="T1" fmla="*/ 0 h 102"/>
                <a:gd name="T2" fmla="*/ 71 w 94"/>
                <a:gd name="T3" fmla="*/ 0 h 102"/>
                <a:gd name="T4" fmla="*/ 78 w 94"/>
                <a:gd name="T5" fmla="*/ 0 h 102"/>
                <a:gd name="T6" fmla="*/ 87 w 94"/>
                <a:gd name="T7" fmla="*/ 0 h 102"/>
                <a:gd name="T8" fmla="*/ 94 w 94"/>
                <a:gd name="T9" fmla="*/ 0 h 102"/>
                <a:gd name="T10" fmla="*/ 87 w 94"/>
                <a:gd name="T11" fmla="*/ 4 h 102"/>
                <a:gd name="T12" fmla="*/ 81 w 94"/>
                <a:gd name="T13" fmla="*/ 10 h 102"/>
                <a:gd name="T14" fmla="*/ 74 w 94"/>
                <a:gd name="T15" fmla="*/ 16 h 102"/>
                <a:gd name="T16" fmla="*/ 68 w 94"/>
                <a:gd name="T17" fmla="*/ 23 h 102"/>
                <a:gd name="T18" fmla="*/ 64 w 94"/>
                <a:gd name="T19" fmla="*/ 27 h 102"/>
                <a:gd name="T20" fmla="*/ 58 w 94"/>
                <a:gd name="T21" fmla="*/ 35 h 102"/>
                <a:gd name="T22" fmla="*/ 52 w 94"/>
                <a:gd name="T23" fmla="*/ 42 h 102"/>
                <a:gd name="T24" fmla="*/ 46 w 94"/>
                <a:gd name="T25" fmla="*/ 49 h 102"/>
                <a:gd name="T26" fmla="*/ 41 w 94"/>
                <a:gd name="T27" fmla="*/ 55 h 102"/>
                <a:gd name="T28" fmla="*/ 35 w 94"/>
                <a:gd name="T29" fmla="*/ 63 h 102"/>
                <a:gd name="T30" fmla="*/ 29 w 94"/>
                <a:gd name="T31" fmla="*/ 69 h 102"/>
                <a:gd name="T32" fmla="*/ 23 w 94"/>
                <a:gd name="T33" fmla="*/ 76 h 102"/>
                <a:gd name="T34" fmla="*/ 18 w 94"/>
                <a:gd name="T35" fmla="*/ 84 h 102"/>
                <a:gd name="T36" fmla="*/ 12 w 94"/>
                <a:gd name="T37" fmla="*/ 89 h 102"/>
                <a:gd name="T38" fmla="*/ 6 w 94"/>
                <a:gd name="T39" fmla="*/ 95 h 102"/>
                <a:gd name="T40" fmla="*/ 0 w 94"/>
                <a:gd name="T41" fmla="*/ 102 h 102"/>
                <a:gd name="T42" fmla="*/ 0 w 94"/>
                <a:gd name="T43" fmla="*/ 98 h 102"/>
                <a:gd name="T44" fmla="*/ 0 w 94"/>
                <a:gd name="T45" fmla="*/ 92 h 102"/>
                <a:gd name="T46" fmla="*/ 0 w 94"/>
                <a:gd name="T47" fmla="*/ 86 h 102"/>
                <a:gd name="T48" fmla="*/ 0 w 94"/>
                <a:gd name="T49" fmla="*/ 82 h 102"/>
                <a:gd name="T50" fmla="*/ 0 w 94"/>
                <a:gd name="T51" fmla="*/ 72 h 102"/>
                <a:gd name="T52" fmla="*/ 0 w 94"/>
                <a:gd name="T53" fmla="*/ 63 h 102"/>
                <a:gd name="T54" fmla="*/ 0 w 94"/>
                <a:gd name="T55" fmla="*/ 52 h 102"/>
                <a:gd name="T56" fmla="*/ 2 w 94"/>
                <a:gd name="T57" fmla="*/ 43 h 102"/>
                <a:gd name="T58" fmla="*/ 5 w 94"/>
                <a:gd name="T59" fmla="*/ 35 h 102"/>
                <a:gd name="T60" fmla="*/ 9 w 94"/>
                <a:gd name="T61" fmla="*/ 26 h 102"/>
                <a:gd name="T62" fmla="*/ 15 w 94"/>
                <a:gd name="T63" fmla="*/ 23 h 102"/>
                <a:gd name="T64" fmla="*/ 22 w 94"/>
                <a:gd name="T65" fmla="*/ 19 h 102"/>
                <a:gd name="T66" fmla="*/ 29 w 94"/>
                <a:gd name="T67" fmla="*/ 14 h 102"/>
                <a:gd name="T68" fmla="*/ 36 w 94"/>
                <a:gd name="T69" fmla="*/ 12 h 102"/>
                <a:gd name="T70" fmla="*/ 42 w 94"/>
                <a:gd name="T71" fmla="*/ 9 h 102"/>
                <a:gd name="T72" fmla="*/ 49 w 94"/>
                <a:gd name="T73" fmla="*/ 4 h 102"/>
                <a:gd name="T74" fmla="*/ 56 w 94"/>
                <a:gd name="T75" fmla="*/ 3 h 102"/>
                <a:gd name="T76" fmla="*/ 64 w 94"/>
                <a:gd name="T77" fmla="*/ 0 h 102"/>
                <a:gd name="T78" fmla="*/ 64 w 94"/>
                <a:gd name="T7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02">
                  <a:moveTo>
                    <a:pt x="64" y="0"/>
                  </a:moveTo>
                  <a:lnTo>
                    <a:pt x="71" y="0"/>
                  </a:lnTo>
                  <a:lnTo>
                    <a:pt x="78" y="0"/>
                  </a:lnTo>
                  <a:lnTo>
                    <a:pt x="87" y="0"/>
                  </a:lnTo>
                  <a:lnTo>
                    <a:pt x="94" y="0"/>
                  </a:lnTo>
                  <a:lnTo>
                    <a:pt x="87" y="4"/>
                  </a:lnTo>
                  <a:lnTo>
                    <a:pt x="81" y="10"/>
                  </a:lnTo>
                  <a:lnTo>
                    <a:pt x="74" y="16"/>
                  </a:lnTo>
                  <a:lnTo>
                    <a:pt x="68" y="23"/>
                  </a:lnTo>
                  <a:lnTo>
                    <a:pt x="64" y="27"/>
                  </a:lnTo>
                  <a:lnTo>
                    <a:pt x="58" y="35"/>
                  </a:lnTo>
                  <a:lnTo>
                    <a:pt x="52" y="42"/>
                  </a:lnTo>
                  <a:lnTo>
                    <a:pt x="46" y="49"/>
                  </a:lnTo>
                  <a:lnTo>
                    <a:pt x="41" y="55"/>
                  </a:lnTo>
                  <a:lnTo>
                    <a:pt x="35" y="63"/>
                  </a:lnTo>
                  <a:lnTo>
                    <a:pt x="29" y="69"/>
                  </a:lnTo>
                  <a:lnTo>
                    <a:pt x="23" y="76"/>
                  </a:lnTo>
                  <a:lnTo>
                    <a:pt x="18" y="84"/>
                  </a:lnTo>
                  <a:lnTo>
                    <a:pt x="12" y="89"/>
                  </a:lnTo>
                  <a:lnTo>
                    <a:pt x="6" y="95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2"/>
                  </a:lnTo>
                  <a:lnTo>
                    <a:pt x="0" y="63"/>
                  </a:lnTo>
                  <a:lnTo>
                    <a:pt x="0" y="52"/>
                  </a:lnTo>
                  <a:lnTo>
                    <a:pt x="2" y="43"/>
                  </a:lnTo>
                  <a:lnTo>
                    <a:pt x="5" y="35"/>
                  </a:lnTo>
                  <a:lnTo>
                    <a:pt x="9" y="26"/>
                  </a:lnTo>
                  <a:lnTo>
                    <a:pt x="15" y="23"/>
                  </a:lnTo>
                  <a:lnTo>
                    <a:pt x="22" y="19"/>
                  </a:lnTo>
                  <a:lnTo>
                    <a:pt x="29" y="14"/>
                  </a:lnTo>
                  <a:lnTo>
                    <a:pt x="36" y="12"/>
                  </a:lnTo>
                  <a:lnTo>
                    <a:pt x="42" y="9"/>
                  </a:lnTo>
                  <a:lnTo>
                    <a:pt x="49" y="4"/>
                  </a:lnTo>
                  <a:lnTo>
                    <a:pt x="56" y="3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CB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53" name="Freeform 62"/>
            <p:cNvSpPr>
              <a:spLocks/>
            </p:cNvSpPr>
            <p:nvPr/>
          </p:nvSpPr>
          <p:spPr bwMode="auto">
            <a:xfrm>
              <a:off x="3789363" y="1193800"/>
              <a:ext cx="55563" cy="155575"/>
            </a:xfrm>
            <a:custGeom>
              <a:avLst/>
              <a:gdLst>
                <a:gd name="T0" fmla="*/ 7 w 71"/>
                <a:gd name="T1" fmla="*/ 6 h 198"/>
                <a:gd name="T2" fmla="*/ 13 w 71"/>
                <a:gd name="T3" fmla="*/ 18 h 198"/>
                <a:gd name="T4" fmla="*/ 17 w 71"/>
                <a:gd name="T5" fmla="*/ 29 h 198"/>
                <a:gd name="T6" fmla="*/ 23 w 71"/>
                <a:gd name="T7" fmla="*/ 41 h 198"/>
                <a:gd name="T8" fmla="*/ 30 w 71"/>
                <a:gd name="T9" fmla="*/ 52 h 198"/>
                <a:gd name="T10" fmla="*/ 36 w 71"/>
                <a:gd name="T11" fmla="*/ 64 h 198"/>
                <a:gd name="T12" fmla="*/ 43 w 71"/>
                <a:gd name="T13" fmla="*/ 74 h 198"/>
                <a:gd name="T14" fmla="*/ 49 w 71"/>
                <a:gd name="T15" fmla="*/ 85 h 198"/>
                <a:gd name="T16" fmla="*/ 50 w 71"/>
                <a:gd name="T17" fmla="*/ 94 h 198"/>
                <a:gd name="T18" fmla="*/ 49 w 71"/>
                <a:gd name="T19" fmla="*/ 106 h 198"/>
                <a:gd name="T20" fmla="*/ 48 w 71"/>
                <a:gd name="T21" fmla="*/ 117 h 198"/>
                <a:gd name="T22" fmla="*/ 48 w 71"/>
                <a:gd name="T23" fmla="*/ 129 h 198"/>
                <a:gd name="T24" fmla="*/ 48 w 71"/>
                <a:gd name="T25" fmla="*/ 140 h 198"/>
                <a:gd name="T26" fmla="*/ 50 w 71"/>
                <a:gd name="T27" fmla="*/ 150 h 198"/>
                <a:gd name="T28" fmla="*/ 55 w 71"/>
                <a:gd name="T29" fmla="*/ 160 h 198"/>
                <a:gd name="T30" fmla="*/ 63 w 71"/>
                <a:gd name="T31" fmla="*/ 169 h 198"/>
                <a:gd name="T32" fmla="*/ 71 w 71"/>
                <a:gd name="T33" fmla="*/ 173 h 198"/>
                <a:gd name="T34" fmla="*/ 65 w 71"/>
                <a:gd name="T35" fmla="*/ 178 h 198"/>
                <a:gd name="T36" fmla="*/ 55 w 71"/>
                <a:gd name="T37" fmla="*/ 185 h 198"/>
                <a:gd name="T38" fmla="*/ 45 w 71"/>
                <a:gd name="T39" fmla="*/ 194 h 198"/>
                <a:gd name="T40" fmla="*/ 35 w 71"/>
                <a:gd name="T41" fmla="*/ 198 h 198"/>
                <a:gd name="T42" fmla="*/ 25 w 71"/>
                <a:gd name="T43" fmla="*/ 194 h 198"/>
                <a:gd name="T44" fmla="*/ 23 w 71"/>
                <a:gd name="T45" fmla="*/ 183 h 198"/>
                <a:gd name="T46" fmla="*/ 23 w 71"/>
                <a:gd name="T47" fmla="*/ 173 h 198"/>
                <a:gd name="T48" fmla="*/ 23 w 71"/>
                <a:gd name="T49" fmla="*/ 162 h 198"/>
                <a:gd name="T50" fmla="*/ 19 w 71"/>
                <a:gd name="T51" fmla="*/ 147 h 198"/>
                <a:gd name="T52" fmla="*/ 16 w 71"/>
                <a:gd name="T53" fmla="*/ 130 h 198"/>
                <a:gd name="T54" fmla="*/ 12 w 71"/>
                <a:gd name="T55" fmla="*/ 110 h 198"/>
                <a:gd name="T56" fmla="*/ 7 w 71"/>
                <a:gd name="T57" fmla="*/ 91 h 198"/>
                <a:gd name="T58" fmla="*/ 3 w 71"/>
                <a:gd name="T59" fmla="*/ 74 h 198"/>
                <a:gd name="T60" fmla="*/ 0 w 71"/>
                <a:gd name="T61" fmla="*/ 57 h 198"/>
                <a:gd name="T62" fmla="*/ 0 w 71"/>
                <a:gd name="T63" fmla="*/ 39 h 198"/>
                <a:gd name="T64" fmla="*/ 2 w 71"/>
                <a:gd name="T65" fmla="*/ 23 h 198"/>
                <a:gd name="T66" fmla="*/ 4 w 71"/>
                <a:gd name="T67" fmla="*/ 11 h 198"/>
                <a:gd name="T68" fmla="*/ 4 w 71"/>
                <a:gd name="T69" fmla="*/ 2 h 198"/>
                <a:gd name="T70" fmla="*/ 6 w 71"/>
                <a:gd name="T7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198">
                  <a:moveTo>
                    <a:pt x="6" y="0"/>
                  </a:moveTo>
                  <a:lnTo>
                    <a:pt x="7" y="6"/>
                  </a:lnTo>
                  <a:lnTo>
                    <a:pt x="10" y="12"/>
                  </a:lnTo>
                  <a:lnTo>
                    <a:pt x="13" y="18"/>
                  </a:lnTo>
                  <a:lnTo>
                    <a:pt x="14" y="23"/>
                  </a:lnTo>
                  <a:lnTo>
                    <a:pt x="17" y="29"/>
                  </a:lnTo>
                  <a:lnTo>
                    <a:pt x="20" y="35"/>
                  </a:lnTo>
                  <a:lnTo>
                    <a:pt x="23" y="41"/>
                  </a:lnTo>
                  <a:lnTo>
                    <a:pt x="27" y="47"/>
                  </a:lnTo>
                  <a:lnTo>
                    <a:pt x="30" y="52"/>
                  </a:lnTo>
                  <a:lnTo>
                    <a:pt x="33" y="58"/>
                  </a:lnTo>
                  <a:lnTo>
                    <a:pt x="36" y="64"/>
                  </a:lnTo>
                  <a:lnTo>
                    <a:pt x="40" y="70"/>
                  </a:lnTo>
                  <a:lnTo>
                    <a:pt x="43" y="74"/>
                  </a:lnTo>
                  <a:lnTo>
                    <a:pt x="45" y="80"/>
                  </a:lnTo>
                  <a:lnTo>
                    <a:pt x="49" y="85"/>
                  </a:lnTo>
                  <a:lnTo>
                    <a:pt x="53" y="91"/>
                  </a:lnTo>
                  <a:lnTo>
                    <a:pt x="50" y="94"/>
                  </a:lnTo>
                  <a:lnTo>
                    <a:pt x="50" y="100"/>
                  </a:lnTo>
                  <a:lnTo>
                    <a:pt x="49" y="106"/>
                  </a:lnTo>
                  <a:lnTo>
                    <a:pt x="49" y="111"/>
                  </a:lnTo>
                  <a:lnTo>
                    <a:pt x="48" y="117"/>
                  </a:lnTo>
                  <a:lnTo>
                    <a:pt x="48" y="121"/>
                  </a:lnTo>
                  <a:lnTo>
                    <a:pt x="48" y="129"/>
                  </a:lnTo>
                  <a:lnTo>
                    <a:pt x="48" y="134"/>
                  </a:lnTo>
                  <a:lnTo>
                    <a:pt x="48" y="140"/>
                  </a:lnTo>
                  <a:lnTo>
                    <a:pt x="49" y="145"/>
                  </a:lnTo>
                  <a:lnTo>
                    <a:pt x="50" y="150"/>
                  </a:lnTo>
                  <a:lnTo>
                    <a:pt x="53" y="156"/>
                  </a:lnTo>
                  <a:lnTo>
                    <a:pt x="55" y="160"/>
                  </a:lnTo>
                  <a:lnTo>
                    <a:pt x="59" y="165"/>
                  </a:lnTo>
                  <a:lnTo>
                    <a:pt x="63" y="169"/>
                  </a:lnTo>
                  <a:lnTo>
                    <a:pt x="69" y="173"/>
                  </a:lnTo>
                  <a:lnTo>
                    <a:pt x="71" y="173"/>
                  </a:lnTo>
                  <a:lnTo>
                    <a:pt x="71" y="175"/>
                  </a:lnTo>
                  <a:lnTo>
                    <a:pt x="65" y="178"/>
                  </a:lnTo>
                  <a:lnTo>
                    <a:pt x="61" y="182"/>
                  </a:lnTo>
                  <a:lnTo>
                    <a:pt x="55" y="185"/>
                  </a:lnTo>
                  <a:lnTo>
                    <a:pt x="50" y="191"/>
                  </a:lnTo>
                  <a:lnTo>
                    <a:pt x="45" y="194"/>
                  </a:lnTo>
                  <a:lnTo>
                    <a:pt x="40" y="196"/>
                  </a:lnTo>
                  <a:lnTo>
                    <a:pt x="35" y="198"/>
                  </a:lnTo>
                  <a:lnTo>
                    <a:pt x="29" y="198"/>
                  </a:lnTo>
                  <a:lnTo>
                    <a:pt x="25" y="194"/>
                  </a:lnTo>
                  <a:lnTo>
                    <a:pt x="23" y="189"/>
                  </a:lnTo>
                  <a:lnTo>
                    <a:pt x="23" y="183"/>
                  </a:lnTo>
                  <a:lnTo>
                    <a:pt x="23" y="179"/>
                  </a:lnTo>
                  <a:lnTo>
                    <a:pt x="23" y="173"/>
                  </a:lnTo>
                  <a:lnTo>
                    <a:pt x="25" y="168"/>
                  </a:lnTo>
                  <a:lnTo>
                    <a:pt x="23" y="162"/>
                  </a:lnTo>
                  <a:lnTo>
                    <a:pt x="20" y="157"/>
                  </a:lnTo>
                  <a:lnTo>
                    <a:pt x="19" y="147"/>
                  </a:lnTo>
                  <a:lnTo>
                    <a:pt x="17" y="139"/>
                  </a:lnTo>
                  <a:lnTo>
                    <a:pt x="16" y="130"/>
                  </a:lnTo>
                  <a:lnTo>
                    <a:pt x="14" y="120"/>
                  </a:lnTo>
                  <a:lnTo>
                    <a:pt x="12" y="110"/>
                  </a:lnTo>
                  <a:lnTo>
                    <a:pt x="10" y="101"/>
                  </a:lnTo>
                  <a:lnTo>
                    <a:pt x="7" y="91"/>
                  </a:lnTo>
                  <a:lnTo>
                    <a:pt x="6" y="84"/>
                  </a:lnTo>
                  <a:lnTo>
                    <a:pt x="3" y="74"/>
                  </a:lnTo>
                  <a:lnTo>
                    <a:pt x="3" y="65"/>
                  </a:lnTo>
                  <a:lnTo>
                    <a:pt x="0" y="57"/>
                  </a:lnTo>
                  <a:lnTo>
                    <a:pt x="0" y="48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2" y="23"/>
                  </a:lnTo>
                  <a:lnTo>
                    <a:pt x="4" y="16"/>
                  </a:lnTo>
                  <a:lnTo>
                    <a:pt x="4" y="11"/>
                  </a:lnTo>
                  <a:lnTo>
                    <a:pt x="4" y="6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CB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54" name="Freeform 63"/>
            <p:cNvSpPr>
              <a:spLocks/>
            </p:cNvSpPr>
            <p:nvPr/>
          </p:nvSpPr>
          <p:spPr bwMode="auto">
            <a:xfrm>
              <a:off x="4075113" y="1184275"/>
              <a:ext cx="44450" cy="138112"/>
            </a:xfrm>
            <a:custGeom>
              <a:avLst/>
              <a:gdLst>
                <a:gd name="T0" fmla="*/ 53 w 54"/>
                <a:gd name="T1" fmla="*/ 0 h 174"/>
                <a:gd name="T2" fmla="*/ 53 w 54"/>
                <a:gd name="T3" fmla="*/ 9 h 174"/>
                <a:gd name="T4" fmla="*/ 54 w 54"/>
                <a:gd name="T5" fmla="*/ 17 h 174"/>
                <a:gd name="T6" fmla="*/ 51 w 54"/>
                <a:gd name="T7" fmla="*/ 24 h 174"/>
                <a:gd name="T8" fmla="*/ 51 w 54"/>
                <a:gd name="T9" fmla="*/ 34 h 174"/>
                <a:gd name="T10" fmla="*/ 49 w 54"/>
                <a:gd name="T11" fmla="*/ 42 h 174"/>
                <a:gd name="T12" fmla="*/ 47 w 54"/>
                <a:gd name="T13" fmla="*/ 50 h 174"/>
                <a:gd name="T14" fmla="*/ 46 w 54"/>
                <a:gd name="T15" fmla="*/ 59 h 174"/>
                <a:gd name="T16" fmla="*/ 46 w 54"/>
                <a:gd name="T17" fmla="*/ 68 h 174"/>
                <a:gd name="T18" fmla="*/ 43 w 54"/>
                <a:gd name="T19" fmla="*/ 73 h 174"/>
                <a:gd name="T20" fmla="*/ 40 w 54"/>
                <a:gd name="T21" fmla="*/ 82 h 174"/>
                <a:gd name="T22" fmla="*/ 37 w 54"/>
                <a:gd name="T23" fmla="*/ 91 h 174"/>
                <a:gd name="T24" fmla="*/ 36 w 54"/>
                <a:gd name="T25" fmla="*/ 98 h 174"/>
                <a:gd name="T26" fmla="*/ 33 w 54"/>
                <a:gd name="T27" fmla="*/ 105 h 174"/>
                <a:gd name="T28" fmla="*/ 30 w 54"/>
                <a:gd name="T29" fmla="*/ 114 h 174"/>
                <a:gd name="T30" fmla="*/ 28 w 54"/>
                <a:gd name="T31" fmla="*/ 122 h 174"/>
                <a:gd name="T32" fmla="*/ 27 w 54"/>
                <a:gd name="T33" fmla="*/ 131 h 174"/>
                <a:gd name="T34" fmla="*/ 24 w 54"/>
                <a:gd name="T35" fmla="*/ 137 h 174"/>
                <a:gd name="T36" fmla="*/ 21 w 54"/>
                <a:gd name="T37" fmla="*/ 144 h 174"/>
                <a:gd name="T38" fmla="*/ 18 w 54"/>
                <a:gd name="T39" fmla="*/ 151 h 174"/>
                <a:gd name="T40" fmla="*/ 17 w 54"/>
                <a:gd name="T41" fmla="*/ 157 h 174"/>
                <a:gd name="T42" fmla="*/ 13 w 54"/>
                <a:gd name="T43" fmla="*/ 161 h 174"/>
                <a:gd name="T44" fmla="*/ 10 w 54"/>
                <a:gd name="T45" fmla="*/ 167 h 174"/>
                <a:gd name="T46" fmla="*/ 7 w 54"/>
                <a:gd name="T47" fmla="*/ 171 h 174"/>
                <a:gd name="T48" fmla="*/ 4 w 54"/>
                <a:gd name="T49" fmla="*/ 174 h 174"/>
                <a:gd name="T50" fmla="*/ 3 w 54"/>
                <a:gd name="T51" fmla="*/ 171 h 174"/>
                <a:gd name="T52" fmla="*/ 0 w 54"/>
                <a:gd name="T53" fmla="*/ 170 h 174"/>
                <a:gd name="T54" fmla="*/ 3 w 54"/>
                <a:gd name="T55" fmla="*/ 161 h 174"/>
                <a:gd name="T56" fmla="*/ 7 w 54"/>
                <a:gd name="T57" fmla="*/ 154 h 174"/>
                <a:gd name="T58" fmla="*/ 10 w 54"/>
                <a:gd name="T59" fmla="*/ 145 h 174"/>
                <a:gd name="T60" fmla="*/ 14 w 54"/>
                <a:gd name="T61" fmla="*/ 138 h 174"/>
                <a:gd name="T62" fmla="*/ 17 w 54"/>
                <a:gd name="T63" fmla="*/ 128 h 174"/>
                <a:gd name="T64" fmla="*/ 20 w 54"/>
                <a:gd name="T65" fmla="*/ 119 h 174"/>
                <a:gd name="T66" fmla="*/ 24 w 54"/>
                <a:gd name="T67" fmla="*/ 111 h 174"/>
                <a:gd name="T68" fmla="*/ 27 w 54"/>
                <a:gd name="T69" fmla="*/ 101 h 174"/>
                <a:gd name="T70" fmla="*/ 28 w 54"/>
                <a:gd name="T71" fmla="*/ 95 h 174"/>
                <a:gd name="T72" fmla="*/ 30 w 54"/>
                <a:gd name="T73" fmla="*/ 91 h 174"/>
                <a:gd name="T74" fmla="*/ 31 w 54"/>
                <a:gd name="T75" fmla="*/ 85 h 174"/>
                <a:gd name="T76" fmla="*/ 33 w 54"/>
                <a:gd name="T77" fmla="*/ 81 h 174"/>
                <a:gd name="T78" fmla="*/ 34 w 54"/>
                <a:gd name="T79" fmla="*/ 75 h 174"/>
                <a:gd name="T80" fmla="*/ 36 w 54"/>
                <a:gd name="T81" fmla="*/ 70 h 174"/>
                <a:gd name="T82" fmla="*/ 37 w 54"/>
                <a:gd name="T83" fmla="*/ 65 h 174"/>
                <a:gd name="T84" fmla="*/ 40 w 54"/>
                <a:gd name="T85" fmla="*/ 60 h 174"/>
                <a:gd name="T86" fmla="*/ 40 w 54"/>
                <a:gd name="T87" fmla="*/ 55 h 174"/>
                <a:gd name="T88" fmla="*/ 41 w 54"/>
                <a:gd name="T89" fmla="*/ 50 h 174"/>
                <a:gd name="T90" fmla="*/ 43 w 54"/>
                <a:gd name="T91" fmla="*/ 45 h 174"/>
                <a:gd name="T92" fmla="*/ 46 w 54"/>
                <a:gd name="T93" fmla="*/ 40 h 174"/>
                <a:gd name="T94" fmla="*/ 49 w 54"/>
                <a:gd name="T95" fmla="*/ 30 h 174"/>
                <a:gd name="T96" fmla="*/ 51 w 54"/>
                <a:gd name="T97" fmla="*/ 22 h 174"/>
                <a:gd name="T98" fmla="*/ 51 w 54"/>
                <a:gd name="T99" fmla="*/ 16 h 174"/>
                <a:gd name="T100" fmla="*/ 51 w 54"/>
                <a:gd name="T101" fmla="*/ 10 h 174"/>
                <a:gd name="T102" fmla="*/ 51 w 54"/>
                <a:gd name="T103" fmla="*/ 3 h 174"/>
                <a:gd name="T104" fmla="*/ 53 w 54"/>
                <a:gd name="T105" fmla="*/ 0 h 174"/>
                <a:gd name="T106" fmla="*/ 53 w 54"/>
                <a:gd name="T10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4" h="174">
                  <a:moveTo>
                    <a:pt x="53" y="0"/>
                  </a:moveTo>
                  <a:lnTo>
                    <a:pt x="53" y="9"/>
                  </a:lnTo>
                  <a:lnTo>
                    <a:pt x="54" y="17"/>
                  </a:lnTo>
                  <a:lnTo>
                    <a:pt x="51" y="24"/>
                  </a:lnTo>
                  <a:lnTo>
                    <a:pt x="51" y="34"/>
                  </a:lnTo>
                  <a:lnTo>
                    <a:pt x="49" y="42"/>
                  </a:lnTo>
                  <a:lnTo>
                    <a:pt x="47" y="50"/>
                  </a:lnTo>
                  <a:lnTo>
                    <a:pt x="46" y="59"/>
                  </a:lnTo>
                  <a:lnTo>
                    <a:pt x="46" y="68"/>
                  </a:lnTo>
                  <a:lnTo>
                    <a:pt x="43" y="73"/>
                  </a:lnTo>
                  <a:lnTo>
                    <a:pt x="40" y="82"/>
                  </a:lnTo>
                  <a:lnTo>
                    <a:pt x="37" y="91"/>
                  </a:lnTo>
                  <a:lnTo>
                    <a:pt x="36" y="98"/>
                  </a:lnTo>
                  <a:lnTo>
                    <a:pt x="33" y="105"/>
                  </a:lnTo>
                  <a:lnTo>
                    <a:pt x="30" y="114"/>
                  </a:lnTo>
                  <a:lnTo>
                    <a:pt x="28" y="122"/>
                  </a:lnTo>
                  <a:lnTo>
                    <a:pt x="27" y="131"/>
                  </a:lnTo>
                  <a:lnTo>
                    <a:pt x="24" y="137"/>
                  </a:lnTo>
                  <a:lnTo>
                    <a:pt x="21" y="144"/>
                  </a:lnTo>
                  <a:lnTo>
                    <a:pt x="18" y="151"/>
                  </a:lnTo>
                  <a:lnTo>
                    <a:pt x="17" y="157"/>
                  </a:lnTo>
                  <a:lnTo>
                    <a:pt x="13" y="161"/>
                  </a:lnTo>
                  <a:lnTo>
                    <a:pt x="10" y="167"/>
                  </a:lnTo>
                  <a:lnTo>
                    <a:pt x="7" y="171"/>
                  </a:lnTo>
                  <a:lnTo>
                    <a:pt x="4" y="174"/>
                  </a:lnTo>
                  <a:lnTo>
                    <a:pt x="3" y="171"/>
                  </a:lnTo>
                  <a:lnTo>
                    <a:pt x="0" y="170"/>
                  </a:lnTo>
                  <a:lnTo>
                    <a:pt x="3" y="161"/>
                  </a:lnTo>
                  <a:lnTo>
                    <a:pt x="7" y="154"/>
                  </a:lnTo>
                  <a:lnTo>
                    <a:pt x="10" y="145"/>
                  </a:lnTo>
                  <a:lnTo>
                    <a:pt x="14" y="138"/>
                  </a:lnTo>
                  <a:lnTo>
                    <a:pt x="17" y="128"/>
                  </a:lnTo>
                  <a:lnTo>
                    <a:pt x="20" y="119"/>
                  </a:lnTo>
                  <a:lnTo>
                    <a:pt x="24" y="111"/>
                  </a:lnTo>
                  <a:lnTo>
                    <a:pt x="27" y="101"/>
                  </a:lnTo>
                  <a:lnTo>
                    <a:pt x="28" y="95"/>
                  </a:lnTo>
                  <a:lnTo>
                    <a:pt x="30" y="91"/>
                  </a:lnTo>
                  <a:lnTo>
                    <a:pt x="31" y="85"/>
                  </a:lnTo>
                  <a:lnTo>
                    <a:pt x="33" y="81"/>
                  </a:lnTo>
                  <a:lnTo>
                    <a:pt x="34" y="75"/>
                  </a:lnTo>
                  <a:lnTo>
                    <a:pt x="36" y="70"/>
                  </a:lnTo>
                  <a:lnTo>
                    <a:pt x="37" y="65"/>
                  </a:lnTo>
                  <a:lnTo>
                    <a:pt x="40" y="60"/>
                  </a:lnTo>
                  <a:lnTo>
                    <a:pt x="40" y="55"/>
                  </a:lnTo>
                  <a:lnTo>
                    <a:pt x="41" y="50"/>
                  </a:lnTo>
                  <a:lnTo>
                    <a:pt x="43" y="45"/>
                  </a:lnTo>
                  <a:lnTo>
                    <a:pt x="46" y="40"/>
                  </a:lnTo>
                  <a:lnTo>
                    <a:pt x="49" y="30"/>
                  </a:lnTo>
                  <a:lnTo>
                    <a:pt x="51" y="22"/>
                  </a:lnTo>
                  <a:lnTo>
                    <a:pt x="51" y="16"/>
                  </a:lnTo>
                  <a:lnTo>
                    <a:pt x="51" y="10"/>
                  </a:lnTo>
                  <a:lnTo>
                    <a:pt x="51" y="3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CB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55" name="Freeform 64"/>
            <p:cNvSpPr>
              <a:spLocks/>
            </p:cNvSpPr>
            <p:nvPr/>
          </p:nvSpPr>
          <p:spPr bwMode="auto">
            <a:xfrm>
              <a:off x="3881438" y="1246188"/>
              <a:ext cx="52388" cy="76200"/>
            </a:xfrm>
            <a:custGeom>
              <a:avLst/>
              <a:gdLst>
                <a:gd name="T0" fmla="*/ 66 w 66"/>
                <a:gd name="T1" fmla="*/ 0 h 96"/>
                <a:gd name="T2" fmla="*/ 65 w 66"/>
                <a:gd name="T3" fmla="*/ 5 h 96"/>
                <a:gd name="T4" fmla="*/ 65 w 66"/>
                <a:gd name="T5" fmla="*/ 11 h 96"/>
                <a:gd name="T6" fmla="*/ 65 w 66"/>
                <a:gd name="T7" fmla="*/ 17 h 96"/>
                <a:gd name="T8" fmla="*/ 65 w 66"/>
                <a:gd name="T9" fmla="*/ 24 h 96"/>
                <a:gd name="T10" fmla="*/ 65 w 66"/>
                <a:gd name="T11" fmla="*/ 30 h 96"/>
                <a:gd name="T12" fmla="*/ 66 w 66"/>
                <a:gd name="T13" fmla="*/ 37 h 96"/>
                <a:gd name="T14" fmla="*/ 66 w 66"/>
                <a:gd name="T15" fmla="*/ 43 h 96"/>
                <a:gd name="T16" fmla="*/ 66 w 66"/>
                <a:gd name="T17" fmla="*/ 50 h 96"/>
                <a:gd name="T18" fmla="*/ 66 w 66"/>
                <a:gd name="T19" fmla="*/ 56 h 96"/>
                <a:gd name="T20" fmla="*/ 66 w 66"/>
                <a:gd name="T21" fmla="*/ 62 h 96"/>
                <a:gd name="T22" fmla="*/ 65 w 66"/>
                <a:gd name="T23" fmla="*/ 67 h 96"/>
                <a:gd name="T24" fmla="*/ 63 w 66"/>
                <a:gd name="T25" fmla="*/ 73 h 96"/>
                <a:gd name="T26" fmla="*/ 62 w 66"/>
                <a:gd name="T27" fmla="*/ 78 h 96"/>
                <a:gd name="T28" fmla="*/ 60 w 66"/>
                <a:gd name="T29" fmla="*/ 83 h 96"/>
                <a:gd name="T30" fmla="*/ 57 w 66"/>
                <a:gd name="T31" fmla="*/ 88 h 96"/>
                <a:gd name="T32" fmla="*/ 54 w 66"/>
                <a:gd name="T33" fmla="*/ 92 h 96"/>
                <a:gd name="T34" fmla="*/ 47 w 66"/>
                <a:gd name="T35" fmla="*/ 88 h 96"/>
                <a:gd name="T36" fmla="*/ 42 w 66"/>
                <a:gd name="T37" fmla="*/ 88 h 96"/>
                <a:gd name="T38" fmla="*/ 36 w 66"/>
                <a:gd name="T39" fmla="*/ 88 h 96"/>
                <a:gd name="T40" fmla="*/ 30 w 66"/>
                <a:gd name="T41" fmla="*/ 90 h 96"/>
                <a:gd name="T42" fmla="*/ 24 w 66"/>
                <a:gd name="T43" fmla="*/ 92 h 96"/>
                <a:gd name="T44" fmla="*/ 18 w 66"/>
                <a:gd name="T45" fmla="*/ 93 h 96"/>
                <a:gd name="T46" fmla="*/ 14 w 66"/>
                <a:gd name="T47" fmla="*/ 93 h 96"/>
                <a:gd name="T48" fmla="*/ 8 w 66"/>
                <a:gd name="T49" fmla="*/ 93 h 96"/>
                <a:gd name="T50" fmla="*/ 4 w 66"/>
                <a:gd name="T51" fmla="*/ 93 h 96"/>
                <a:gd name="T52" fmla="*/ 0 w 66"/>
                <a:gd name="T53" fmla="*/ 96 h 96"/>
                <a:gd name="T54" fmla="*/ 1 w 66"/>
                <a:gd name="T55" fmla="*/ 88 h 96"/>
                <a:gd name="T56" fmla="*/ 6 w 66"/>
                <a:gd name="T57" fmla="*/ 80 h 96"/>
                <a:gd name="T58" fmla="*/ 8 w 66"/>
                <a:gd name="T59" fmla="*/ 73 h 96"/>
                <a:gd name="T60" fmla="*/ 14 w 66"/>
                <a:gd name="T61" fmla="*/ 66 h 96"/>
                <a:gd name="T62" fmla="*/ 17 w 66"/>
                <a:gd name="T63" fmla="*/ 59 h 96"/>
                <a:gd name="T64" fmla="*/ 21 w 66"/>
                <a:gd name="T65" fmla="*/ 53 h 96"/>
                <a:gd name="T66" fmla="*/ 26 w 66"/>
                <a:gd name="T67" fmla="*/ 47 h 96"/>
                <a:gd name="T68" fmla="*/ 31 w 66"/>
                <a:gd name="T69" fmla="*/ 41 h 96"/>
                <a:gd name="T70" fmla="*/ 34 w 66"/>
                <a:gd name="T71" fmla="*/ 33 h 96"/>
                <a:gd name="T72" fmla="*/ 39 w 66"/>
                <a:gd name="T73" fmla="*/ 27 h 96"/>
                <a:gd name="T74" fmla="*/ 42 w 66"/>
                <a:gd name="T75" fmla="*/ 23 h 96"/>
                <a:gd name="T76" fmla="*/ 46 w 66"/>
                <a:gd name="T77" fmla="*/ 17 h 96"/>
                <a:gd name="T78" fmla="*/ 56 w 66"/>
                <a:gd name="T79" fmla="*/ 8 h 96"/>
                <a:gd name="T80" fmla="*/ 66 w 66"/>
                <a:gd name="T81" fmla="*/ 0 h 96"/>
                <a:gd name="T82" fmla="*/ 66 w 66"/>
                <a:gd name="T8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96">
                  <a:moveTo>
                    <a:pt x="66" y="0"/>
                  </a:moveTo>
                  <a:lnTo>
                    <a:pt x="65" y="5"/>
                  </a:lnTo>
                  <a:lnTo>
                    <a:pt x="65" y="11"/>
                  </a:lnTo>
                  <a:lnTo>
                    <a:pt x="65" y="17"/>
                  </a:lnTo>
                  <a:lnTo>
                    <a:pt x="65" y="24"/>
                  </a:lnTo>
                  <a:lnTo>
                    <a:pt x="65" y="30"/>
                  </a:lnTo>
                  <a:lnTo>
                    <a:pt x="66" y="37"/>
                  </a:lnTo>
                  <a:lnTo>
                    <a:pt x="66" y="43"/>
                  </a:lnTo>
                  <a:lnTo>
                    <a:pt x="66" y="50"/>
                  </a:lnTo>
                  <a:lnTo>
                    <a:pt x="66" y="56"/>
                  </a:lnTo>
                  <a:lnTo>
                    <a:pt x="66" y="62"/>
                  </a:lnTo>
                  <a:lnTo>
                    <a:pt x="65" y="67"/>
                  </a:lnTo>
                  <a:lnTo>
                    <a:pt x="63" y="73"/>
                  </a:lnTo>
                  <a:lnTo>
                    <a:pt x="62" y="78"/>
                  </a:lnTo>
                  <a:lnTo>
                    <a:pt x="60" y="83"/>
                  </a:lnTo>
                  <a:lnTo>
                    <a:pt x="57" y="88"/>
                  </a:lnTo>
                  <a:lnTo>
                    <a:pt x="54" y="92"/>
                  </a:lnTo>
                  <a:lnTo>
                    <a:pt x="47" y="88"/>
                  </a:lnTo>
                  <a:lnTo>
                    <a:pt x="42" y="88"/>
                  </a:lnTo>
                  <a:lnTo>
                    <a:pt x="36" y="88"/>
                  </a:lnTo>
                  <a:lnTo>
                    <a:pt x="30" y="90"/>
                  </a:lnTo>
                  <a:lnTo>
                    <a:pt x="24" y="92"/>
                  </a:lnTo>
                  <a:lnTo>
                    <a:pt x="18" y="93"/>
                  </a:lnTo>
                  <a:lnTo>
                    <a:pt x="14" y="93"/>
                  </a:lnTo>
                  <a:lnTo>
                    <a:pt x="8" y="93"/>
                  </a:lnTo>
                  <a:lnTo>
                    <a:pt x="4" y="93"/>
                  </a:lnTo>
                  <a:lnTo>
                    <a:pt x="0" y="96"/>
                  </a:lnTo>
                  <a:lnTo>
                    <a:pt x="1" y="88"/>
                  </a:lnTo>
                  <a:lnTo>
                    <a:pt x="6" y="80"/>
                  </a:lnTo>
                  <a:lnTo>
                    <a:pt x="8" y="73"/>
                  </a:lnTo>
                  <a:lnTo>
                    <a:pt x="14" y="66"/>
                  </a:lnTo>
                  <a:lnTo>
                    <a:pt x="17" y="59"/>
                  </a:lnTo>
                  <a:lnTo>
                    <a:pt x="21" y="53"/>
                  </a:lnTo>
                  <a:lnTo>
                    <a:pt x="26" y="47"/>
                  </a:lnTo>
                  <a:lnTo>
                    <a:pt x="31" y="41"/>
                  </a:lnTo>
                  <a:lnTo>
                    <a:pt x="34" y="33"/>
                  </a:lnTo>
                  <a:lnTo>
                    <a:pt x="39" y="27"/>
                  </a:lnTo>
                  <a:lnTo>
                    <a:pt x="42" y="23"/>
                  </a:lnTo>
                  <a:lnTo>
                    <a:pt x="46" y="17"/>
                  </a:lnTo>
                  <a:lnTo>
                    <a:pt x="56" y="8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CB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56" name="Freeform 65"/>
            <p:cNvSpPr>
              <a:spLocks/>
            </p:cNvSpPr>
            <p:nvPr/>
          </p:nvSpPr>
          <p:spPr bwMode="auto">
            <a:xfrm>
              <a:off x="4003675" y="1230313"/>
              <a:ext cx="63500" cy="47625"/>
            </a:xfrm>
            <a:custGeom>
              <a:avLst/>
              <a:gdLst>
                <a:gd name="T0" fmla="*/ 75 w 81"/>
                <a:gd name="T1" fmla="*/ 0 h 60"/>
                <a:gd name="T2" fmla="*/ 76 w 81"/>
                <a:gd name="T3" fmla="*/ 0 h 60"/>
                <a:gd name="T4" fmla="*/ 81 w 81"/>
                <a:gd name="T5" fmla="*/ 2 h 60"/>
                <a:gd name="T6" fmla="*/ 75 w 81"/>
                <a:gd name="T7" fmla="*/ 5 h 60"/>
                <a:gd name="T8" fmla="*/ 70 w 81"/>
                <a:gd name="T9" fmla="*/ 11 h 60"/>
                <a:gd name="T10" fmla="*/ 66 w 81"/>
                <a:gd name="T11" fmla="*/ 17 h 60"/>
                <a:gd name="T12" fmla="*/ 63 w 81"/>
                <a:gd name="T13" fmla="*/ 23 h 60"/>
                <a:gd name="T14" fmla="*/ 57 w 81"/>
                <a:gd name="T15" fmla="*/ 28 h 60"/>
                <a:gd name="T16" fmla="*/ 53 w 81"/>
                <a:gd name="T17" fmla="*/ 34 h 60"/>
                <a:gd name="T18" fmla="*/ 49 w 81"/>
                <a:gd name="T19" fmla="*/ 40 h 60"/>
                <a:gd name="T20" fmla="*/ 45 w 81"/>
                <a:gd name="T21" fmla="*/ 44 h 60"/>
                <a:gd name="T22" fmla="*/ 40 w 81"/>
                <a:gd name="T23" fmla="*/ 49 h 60"/>
                <a:gd name="T24" fmla="*/ 34 w 81"/>
                <a:gd name="T25" fmla="*/ 53 h 60"/>
                <a:gd name="T26" fmla="*/ 29 w 81"/>
                <a:gd name="T27" fmla="*/ 56 h 60"/>
                <a:gd name="T28" fmla="*/ 24 w 81"/>
                <a:gd name="T29" fmla="*/ 59 h 60"/>
                <a:gd name="T30" fmla="*/ 17 w 81"/>
                <a:gd name="T31" fmla="*/ 59 h 60"/>
                <a:gd name="T32" fmla="*/ 13 w 81"/>
                <a:gd name="T33" fmla="*/ 60 h 60"/>
                <a:gd name="T34" fmla="*/ 6 w 81"/>
                <a:gd name="T35" fmla="*/ 59 h 60"/>
                <a:gd name="T36" fmla="*/ 0 w 81"/>
                <a:gd name="T37" fmla="*/ 57 h 60"/>
                <a:gd name="T38" fmla="*/ 7 w 81"/>
                <a:gd name="T39" fmla="*/ 49 h 60"/>
                <a:gd name="T40" fmla="*/ 17 w 81"/>
                <a:gd name="T41" fmla="*/ 43 h 60"/>
                <a:gd name="T42" fmla="*/ 26 w 81"/>
                <a:gd name="T43" fmla="*/ 36 h 60"/>
                <a:gd name="T44" fmla="*/ 36 w 81"/>
                <a:gd name="T45" fmla="*/ 30 h 60"/>
                <a:gd name="T46" fmla="*/ 45 w 81"/>
                <a:gd name="T47" fmla="*/ 23 h 60"/>
                <a:gd name="T48" fmla="*/ 53 w 81"/>
                <a:gd name="T49" fmla="*/ 15 h 60"/>
                <a:gd name="T50" fmla="*/ 63 w 81"/>
                <a:gd name="T51" fmla="*/ 10 h 60"/>
                <a:gd name="T52" fmla="*/ 73 w 81"/>
                <a:gd name="T53" fmla="*/ 4 h 60"/>
                <a:gd name="T54" fmla="*/ 73 w 81"/>
                <a:gd name="T55" fmla="*/ 2 h 60"/>
                <a:gd name="T56" fmla="*/ 75 w 81"/>
                <a:gd name="T57" fmla="*/ 0 h 60"/>
                <a:gd name="T58" fmla="*/ 75 w 81"/>
                <a:gd name="T5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60">
                  <a:moveTo>
                    <a:pt x="75" y="0"/>
                  </a:moveTo>
                  <a:lnTo>
                    <a:pt x="76" y="0"/>
                  </a:lnTo>
                  <a:lnTo>
                    <a:pt x="81" y="2"/>
                  </a:lnTo>
                  <a:lnTo>
                    <a:pt x="75" y="5"/>
                  </a:lnTo>
                  <a:lnTo>
                    <a:pt x="70" y="11"/>
                  </a:lnTo>
                  <a:lnTo>
                    <a:pt x="66" y="17"/>
                  </a:lnTo>
                  <a:lnTo>
                    <a:pt x="63" y="23"/>
                  </a:lnTo>
                  <a:lnTo>
                    <a:pt x="57" y="28"/>
                  </a:lnTo>
                  <a:lnTo>
                    <a:pt x="53" y="34"/>
                  </a:lnTo>
                  <a:lnTo>
                    <a:pt x="49" y="40"/>
                  </a:lnTo>
                  <a:lnTo>
                    <a:pt x="45" y="44"/>
                  </a:lnTo>
                  <a:lnTo>
                    <a:pt x="40" y="49"/>
                  </a:lnTo>
                  <a:lnTo>
                    <a:pt x="34" y="53"/>
                  </a:lnTo>
                  <a:lnTo>
                    <a:pt x="29" y="56"/>
                  </a:lnTo>
                  <a:lnTo>
                    <a:pt x="24" y="59"/>
                  </a:lnTo>
                  <a:lnTo>
                    <a:pt x="17" y="59"/>
                  </a:lnTo>
                  <a:lnTo>
                    <a:pt x="13" y="60"/>
                  </a:lnTo>
                  <a:lnTo>
                    <a:pt x="6" y="59"/>
                  </a:lnTo>
                  <a:lnTo>
                    <a:pt x="0" y="57"/>
                  </a:lnTo>
                  <a:lnTo>
                    <a:pt x="7" y="49"/>
                  </a:lnTo>
                  <a:lnTo>
                    <a:pt x="17" y="43"/>
                  </a:lnTo>
                  <a:lnTo>
                    <a:pt x="26" y="36"/>
                  </a:lnTo>
                  <a:lnTo>
                    <a:pt x="36" y="30"/>
                  </a:lnTo>
                  <a:lnTo>
                    <a:pt x="45" y="23"/>
                  </a:lnTo>
                  <a:lnTo>
                    <a:pt x="53" y="15"/>
                  </a:lnTo>
                  <a:lnTo>
                    <a:pt x="63" y="10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CB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57" name="Freeform 66"/>
            <p:cNvSpPr>
              <a:spLocks/>
            </p:cNvSpPr>
            <p:nvPr/>
          </p:nvSpPr>
          <p:spPr bwMode="auto">
            <a:xfrm>
              <a:off x="3713163" y="1292225"/>
              <a:ext cx="79375" cy="68262"/>
            </a:xfrm>
            <a:custGeom>
              <a:avLst/>
              <a:gdLst>
                <a:gd name="T0" fmla="*/ 32 w 99"/>
                <a:gd name="T1" fmla="*/ 0 h 85"/>
                <a:gd name="T2" fmla="*/ 40 w 99"/>
                <a:gd name="T3" fmla="*/ 1 h 85"/>
                <a:gd name="T4" fmla="*/ 48 w 99"/>
                <a:gd name="T5" fmla="*/ 4 h 85"/>
                <a:gd name="T6" fmla="*/ 56 w 99"/>
                <a:gd name="T7" fmla="*/ 6 h 85"/>
                <a:gd name="T8" fmla="*/ 65 w 99"/>
                <a:gd name="T9" fmla="*/ 8 h 85"/>
                <a:gd name="T10" fmla="*/ 73 w 99"/>
                <a:gd name="T11" fmla="*/ 11 h 85"/>
                <a:gd name="T12" fmla="*/ 82 w 99"/>
                <a:gd name="T13" fmla="*/ 16 h 85"/>
                <a:gd name="T14" fmla="*/ 91 w 99"/>
                <a:gd name="T15" fmla="*/ 20 h 85"/>
                <a:gd name="T16" fmla="*/ 99 w 99"/>
                <a:gd name="T17" fmla="*/ 29 h 85"/>
                <a:gd name="T18" fmla="*/ 94 w 99"/>
                <a:gd name="T19" fmla="*/ 36 h 85"/>
                <a:gd name="T20" fmla="*/ 88 w 99"/>
                <a:gd name="T21" fmla="*/ 44 h 85"/>
                <a:gd name="T22" fmla="*/ 79 w 99"/>
                <a:gd name="T23" fmla="*/ 49 h 85"/>
                <a:gd name="T24" fmla="*/ 72 w 99"/>
                <a:gd name="T25" fmla="*/ 53 h 85"/>
                <a:gd name="T26" fmla="*/ 62 w 99"/>
                <a:gd name="T27" fmla="*/ 56 h 85"/>
                <a:gd name="T28" fmla="*/ 55 w 99"/>
                <a:gd name="T29" fmla="*/ 59 h 85"/>
                <a:gd name="T30" fmla="*/ 48 w 99"/>
                <a:gd name="T31" fmla="*/ 65 h 85"/>
                <a:gd name="T32" fmla="*/ 40 w 99"/>
                <a:gd name="T33" fmla="*/ 70 h 85"/>
                <a:gd name="T34" fmla="*/ 35 w 99"/>
                <a:gd name="T35" fmla="*/ 70 h 85"/>
                <a:gd name="T36" fmla="*/ 29 w 99"/>
                <a:gd name="T37" fmla="*/ 72 h 85"/>
                <a:gd name="T38" fmla="*/ 23 w 99"/>
                <a:gd name="T39" fmla="*/ 73 h 85"/>
                <a:gd name="T40" fmla="*/ 19 w 99"/>
                <a:gd name="T41" fmla="*/ 76 h 85"/>
                <a:gd name="T42" fmla="*/ 9 w 99"/>
                <a:gd name="T43" fmla="*/ 80 h 85"/>
                <a:gd name="T44" fmla="*/ 0 w 99"/>
                <a:gd name="T45" fmla="*/ 85 h 85"/>
                <a:gd name="T46" fmla="*/ 1 w 99"/>
                <a:gd name="T47" fmla="*/ 79 h 85"/>
                <a:gd name="T48" fmla="*/ 4 w 99"/>
                <a:gd name="T49" fmla="*/ 73 h 85"/>
                <a:gd name="T50" fmla="*/ 6 w 99"/>
                <a:gd name="T51" fmla="*/ 68 h 85"/>
                <a:gd name="T52" fmla="*/ 9 w 99"/>
                <a:gd name="T53" fmla="*/ 63 h 85"/>
                <a:gd name="T54" fmla="*/ 10 w 99"/>
                <a:gd name="T55" fmla="*/ 57 h 85"/>
                <a:gd name="T56" fmla="*/ 13 w 99"/>
                <a:gd name="T57" fmla="*/ 53 h 85"/>
                <a:gd name="T58" fmla="*/ 16 w 99"/>
                <a:gd name="T59" fmla="*/ 47 h 85"/>
                <a:gd name="T60" fmla="*/ 19 w 99"/>
                <a:gd name="T61" fmla="*/ 43 h 85"/>
                <a:gd name="T62" fmla="*/ 20 w 99"/>
                <a:gd name="T63" fmla="*/ 37 h 85"/>
                <a:gd name="T64" fmla="*/ 22 w 99"/>
                <a:gd name="T65" fmla="*/ 31 h 85"/>
                <a:gd name="T66" fmla="*/ 23 w 99"/>
                <a:gd name="T67" fmla="*/ 27 h 85"/>
                <a:gd name="T68" fmla="*/ 26 w 99"/>
                <a:gd name="T69" fmla="*/ 21 h 85"/>
                <a:gd name="T70" fmla="*/ 27 w 99"/>
                <a:gd name="T71" fmla="*/ 16 h 85"/>
                <a:gd name="T72" fmla="*/ 29 w 99"/>
                <a:gd name="T73" fmla="*/ 10 h 85"/>
                <a:gd name="T74" fmla="*/ 30 w 99"/>
                <a:gd name="T75" fmla="*/ 4 h 85"/>
                <a:gd name="T76" fmla="*/ 32 w 99"/>
                <a:gd name="T77" fmla="*/ 0 h 85"/>
                <a:gd name="T78" fmla="*/ 32 w 99"/>
                <a:gd name="T7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9" h="85">
                  <a:moveTo>
                    <a:pt x="32" y="0"/>
                  </a:moveTo>
                  <a:lnTo>
                    <a:pt x="40" y="1"/>
                  </a:lnTo>
                  <a:lnTo>
                    <a:pt x="48" y="4"/>
                  </a:lnTo>
                  <a:lnTo>
                    <a:pt x="56" y="6"/>
                  </a:lnTo>
                  <a:lnTo>
                    <a:pt x="65" y="8"/>
                  </a:lnTo>
                  <a:lnTo>
                    <a:pt x="73" y="11"/>
                  </a:lnTo>
                  <a:lnTo>
                    <a:pt x="82" y="16"/>
                  </a:lnTo>
                  <a:lnTo>
                    <a:pt x="91" y="20"/>
                  </a:lnTo>
                  <a:lnTo>
                    <a:pt x="99" y="29"/>
                  </a:lnTo>
                  <a:lnTo>
                    <a:pt x="94" y="36"/>
                  </a:lnTo>
                  <a:lnTo>
                    <a:pt x="88" y="44"/>
                  </a:lnTo>
                  <a:lnTo>
                    <a:pt x="79" y="49"/>
                  </a:lnTo>
                  <a:lnTo>
                    <a:pt x="72" y="53"/>
                  </a:lnTo>
                  <a:lnTo>
                    <a:pt x="62" y="56"/>
                  </a:lnTo>
                  <a:lnTo>
                    <a:pt x="55" y="59"/>
                  </a:lnTo>
                  <a:lnTo>
                    <a:pt x="48" y="65"/>
                  </a:lnTo>
                  <a:lnTo>
                    <a:pt x="40" y="70"/>
                  </a:lnTo>
                  <a:lnTo>
                    <a:pt x="35" y="70"/>
                  </a:lnTo>
                  <a:lnTo>
                    <a:pt x="29" y="72"/>
                  </a:lnTo>
                  <a:lnTo>
                    <a:pt x="23" y="73"/>
                  </a:lnTo>
                  <a:lnTo>
                    <a:pt x="19" y="76"/>
                  </a:lnTo>
                  <a:lnTo>
                    <a:pt x="9" y="80"/>
                  </a:lnTo>
                  <a:lnTo>
                    <a:pt x="0" y="85"/>
                  </a:lnTo>
                  <a:lnTo>
                    <a:pt x="1" y="79"/>
                  </a:lnTo>
                  <a:lnTo>
                    <a:pt x="4" y="73"/>
                  </a:lnTo>
                  <a:lnTo>
                    <a:pt x="6" y="68"/>
                  </a:lnTo>
                  <a:lnTo>
                    <a:pt x="9" y="63"/>
                  </a:lnTo>
                  <a:lnTo>
                    <a:pt x="10" y="57"/>
                  </a:lnTo>
                  <a:lnTo>
                    <a:pt x="13" y="53"/>
                  </a:lnTo>
                  <a:lnTo>
                    <a:pt x="16" y="47"/>
                  </a:lnTo>
                  <a:lnTo>
                    <a:pt x="19" y="43"/>
                  </a:lnTo>
                  <a:lnTo>
                    <a:pt x="20" y="37"/>
                  </a:lnTo>
                  <a:lnTo>
                    <a:pt x="22" y="31"/>
                  </a:lnTo>
                  <a:lnTo>
                    <a:pt x="23" y="27"/>
                  </a:lnTo>
                  <a:lnTo>
                    <a:pt x="26" y="21"/>
                  </a:lnTo>
                  <a:lnTo>
                    <a:pt x="27" y="16"/>
                  </a:lnTo>
                  <a:lnTo>
                    <a:pt x="29" y="10"/>
                  </a:lnTo>
                  <a:lnTo>
                    <a:pt x="30" y="4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CB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58" name="Freeform 67"/>
            <p:cNvSpPr>
              <a:spLocks/>
            </p:cNvSpPr>
            <p:nvPr/>
          </p:nvSpPr>
          <p:spPr bwMode="auto">
            <a:xfrm>
              <a:off x="3957638" y="1301750"/>
              <a:ext cx="31750" cy="15875"/>
            </a:xfrm>
            <a:custGeom>
              <a:avLst/>
              <a:gdLst>
                <a:gd name="T0" fmla="*/ 16 w 41"/>
                <a:gd name="T1" fmla="*/ 0 h 20"/>
                <a:gd name="T2" fmla="*/ 22 w 41"/>
                <a:gd name="T3" fmla="*/ 0 h 20"/>
                <a:gd name="T4" fmla="*/ 28 w 41"/>
                <a:gd name="T5" fmla="*/ 0 h 20"/>
                <a:gd name="T6" fmla="*/ 35 w 41"/>
                <a:gd name="T7" fmla="*/ 0 h 20"/>
                <a:gd name="T8" fmla="*/ 41 w 41"/>
                <a:gd name="T9" fmla="*/ 0 h 20"/>
                <a:gd name="T10" fmla="*/ 38 w 41"/>
                <a:gd name="T11" fmla="*/ 5 h 20"/>
                <a:gd name="T12" fmla="*/ 33 w 41"/>
                <a:gd name="T13" fmla="*/ 9 h 20"/>
                <a:gd name="T14" fmla="*/ 28 w 41"/>
                <a:gd name="T15" fmla="*/ 10 h 20"/>
                <a:gd name="T16" fmla="*/ 22 w 41"/>
                <a:gd name="T17" fmla="*/ 13 h 20"/>
                <a:gd name="T18" fmla="*/ 16 w 41"/>
                <a:gd name="T19" fmla="*/ 15 h 20"/>
                <a:gd name="T20" fmla="*/ 10 w 41"/>
                <a:gd name="T21" fmla="*/ 16 h 20"/>
                <a:gd name="T22" fmla="*/ 5 w 41"/>
                <a:gd name="T23" fmla="*/ 18 h 20"/>
                <a:gd name="T24" fmla="*/ 0 w 41"/>
                <a:gd name="T25" fmla="*/ 20 h 20"/>
                <a:gd name="T26" fmla="*/ 3 w 41"/>
                <a:gd name="T27" fmla="*/ 13 h 20"/>
                <a:gd name="T28" fmla="*/ 6 w 41"/>
                <a:gd name="T29" fmla="*/ 6 h 20"/>
                <a:gd name="T30" fmla="*/ 10 w 41"/>
                <a:gd name="T31" fmla="*/ 2 h 20"/>
                <a:gd name="T32" fmla="*/ 16 w 41"/>
                <a:gd name="T33" fmla="*/ 0 h 20"/>
                <a:gd name="T34" fmla="*/ 16 w 41"/>
                <a:gd name="T3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" h="20">
                  <a:moveTo>
                    <a:pt x="16" y="0"/>
                  </a:moveTo>
                  <a:lnTo>
                    <a:pt x="22" y="0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38" y="5"/>
                  </a:lnTo>
                  <a:lnTo>
                    <a:pt x="33" y="9"/>
                  </a:lnTo>
                  <a:lnTo>
                    <a:pt x="28" y="10"/>
                  </a:lnTo>
                  <a:lnTo>
                    <a:pt x="22" y="13"/>
                  </a:lnTo>
                  <a:lnTo>
                    <a:pt x="16" y="15"/>
                  </a:lnTo>
                  <a:lnTo>
                    <a:pt x="10" y="16"/>
                  </a:lnTo>
                  <a:lnTo>
                    <a:pt x="5" y="18"/>
                  </a:lnTo>
                  <a:lnTo>
                    <a:pt x="0" y="20"/>
                  </a:lnTo>
                  <a:lnTo>
                    <a:pt x="3" y="13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CB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59" name="Freeform 68"/>
            <p:cNvSpPr>
              <a:spLocks/>
            </p:cNvSpPr>
            <p:nvPr/>
          </p:nvSpPr>
          <p:spPr bwMode="auto">
            <a:xfrm>
              <a:off x="3844925" y="1316038"/>
              <a:ext cx="231775" cy="39687"/>
            </a:xfrm>
            <a:custGeom>
              <a:avLst/>
              <a:gdLst>
                <a:gd name="T0" fmla="*/ 243 w 292"/>
                <a:gd name="T1" fmla="*/ 1 h 50"/>
                <a:gd name="T2" fmla="*/ 257 w 292"/>
                <a:gd name="T3" fmla="*/ 4 h 50"/>
                <a:gd name="T4" fmla="*/ 270 w 292"/>
                <a:gd name="T5" fmla="*/ 5 h 50"/>
                <a:gd name="T6" fmla="*/ 285 w 292"/>
                <a:gd name="T7" fmla="*/ 5 h 50"/>
                <a:gd name="T8" fmla="*/ 285 w 292"/>
                <a:gd name="T9" fmla="*/ 7 h 50"/>
                <a:gd name="T10" fmla="*/ 273 w 292"/>
                <a:gd name="T11" fmla="*/ 8 h 50"/>
                <a:gd name="T12" fmla="*/ 262 w 292"/>
                <a:gd name="T13" fmla="*/ 10 h 50"/>
                <a:gd name="T14" fmla="*/ 250 w 292"/>
                <a:gd name="T15" fmla="*/ 13 h 50"/>
                <a:gd name="T16" fmla="*/ 239 w 292"/>
                <a:gd name="T17" fmla="*/ 13 h 50"/>
                <a:gd name="T18" fmla="*/ 226 w 292"/>
                <a:gd name="T19" fmla="*/ 15 h 50"/>
                <a:gd name="T20" fmla="*/ 216 w 292"/>
                <a:gd name="T21" fmla="*/ 17 h 50"/>
                <a:gd name="T22" fmla="*/ 204 w 292"/>
                <a:gd name="T23" fmla="*/ 20 h 50"/>
                <a:gd name="T24" fmla="*/ 194 w 292"/>
                <a:gd name="T25" fmla="*/ 24 h 50"/>
                <a:gd name="T26" fmla="*/ 183 w 292"/>
                <a:gd name="T27" fmla="*/ 27 h 50"/>
                <a:gd name="T28" fmla="*/ 173 w 292"/>
                <a:gd name="T29" fmla="*/ 28 h 50"/>
                <a:gd name="T30" fmla="*/ 160 w 292"/>
                <a:gd name="T31" fmla="*/ 30 h 50"/>
                <a:gd name="T32" fmla="*/ 148 w 292"/>
                <a:gd name="T33" fmla="*/ 33 h 50"/>
                <a:gd name="T34" fmla="*/ 135 w 292"/>
                <a:gd name="T35" fmla="*/ 34 h 50"/>
                <a:gd name="T36" fmla="*/ 124 w 292"/>
                <a:gd name="T37" fmla="*/ 36 h 50"/>
                <a:gd name="T38" fmla="*/ 112 w 292"/>
                <a:gd name="T39" fmla="*/ 37 h 50"/>
                <a:gd name="T40" fmla="*/ 99 w 292"/>
                <a:gd name="T41" fmla="*/ 39 h 50"/>
                <a:gd name="T42" fmla="*/ 88 w 292"/>
                <a:gd name="T43" fmla="*/ 40 h 50"/>
                <a:gd name="T44" fmla="*/ 77 w 292"/>
                <a:gd name="T45" fmla="*/ 41 h 50"/>
                <a:gd name="T46" fmla="*/ 66 w 292"/>
                <a:gd name="T47" fmla="*/ 43 h 50"/>
                <a:gd name="T48" fmla="*/ 56 w 292"/>
                <a:gd name="T49" fmla="*/ 46 h 50"/>
                <a:gd name="T50" fmla="*/ 44 w 292"/>
                <a:gd name="T51" fmla="*/ 46 h 50"/>
                <a:gd name="T52" fmla="*/ 34 w 292"/>
                <a:gd name="T53" fmla="*/ 47 h 50"/>
                <a:gd name="T54" fmla="*/ 21 w 292"/>
                <a:gd name="T55" fmla="*/ 49 h 50"/>
                <a:gd name="T56" fmla="*/ 13 w 292"/>
                <a:gd name="T57" fmla="*/ 47 h 50"/>
                <a:gd name="T58" fmla="*/ 1 w 292"/>
                <a:gd name="T59" fmla="*/ 43 h 50"/>
                <a:gd name="T60" fmla="*/ 4 w 292"/>
                <a:gd name="T61" fmla="*/ 36 h 50"/>
                <a:gd name="T62" fmla="*/ 17 w 292"/>
                <a:gd name="T63" fmla="*/ 27 h 50"/>
                <a:gd name="T64" fmla="*/ 30 w 292"/>
                <a:gd name="T65" fmla="*/ 23 h 50"/>
                <a:gd name="T66" fmla="*/ 46 w 292"/>
                <a:gd name="T67" fmla="*/ 18 h 50"/>
                <a:gd name="T68" fmla="*/ 62 w 292"/>
                <a:gd name="T69" fmla="*/ 15 h 50"/>
                <a:gd name="T70" fmla="*/ 77 w 292"/>
                <a:gd name="T71" fmla="*/ 15 h 50"/>
                <a:gd name="T72" fmla="*/ 93 w 292"/>
                <a:gd name="T73" fmla="*/ 17 h 50"/>
                <a:gd name="T74" fmla="*/ 111 w 292"/>
                <a:gd name="T75" fmla="*/ 21 h 50"/>
                <a:gd name="T76" fmla="*/ 128 w 292"/>
                <a:gd name="T77" fmla="*/ 26 h 50"/>
                <a:gd name="T78" fmla="*/ 145 w 292"/>
                <a:gd name="T79" fmla="*/ 27 h 50"/>
                <a:gd name="T80" fmla="*/ 160 w 292"/>
                <a:gd name="T81" fmla="*/ 27 h 50"/>
                <a:gd name="T82" fmla="*/ 175 w 292"/>
                <a:gd name="T83" fmla="*/ 26 h 50"/>
                <a:gd name="T84" fmla="*/ 190 w 292"/>
                <a:gd name="T85" fmla="*/ 21 h 50"/>
                <a:gd name="T86" fmla="*/ 203 w 292"/>
                <a:gd name="T87" fmla="*/ 15 h 50"/>
                <a:gd name="T88" fmla="*/ 217 w 292"/>
                <a:gd name="T89" fmla="*/ 10 h 50"/>
                <a:gd name="T90" fmla="*/ 230 w 292"/>
                <a:gd name="T91" fmla="*/ 2 h 50"/>
                <a:gd name="T92" fmla="*/ 237 w 292"/>
                <a:gd name="T9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92" h="50">
                  <a:moveTo>
                    <a:pt x="237" y="0"/>
                  </a:moveTo>
                  <a:lnTo>
                    <a:pt x="243" y="1"/>
                  </a:lnTo>
                  <a:lnTo>
                    <a:pt x="250" y="2"/>
                  </a:lnTo>
                  <a:lnTo>
                    <a:pt x="257" y="4"/>
                  </a:lnTo>
                  <a:lnTo>
                    <a:pt x="265" y="5"/>
                  </a:lnTo>
                  <a:lnTo>
                    <a:pt x="270" y="5"/>
                  </a:lnTo>
                  <a:lnTo>
                    <a:pt x="278" y="5"/>
                  </a:lnTo>
                  <a:lnTo>
                    <a:pt x="285" y="5"/>
                  </a:lnTo>
                  <a:lnTo>
                    <a:pt x="292" y="5"/>
                  </a:lnTo>
                  <a:lnTo>
                    <a:pt x="285" y="7"/>
                  </a:lnTo>
                  <a:lnTo>
                    <a:pt x="281" y="7"/>
                  </a:lnTo>
                  <a:lnTo>
                    <a:pt x="273" y="8"/>
                  </a:lnTo>
                  <a:lnTo>
                    <a:pt x="268" y="10"/>
                  </a:lnTo>
                  <a:lnTo>
                    <a:pt x="262" y="10"/>
                  </a:lnTo>
                  <a:lnTo>
                    <a:pt x="256" y="11"/>
                  </a:lnTo>
                  <a:lnTo>
                    <a:pt x="250" y="13"/>
                  </a:lnTo>
                  <a:lnTo>
                    <a:pt x="245" y="13"/>
                  </a:lnTo>
                  <a:lnTo>
                    <a:pt x="239" y="13"/>
                  </a:lnTo>
                  <a:lnTo>
                    <a:pt x="233" y="14"/>
                  </a:lnTo>
                  <a:lnTo>
                    <a:pt x="226" y="15"/>
                  </a:lnTo>
                  <a:lnTo>
                    <a:pt x="220" y="17"/>
                  </a:lnTo>
                  <a:lnTo>
                    <a:pt x="216" y="17"/>
                  </a:lnTo>
                  <a:lnTo>
                    <a:pt x="210" y="18"/>
                  </a:lnTo>
                  <a:lnTo>
                    <a:pt x="204" y="20"/>
                  </a:lnTo>
                  <a:lnTo>
                    <a:pt x="200" y="23"/>
                  </a:lnTo>
                  <a:lnTo>
                    <a:pt x="194" y="24"/>
                  </a:lnTo>
                  <a:lnTo>
                    <a:pt x="188" y="26"/>
                  </a:lnTo>
                  <a:lnTo>
                    <a:pt x="183" y="27"/>
                  </a:lnTo>
                  <a:lnTo>
                    <a:pt x="178" y="28"/>
                  </a:lnTo>
                  <a:lnTo>
                    <a:pt x="173" y="28"/>
                  </a:lnTo>
                  <a:lnTo>
                    <a:pt x="167" y="30"/>
                  </a:lnTo>
                  <a:lnTo>
                    <a:pt x="160" y="30"/>
                  </a:lnTo>
                  <a:lnTo>
                    <a:pt x="155" y="33"/>
                  </a:lnTo>
                  <a:lnTo>
                    <a:pt x="148" y="33"/>
                  </a:lnTo>
                  <a:lnTo>
                    <a:pt x="142" y="33"/>
                  </a:lnTo>
                  <a:lnTo>
                    <a:pt x="135" y="34"/>
                  </a:lnTo>
                  <a:lnTo>
                    <a:pt x="129" y="36"/>
                  </a:lnTo>
                  <a:lnTo>
                    <a:pt x="124" y="36"/>
                  </a:lnTo>
                  <a:lnTo>
                    <a:pt x="118" y="36"/>
                  </a:lnTo>
                  <a:lnTo>
                    <a:pt x="112" y="37"/>
                  </a:lnTo>
                  <a:lnTo>
                    <a:pt x="108" y="39"/>
                  </a:lnTo>
                  <a:lnTo>
                    <a:pt x="99" y="39"/>
                  </a:lnTo>
                  <a:lnTo>
                    <a:pt x="93" y="40"/>
                  </a:lnTo>
                  <a:lnTo>
                    <a:pt x="88" y="40"/>
                  </a:lnTo>
                  <a:lnTo>
                    <a:pt x="82" y="41"/>
                  </a:lnTo>
                  <a:lnTo>
                    <a:pt x="77" y="41"/>
                  </a:lnTo>
                  <a:lnTo>
                    <a:pt x="72" y="43"/>
                  </a:lnTo>
                  <a:lnTo>
                    <a:pt x="66" y="43"/>
                  </a:lnTo>
                  <a:lnTo>
                    <a:pt x="62" y="46"/>
                  </a:lnTo>
                  <a:lnTo>
                    <a:pt x="56" y="46"/>
                  </a:lnTo>
                  <a:lnTo>
                    <a:pt x="50" y="46"/>
                  </a:lnTo>
                  <a:lnTo>
                    <a:pt x="44" y="46"/>
                  </a:lnTo>
                  <a:lnTo>
                    <a:pt x="40" y="47"/>
                  </a:lnTo>
                  <a:lnTo>
                    <a:pt x="34" y="47"/>
                  </a:lnTo>
                  <a:lnTo>
                    <a:pt x="28" y="47"/>
                  </a:lnTo>
                  <a:lnTo>
                    <a:pt x="21" y="49"/>
                  </a:lnTo>
                  <a:lnTo>
                    <a:pt x="15" y="50"/>
                  </a:lnTo>
                  <a:lnTo>
                    <a:pt x="13" y="47"/>
                  </a:lnTo>
                  <a:lnTo>
                    <a:pt x="7" y="46"/>
                  </a:lnTo>
                  <a:lnTo>
                    <a:pt x="1" y="43"/>
                  </a:lnTo>
                  <a:lnTo>
                    <a:pt x="0" y="41"/>
                  </a:lnTo>
                  <a:lnTo>
                    <a:pt x="4" y="36"/>
                  </a:lnTo>
                  <a:lnTo>
                    <a:pt x="10" y="33"/>
                  </a:lnTo>
                  <a:lnTo>
                    <a:pt x="17" y="27"/>
                  </a:lnTo>
                  <a:lnTo>
                    <a:pt x="24" y="26"/>
                  </a:lnTo>
                  <a:lnTo>
                    <a:pt x="30" y="23"/>
                  </a:lnTo>
                  <a:lnTo>
                    <a:pt x="37" y="20"/>
                  </a:lnTo>
                  <a:lnTo>
                    <a:pt x="46" y="18"/>
                  </a:lnTo>
                  <a:lnTo>
                    <a:pt x="54" y="18"/>
                  </a:lnTo>
                  <a:lnTo>
                    <a:pt x="62" y="15"/>
                  </a:lnTo>
                  <a:lnTo>
                    <a:pt x="69" y="15"/>
                  </a:lnTo>
                  <a:lnTo>
                    <a:pt x="77" y="15"/>
                  </a:lnTo>
                  <a:lnTo>
                    <a:pt x="85" y="17"/>
                  </a:lnTo>
                  <a:lnTo>
                    <a:pt x="93" y="17"/>
                  </a:lnTo>
                  <a:lnTo>
                    <a:pt x="102" y="18"/>
                  </a:lnTo>
                  <a:lnTo>
                    <a:pt x="111" y="21"/>
                  </a:lnTo>
                  <a:lnTo>
                    <a:pt x="119" y="24"/>
                  </a:lnTo>
                  <a:lnTo>
                    <a:pt x="128" y="26"/>
                  </a:lnTo>
                  <a:lnTo>
                    <a:pt x="136" y="27"/>
                  </a:lnTo>
                  <a:lnTo>
                    <a:pt x="145" y="27"/>
                  </a:lnTo>
                  <a:lnTo>
                    <a:pt x="152" y="28"/>
                  </a:lnTo>
                  <a:lnTo>
                    <a:pt x="160" y="27"/>
                  </a:lnTo>
                  <a:lnTo>
                    <a:pt x="167" y="27"/>
                  </a:lnTo>
                  <a:lnTo>
                    <a:pt x="175" y="26"/>
                  </a:lnTo>
                  <a:lnTo>
                    <a:pt x="183" y="24"/>
                  </a:lnTo>
                  <a:lnTo>
                    <a:pt x="190" y="21"/>
                  </a:lnTo>
                  <a:lnTo>
                    <a:pt x="197" y="18"/>
                  </a:lnTo>
                  <a:lnTo>
                    <a:pt x="203" y="15"/>
                  </a:lnTo>
                  <a:lnTo>
                    <a:pt x="210" y="13"/>
                  </a:lnTo>
                  <a:lnTo>
                    <a:pt x="217" y="10"/>
                  </a:lnTo>
                  <a:lnTo>
                    <a:pt x="223" y="7"/>
                  </a:lnTo>
                  <a:lnTo>
                    <a:pt x="230" y="2"/>
                  </a:lnTo>
                  <a:lnTo>
                    <a:pt x="237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FCB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60" name="Freeform 69"/>
            <p:cNvSpPr>
              <a:spLocks/>
            </p:cNvSpPr>
            <p:nvPr/>
          </p:nvSpPr>
          <p:spPr bwMode="auto">
            <a:xfrm>
              <a:off x="4049713" y="1114425"/>
              <a:ext cx="46038" cy="19050"/>
            </a:xfrm>
            <a:custGeom>
              <a:avLst/>
              <a:gdLst>
                <a:gd name="T0" fmla="*/ 6 w 58"/>
                <a:gd name="T1" fmla="*/ 0 h 24"/>
                <a:gd name="T2" fmla="*/ 12 w 58"/>
                <a:gd name="T3" fmla="*/ 1 h 24"/>
                <a:gd name="T4" fmla="*/ 19 w 58"/>
                <a:gd name="T5" fmla="*/ 4 h 24"/>
                <a:gd name="T6" fmla="*/ 25 w 58"/>
                <a:gd name="T7" fmla="*/ 7 h 24"/>
                <a:gd name="T8" fmla="*/ 32 w 58"/>
                <a:gd name="T9" fmla="*/ 10 h 24"/>
                <a:gd name="T10" fmla="*/ 38 w 58"/>
                <a:gd name="T11" fmla="*/ 13 h 24"/>
                <a:gd name="T12" fmla="*/ 45 w 58"/>
                <a:gd name="T13" fmla="*/ 17 h 24"/>
                <a:gd name="T14" fmla="*/ 51 w 58"/>
                <a:gd name="T15" fmla="*/ 20 h 24"/>
                <a:gd name="T16" fmla="*/ 58 w 58"/>
                <a:gd name="T17" fmla="*/ 24 h 24"/>
                <a:gd name="T18" fmla="*/ 49 w 58"/>
                <a:gd name="T19" fmla="*/ 23 h 24"/>
                <a:gd name="T20" fmla="*/ 44 w 58"/>
                <a:gd name="T21" fmla="*/ 22 h 24"/>
                <a:gd name="T22" fmla="*/ 37 w 58"/>
                <a:gd name="T23" fmla="*/ 22 h 24"/>
                <a:gd name="T24" fmla="*/ 29 w 58"/>
                <a:gd name="T25" fmla="*/ 20 h 24"/>
                <a:gd name="T26" fmla="*/ 21 w 58"/>
                <a:gd name="T27" fmla="*/ 20 h 24"/>
                <a:gd name="T28" fmla="*/ 15 w 58"/>
                <a:gd name="T29" fmla="*/ 20 h 24"/>
                <a:gd name="T30" fmla="*/ 8 w 58"/>
                <a:gd name="T31" fmla="*/ 20 h 24"/>
                <a:gd name="T32" fmla="*/ 0 w 58"/>
                <a:gd name="T33" fmla="*/ 22 h 24"/>
                <a:gd name="T34" fmla="*/ 0 w 58"/>
                <a:gd name="T35" fmla="*/ 16 h 24"/>
                <a:gd name="T36" fmla="*/ 0 w 58"/>
                <a:gd name="T37" fmla="*/ 9 h 24"/>
                <a:gd name="T38" fmla="*/ 3 w 58"/>
                <a:gd name="T39" fmla="*/ 0 h 24"/>
                <a:gd name="T40" fmla="*/ 6 w 58"/>
                <a:gd name="T41" fmla="*/ 0 h 24"/>
                <a:gd name="T42" fmla="*/ 6 w 58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" h="24">
                  <a:moveTo>
                    <a:pt x="6" y="0"/>
                  </a:moveTo>
                  <a:lnTo>
                    <a:pt x="12" y="1"/>
                  </a:lnTo>
                  <a:lnTo>
                    <a:pt x="19" y="4"/>
                  </a:lnTo>
                  <a:lnTo>
                    <a:pt x="25" y="7"/>
                  </a:lnTo>
                  <a:lnTo>
                    <a:pt x="32" y="10"/>
                  </a:lnTo>
                  <a:lnTo>
                    <a:pt x="38" y="13"/>
                  </a:lnTo>
                  <a:lnTo>
                    <a:pt x="45" y="17"/>
                  </a:lnTo>
                  <a:lnTo>
                    <a:pt x="51" y="20"/>
                  </a:lnTo>
                  <a:lnTo>
                    <a:pt x="58" y="24"/>
                  </a:lnTo>
                  <a:lnTo>
                    <a:pt x="49" y="23"/>
                  </a:lnTo>
                  <a:lnTo>
                    <a:pt x="44" y="22"/>
                  </a:lnTo>
                  <a:lnTo>
                    <a:pt x="37" y="22"/>
                  </a:lnTo>
                  <a:lnTo>
                    <a:pt x="29" y="20"/>
                  </a:lnTo>
                  <a:lnTo>
                    <a:pt x="21" y="20"/>
                  </a:lnTo>
                  <a:lnTo>
                    <a:pt x="15" y="20"/>
                  </a:lnTo>
                  <a:lnTo>
                    <a:pt x="8" y="20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9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CB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61" name="Freeform 70"/>
            <p:cNvSpPr>
              <a:spLocks/>
            </p:cNvSpPr>
            <p:nvPr/>
          </p:nvSpPr>
          <p:spPr bwMode="auto">
            <a:xfrm>
              <a:off x="3895725" y="1730375"/>
              <a:ext cx="206375" cy="352425"/>
            </a:xfrm>
            <a:custGeom>
              <a:avLst/>
              <a:gdLst>
                <a:gd name="T0" fmla="*/ 2 w 260"/>
                <a:gd name="T1" fmla="*/ 0 h 445"/>
                <a:gd name="T2" fmla="*/ 9 w 260"/>
                <a:gd name="T3" fmla="*/ 0 h 445"/>
                <a:gd name="T4" fmla="*/ 21 w 260"/>
                <a:gd name="T5" fmla="*/ 5 h 445"/>
                <a:gd name="T6" fmla="*/ 34 w 260"/>
                <a:gd name="T7" fmla="*/ 12 h 445"/>
                <a:gd name="T8" fmla="*/ 48 w 260"/>
                <a:gd name="T9" fmla="*/ 20 h 445"/>
                <a:gd name="T10" fmla="*/ 58 w 260"/>
                <a:gd name="T11" fmla="*/ 28 h 445"/>
                <a:gd name="T12" fmla="*/ 70 w 260"/>
                <a:gd name="T13" fmla="*/ 38 h 445"/>
                <a:gd name="T14" fmla="*/ 83 w 260"/>
                <a:gd name="T15" fmla="*/ 49 h 445"/>
                <a:gd name="T16" fmla="*/ 98 w 260"/>
                <a:gd name="T17" fmla="*/ 62 h 445"/>
                <a:gd name="T18" fmla="*/ 113 w 260"/>
                <a:gd name="T19" fmla="*/ 78 h 445"/>
                <a:gd name="T20" fmla="*/ 126 w 260"/>
                <a:gd name="T21" fmla="*/ 91 h 445"/>
                <a:gd name="T22" fmla="*/ 132 w 260"/>
                <a:gd name="T23" fmla="*/ 104 h 445"/>
                <a:gd name="T24" fmla="*/ 134 w 260"/>
                <a:gd name="T25" fmla="*/ 114 h 445"/>
                <a:gd name="T26" fmla="*/ 139 w 260"/>
                <a:gd name="T27" fmla="*/ 127 h 445"/>
                <a:gd name="T28" fmla="*/ 143 w 260"/>
                <a:gd name="T29" fmla="*/ 141 h 445"/>
                <a:gd name="T30" fmla="*/ 149 w 260"/>
                <a:gd name="T31" fmla="*/ 157 h 445"/>
                <a:gd name="T32" fmla="*/ 153 w 260"/>
                <a:gd name="T33" fmla="*/ 173 h 445"/>
                <a:gd name="T34" fmla="*/ 159 w 260"/>
                <a:gd name="T35" fmla="*/ 189 h 445"/>
                <a:gd name="T36" fmla="*/ 162 w 260"/>
                <a:gd name="T37" fmla="*/ 203 h 445"/>
                <a:gd name="T38" fmla="*/ 166 w 260"/>
                <a:gd name="T39" fmla="*/ 218 h 445"/>
                <a:gd name="T40" fmla="*/ 170 w 260"/>
                <a:gd name="T41" fmla="*/ 231 h 445"/>
                <a:gd name="T42" fmla="*/ 173 w 260"/>
                <a:gd name="T43" fmla="*/ 242 h 445"/>
                <a:gd name="T44" fmla="*/ 176 w 260"/>
                <a:gd name="T45" fmla="*/ 252 h 445"/>
                <a:gd name="T46" fmla="*/ 179 w 260"/>
                <a:gd name="T47" fmla="*/ 261 h 445"/>
                <a:gd name="T48" fmla="*/ 260 w 260"/>
                <a:gd name="T49" fmla="*/ 330 h 445"/>
                <a:gd name="T50" fmla="*/ 234 w 260"/>
                <a:gd name="T51" fmla="*/ 434 h 445"/>
                <a:gd name="T52" fmla="*/ 227 w 260"/>
                <a:gd name="T53" fmla="*/ 432 h 445"/>
                <a:gd name="T54" fmla="*/ 217 w 260"/>
                <a:gd name="T55" fmla="*/ 431 h 445"/>
                <a:gd name="T56" fmla="*/ 202 w 260"/>
                <a:gd name="T57" fmla="*/ 431 h 445"/>
                <a:gd name="T58" fmla="*/ 188 w 260"/>
                <a:gd name="T59" fmla="*/ 431 h 445"/>
                <a:gd name="T60" fmla="*/ 172 w 260"/>
                <a:gd name="T61" fmla="*/ 431 h 445"/>
                <a:gd name="T62" fmla="*/ 159 w 260"/>
                <a:gd name="T63" fmla="*/ 434 h 445"/>
                <a:gd name="T64" fmla="*/ 152 w 260"/>
                <a:gd name="T65" fmla="*/ 440 h 445"/>
                <a:gd name="T66" fmla="*/ 143 w 260"/>
                <a:gd name="T67" fmla="*/ 445 h 445"/>
                <a:gd name="T68" fmla="*/ 127 w 260"/>
                <a:gd name="T69" fmla="*/ 435 h 445"/>
                <a:gd name="T70" fmla="*/ 116 w 260"/>
                <a:gd name="T71" fmla="*/ 424 h 445"/>
                <a:gd name="T72" fmla="*/ 103 w 260"/>
                <a:gd name="T73" fmla="*/ 408 h 445"/>
                <a:gd name="T74" fmla="*/ 93 w 260"/>
                <a:gd name="T75" fmla="*/ 394 h 445"/>
                <a:gd name="T76" fmla="*/ 84 w 260"/>
                <a:gd name="T77" fmla="*/ 383 h 445"/>
                <a:gd name="T78" fmla="*/ 80 w 260"/>
                <a:gd name="T79" fmla="*/ 376 h 445"/>
                <a:gd name="T80" fmla="*/ 41 w 260"/>
                <a:gd name="T81" fmla="*/ 236 h 445"/>
                <a:gd name="T82" fmla="*/ 0 w 260"/>
                <a:gd name="T83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0" h="445">
                  <a:moveTo>
                    <a:pt x="0" y="0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5" y="3"/>
                  </a:lnTo>
                  <a:lnTo>
                    <a:pt x="21" y="5"/>
                  </a:lnTo>
                  <a:lnTo>
                    <a:pt x="28" y="7"/>
                  </a:lnTo>
                  <a:lnTo>
                    <a:pt x="34" y="12"/>
                  </a:lnTo>
                  <a:lnTo>
                    <a:pt x="44" y="17"/>
                  </a:lnTo>
                  <a:lnTo>
                    <a:pt x="48" y="20"/>
                  </a:lnTo>
                  <a:lnTo>
                    <a:pt x="52" y="25"/>
                  </a:lnTo>
                  <a:lnTo>
                    <a:pt x="58" y="28"/>
                  </a:lnTo>
                  <a:lnTo>
                    <a:pt x="64" y="33"/>
                  </a:lnTo>
                  <a:lnTo>
                    <a:pt x="70" y="38"/>
                  </a:lnTo>
                  <a:lnTo>
                    <a:pt x="75" y="43"/>
                  </a:lnTo>
                  <a:lnTo>
                    <a:pt x="83" y="49"/>
                  </a:lnTo>
                  <a:lnTo>
                    <a:pt x="91" y="56"/>
                  </a:lnTo>
                  <a:lnTo>
                    <a:pt x="98" y="62"/>
                  </a:lnTo>
                  <a:lnTo>
                    <a:pt x="106" y="71"/>
                  </a:lnTo>
                  <a:lnTo>
                    <a:pt x="113" y="78"/>
                  </a:lnTo>
                  <a:lnTo>
                    <a:pt x="123" y="88"/>
                  </a:lnTo>
                  <a:lnTo>
                    <a:pt x="126" y="91"/>
                  </a:lnTo>
                  <a:lnTo>
                    <a:pt x="129" y="98"/>
                  </a:lnTo>
                  <a:lnTo>
                    <a:pt x="132" y="104"/>
                  </a:lnTo>
                  <a:lnTo>
                    <a:pt x="133" y="108"/>
                  </a:lnTo>
                  <a:lnTo>
                    <a:pt x="134" y="114"/>
                  </a:lnTo>
                  <a:lnTo>
                    <a:pt x="137" y="121"/>
                  </a:lnTo>
                  <a:lnTo>
                    <a:pt x="139" y="127"/>
                  </a:lnTo>
                  <a:lnTo>
                    <a:pt x="142" y="134"/>
                  </a:lnTo>
                  <a:lnTo>
                    <a:pt x="143" y="141"/>
                  </a:lnTo>
                  <a:lnTo>
                    <a:pt x="146" y="150"/>
                  </a:lnTo>
                  <a:lnTo>
                    <a:pt x="149" y="157"/>
                  </a:lnTo>
                  <a:lnTo>
                    <a:pt x="152" y="164"/>
                  </a:lnTo>
                  <a:lnTo>
                    <a:pt x="153" y="173"/>
                  </a:lnTo>
                  <a:lnTo>
                    <a:pt x="156" y="182"/>
                  </a:lnTo>
                  <a:lnTo>
                    <a:pt x="159" y="189"/>
                  </a:lnTo>
                  <a:lnTo>
                    <a:pt x="160" y="196"/>
                  </a:lnTo>
                  <a:lnTo>
                    <a:pt x="162" y="203"/>
                  </a:lnTo>
                  <a:lnTo>
                    <a:pt x="165" y="212"/>
                  </a:lnTo>
                  <a:lnTo>
                    <a:pt x="166" y="218"/>
                  </a:lnTo>
                  <a:lnTo>
                    <a:pt x="169" y="225"/>
                  </a:lnTo>
                  <a:lnTo>
                    <a:pt x="170" y="231"/>
                  </a:lnTo>
                  <a:lnTo>
                    <a:pt x="173" y="238"/>
                  </a:lnTo>
                  <a:lnTo>
                    <a:pt x="173" y="242"/>
                  </a:lnTo>
                  <a:lnTo>
                    <a:pt x="175" y="248"/>
                  </a:lnTo>
                  <a:lnTo>
                    <a:pt x="176" y="252"/>
                  </a:lnTo>
                  <a:lnTo>
                    <a:pt x="178" y="257"/>
                  </a:lnTo>
                  <a:lnTo>
                    <a:pt x="179" y="261"/>
                  </a:lnTo>
                  <a:lnTo>
                    <a:pt x="181" y="264"/>
                  </a:lnTo>
                  <a:lnTo>
                    <a:pt x="260" y="330"/>
                  </a:lnTo>
                  <a:lnTo>
                    <a:pt x="235" y="434"/>
                  </a:lnTo>
                  <a:lnTo>
                    <a:pt x="234" y="434"/>
                  </a:lnTo>
                  <a:lnTo>
                    <a:pt x="231" y="434"/>
                  </a:lnTo>
                  <a:lnTo>
                    <a:pt x="227" y="432"/>
                  </a:lnTo>
                  <a:lnTo>
                    <a:pt x="222" y="432"/>
                  </a:lnTo>
                  <a:lnTo>
                    <a:pt x="217" y="431"/>
                  </a:lnTo>
                  <a:lnTo>
                    <a:pt x="209" y="431"/>
                  </a:lnTo>
                  <a:lnTo>
                    <a:pt x="202" y="431"/>
                  </a:lnTo>
                  <a:lnTo>
                    <a:pt x="196" y="431"/>
                  </a:lnTo>
                  <a:lnTo>
                    <a:pt x="188" y="431"/>
                  </a:lnTo>
                  <a:lnTo>
                    <a:pt x="181" y="431"/>
                  </a:lnTo>
                  <a:lnTo>
                    <a:pt x="172" y="431"/>
                  </a:lnTo>
                  <a:lnTo>
                    <a:pt x="166" y="434"/>
                  </a:lnTo>
                  <a:lnTo>
                    <a:pt x="159" y="434"/>
                  </a:lnTo>
                  <a:lnTo>
                    <a:pt x="155" y="437"/>
                  </a:lnTo>
                  <a:lnTo>
                    <a:pt x="152" y="440"/>
                  </a:lnTo>
                  <a:lnTo>
                    <a:pt x="149" y="444"/>
                  </a:lnTo>
                  <a:lnTo>
                    <a:pt x="143" y="445"/>
                  </a:lnTo>
                  <a:lnTo>
                    <a:pt x="133" y="441"/>
                  </a:lnTo>
                  <a:lnTo>
                    <a:pt x="127" y="435"/>
                  </a:lnTo>
                  <a:lnTo>
                    <a:pt x="121" y="430"/>
                  </a:lnTo>
                  <a:lnTo>
                    <a:pt x="116" y="424"/>
                  </a:lnTo>
                  <a:lnTo>
                    <a:pt x="110" y="417"/>
                  </a:lnTo>
                  <a:lnTo>
                    <a:pt x="103" y="408"/>
                  </a:lnTo>
                  <a:lnTo>
                    <a:pt x="98" y="401"/>
                  </a:lnTo>
                  <a:lnTo>
                    <a:pt x="93" y="394"/>
                  </a:lnTo>
                  <a:lnTo>
                    <a:pt x="88" y="388"/>
                  </a:lnTo>
                  <a:lnTo>
                    <a:pt x="84" y="383"/>
                  </a:lnTo>
                  <a:lnTo>
                    <a:pt x="81" y="379"/>
                  </a:lnTo>
                  <a:lnTo>
                    <a:pt x="80" y="376"/>
                  </a:lnTo>
                  <a:lnTo>
                    <a:pt x="45" y="330"/>
                  </a:lnTo>
                  <a:lnTo>
                    <a:pt x="41" y="2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62" name="Freeform 71"/>
            <p:cNvSpPr>
              <a:spLocks/>
            </p:cNvSpPr>
            <p:nvPr/>
          </p:nvSpPr>
          <p:spPr bwMode="auto">
            <a:xfrm>
              <a:off x="3794125" y="1698625"/>
              <a:ext cx="190500" cy="379412"/>
            </a:xfrm>
            <a:custGeom>
              <a:avLst/>
              <a:gdLst>
                <a:gd name="T0" fmla="*/ 54 w 241"/>
                <a:gd name="T1" fmla="*/ 0 h 479"/>
                <a:gd name="T2" fmla="*/ 48 w 241"/>
                <a:gd name="T3" fmla="*/ 9 h 479"/>
                <a:gd name="T4" fmla="*/ 41 w 241"/>
                <a:gd name="T5" fmla="*/ 15 h 479"/>
                <a:gd name="T6" fmla="*/ 23 w 241"/>
                <a:gd name="T7" fmla="*/ 12 h 479"/>
                <a:gd name="T8" fmla="*/ 7 w 241"/>
                <a:gd name="T9" fmla="*/ 9 h 479"/>
                <a:gd name="T10" fmla="*/ 3 w 241"/>
                <a:gd name="T11" fmla="*/ 13 h 479"/>
                <a:gd name="T12" fmla="*/ 0 w 241"/>
                <a:gd name="T13" fmla="*/ 25 h 479"/>
                <a:gd name="T14" fmla="*/ 2 w 241"/>
                <a:gd name="T15" fmla="*/ 39 h 479"/>
                <a:gd name="T16" fmla="*/ 6 w 241"/>
                <a:gd name="T17" fmla="*/ 56 h 479"/>
                <a:gd name="T18" fmla="*/ 12 w 241"/>
                <a:gd name="T19" fmla="*/ 75 h 479"/>
                <a:gd name="T20" fmla="*/ 16 w 241"/>
                <a:gd name="T21" fmla="*/ 85 h 479"/>
                <a:gd name="T22" fmla="*/ 20 w 241"/>
                <a:gd name="T23" fmla="*/ 97 h 479"/>
                <a:gd name="T24" fmla="*/ 26 w 241"/>
                <a:gd name="T25" fmla="*/ 107 h 479"/>
                <a:gd name="T26" fmla="*/ 31 w 241"/>
                <a:gd name="T27" fmla="*/ 118 h 479"/>
                <a:gd name="T28" fmla="*/ 36 w 241"/>
                <a:gd name="T29" fmla="*/ 130 h 479"/>
                <a:gd name="T30" fmla="*/ 42 w 241"/>
                <a:gd name="T31" fmla="*/ 143 h 479"/>
                <a:gd name="T32" fmla="*/ 48 w 241"/>
                <a:gd name="T33" fmla="*/ 154 h 479"/>
                <a:gd name="T34" fmla="*/ 54 w 241"/>
                <a:gd name="T35" fmla="*/ 167 h 479"/>
                <a:gd name="T36" fmla="*/ 61 w 241"/>
                <a:gd name="T37" fmla="*/ 179 h 479"/>
                <a:gd name="T38" fmla="*/ 67 w 241"/>
                <a:gd name="T39" fmla="*/ 192 h 479"/>
                <a:gd name="T40" fmla="*/ 72 w 241"/>
                <a:gd name="T41" fmla="*/ 203 h 479"/>
                <a:gd name="T42" fmla="*/ 78 w 241"/>
                <a:gd name="T43" fmla="*/ 215 h 479"/>
                <a:gd name="T44" fmla="*/ 85 w 241"/>
                <a:gd name="T45" fmla="*/ 227 h 479"/>
                <a:gd name="T46" fmla="*/ 91 w 241"/>
                <a:gd name="T47" fmla="*/ 239 h 479"/>
                <a:gd name="T48" fmla="*/ 97 w 241"/>
                <a:gd name="T49" fmla="*/ 251 h 479"/>
                <a:gd name="T50" fmla="*/ 103 w 241"/>
                <a:gd name="T51" fmla="*/ 264 h 479"/>
                <a:gd name="T52" fmla="*/ 108 w 241"/>
                <a:gd name="T53" fmla="*/ 274 h 479"/>
                <a:gd name="T54" fmla="*/ 114 w 241"/>
                <a:gd name="T55" fmla="*/ 286 h 479"/>
                <a:gd name="T56" fmla="*/ 118 w 241"/>
                <a:gd name="T57" fmla="*/ 296 h 479"/>
                <a:gd name="T58" fmla="*/ 123 w 241"/>
                <a:gd name="T59" fmla="*/ 306 h 479"/>
                <a:gd name="T60" fmla="*/ 131 w 241"/>
                <a:gd name="T61" fmla="*/ 326 h 479"/>
                <a:gd name="T62" fmla="*/ 136 w 241"/>
                <a:gd name="T63" fmla="*/ 343 h 479"/>
                <a:gd name="T64" fmla="*/ 140 w 241"/>
                <a:gd name="T65" fmla="*/ 359 h 479"/>
                <a:gd name="T66" fmla="*/ 241 w 241"/>
                <a:gd name="T67" fmla="*/ 464 h 479"/>
                <a:gd name="T68" fmla="*/ 196 w 241"/>
                <a:gd name="T69" fmla="*/ 255 h 479"/>
                <a:gd name="T70" fmla="*/ 193 w 241"/>
                <a:gd name="T71" fmla="*/ 245 h 479"/>
                <a:gd name="T72" fmla="*/ 193 w 241"/>
                <a:gd name="T73" fmla="*/ 232 h 479"/>
                <a:gd name="T74" fmla="*/ 192 w 241"/>
                <a:gd name="T75" fmla="*/ 216 h 479"/>
                <a:gd name="T76" fmla="*/ 192 w 241"/>
                <a:gd name="T77" fmla="*/ 202 h 479"/>
                <a:gd name="T78" fmla="*/ 193 w 241"/>
                <a:gd name="T79" fmla="*/ 190 h 479"/>
                <a:gd name="T80" fmla="*/ 195 w 241"/>
                <a:gd name="T81" fmla="*/ 178 h 479"/>
                <a:gd name="T82" fmla="*/ 196 w 241"/>
                <a:gd name="T83" fmla="*/ 167 h 479"/>
                <a:gd name="T84" fmla="*/ 198 w 241"/>
                <a:gd name="T85" fmla="*/ 157 h 479"/>
                <a:gd name="T86" fmla="*/ 199 w 241"/>
                <a:gd name="T87" fmla="*/ 147 h 479"/>
                <a:gd name="T88" fmla="*/ 199 w 241"/>
                <a:gd name="T89" fmla="*/ 136 h 479"/>
                <a:gd name="T90" fmla="*/ 199 w 241"/>
                <a:gd name="T91" fmla="*/ 124 h 479"/>
                <a:gd name="T92" fmla="*/ 198 w 241"/>
                <a:gd name="T93" fmla="*/ 113 h 479"/>
                <a:gd name="T94" fmla="*/ 196 w 241"/>
                <a:gd name="T95" fmla="*/ 100 h 479"/>
                <a:gd name="T96" fmla="*/ 192 w 241"/>
                <a:gd name="T97" fmla="*/ 84 h 479"/>
                <a:gd name="T98" fmla="*/ 186 w 241"/>
                <a:gd name="T99" fmla="*/ 69 h 479"/>
                <a:gd name="T100" fmla="*/ 179 w 241"/>
                <a:gd name="T101" fmla="*/ 52 h 479"/>
                <a:gd name="T102" fmla="*/ 136 w 241"/>
                <a:gd name="T103" fmla="*/ 26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1" h="479">
                  <a:moveTo>
                    <a:pt x="136" y="26"/>
                  </a:moveTo>
                  <a:lnTo>
                    <a:pt x="54" y="0"/>
                  </a:lnTo>
                  <a:lnTo>
                    <a:pt x="51" y="6"/>
                  </a:lnTo>
                  <a:lnTo>
                    <a:pt x="48" y="9"/>
                  </a:lnTo>
                  <a:lnTo>
                    <a:pt x="43" y="12"/>
                  </a:lnTo>
                  <a:lnTo>
                    <a:pt x="41" y="15"/>
                  </a:lnTo>
                  <a:lnTo>
                    <a:pt x="32" y="13"/>
                  </a:lnTo>
                  <a:lnTo>
                    <a:pt x="23" y="12"/>
                  </a:lnTo>
                  <a:lnTo>
                    <a:pt x="16" y="9"/>
                  </a:lnTo>
                  <a:lnTo>
                    <a:pt x="7" y="9"/>
                  </a:lnTo>
                  <a:lnTo>
                    <a:pt x="5" y="9"/>
                  </a:lnTo>
                  <a:lnTo>
                    <a:pt x="3" y="13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2" y="39"/>
                  </a:lnTo>
                  <a:lnTo>
                    <a:pt x="3" y="46"/>
                  </a:lnTo>
                  <a:lnTo>
                    <a:pt x="6" y="56"/>
                  </a:lnTo>
                  <a:lnTo>
                    <a:pt x="9" y="65"/>
                  </a:lnTo>
                  <a:lnTo>
                    <a:pt x="12" y="75"/>
                  </a:lnTo>
                  <a:lnTo>
                    <a:pt x="13" y="80"/>
                  </a:lnTo>
                  <a:lnTo>
                    <a:pt x="16" y="85"/>
                  </a:lnTo>
                  <a:lnTo>
                    <a:pt x="18" y="91"/>
                  </a:lnTo>
                  <a:lnTo>
                    <a:pt x="20" y="97"/>
                  </a:lnTo>
                  <a:lnTo>
                    <a:pt x="23" y="103"/>
                  </a:lnTo>
                  <a:lnTo>
                    <a:pt x="26" y="107"/>
                  </a:lnTo>
                  <a:lnTo>
                    <a:pt x="28" y="113"/>
                  </a:lnTo>
                  <a:lnTo>
                    <a:pt x="31" y="118"/>
                  </a:lnTo>
                  <a:lnTo>
                    <a:pt x="33" y="124"/>
                  </a:lnTo>
                  <a:lnTo>
                    <a:pt x="36" y="130"/>
                  </a:lnTo>
                  <a:lnTo>
                    <a:pt x="39" y="136"/>
                  </a:lnTo>
                  <a:lnTo>
                    <a:pt x="42" y="143"/>
                  </a:lnTo>
                  <a:lnTo>
                    <a:pt x="45" y="147"/>
                  </a:lnTo>
                  <a:lnTo>
                    <a:pt x="48" y="154"/>
                  </a:lnTo>
                  <a:lnTo>
                    <a:pt x="51" y="160"/>
                  </a:lnTo>
                  <a:lnTo>
                    <a:pt x="54" y="167"/>
                  </a:lnTo>
                  <a:lnTo>
                    <a:pt x="56" y="173"/>
                  </a:lnTo>
                  <a:lnTo>
                    <a:pt x="61" y="179"/>
                  </a:lnTo>
                  <a:lnTo>
                    <a:pt x="64" y="185"/>
                  </a:lnTo>
                  <a:lnTo>
                    <a:pt x="67" y="192"/>
                  </a:lnTo>
                  <a:lnTo>
                    <a:pt x="69" y="198"/>
                  </a:lnTo>
                  <a:lnTo>
                    <a:pt x="72" y="203"/>
                  </a:lnTo>
                  <a:lnTo>
                    <a:pt x="75" y="209"/>
                  </a:lnTo>
                  <a:lnTo>
                    <a:pt x="78" y="215"/>
                  </a:lnTo>
                  <a:lnTo>
                    <a:pt x="81" y="221"/>
                  </a:lnTo>
                  <a:lnTo>
                    <a:pt x="85" y="227"/>
                  </a:lnTo>
                  <a:lnTo>
                    <a:pt x="88" y="234"/>
                  </a:lnTo>
                  <a:lnTo>
                    <a:pt x="91" y="239"/>
                  </a:lnTo>
                  <a:lnTo>
                    <a:pt x="94" y="245"/>
                  </a:lnTo>
                  <a:lnTo>
                    <a:pt x="97" y="251"/>
                  </a:lnTo>
                  <a:lnTo>
                    <a:pt x="100" y="257"/>
                  </a:lnTo>
                  <a:lnTo>
                    <a:pt x="103" y="264"/>
                  </a:lnTo>
                  <a:lnTo>
                    <a:pt x="105" y="268"/>
                  </a:lnTo>
                  <a:lnTo>
                    <a:pt x="108" y="274"/>
                  </a:lnTo>
                  <a:lnTo>
                    <a:pt x="111" y="280"/>
                  </a:lnTo>
                  <a:lnTo>
                    <a:pt x="114" y="286"/>
                  </a:lnTo>
                  <a:lnTo>
                    <a:pt x="116" y="291"/>
                  </a:lnTo>
                  <a:lnTo>
                    <a:pt x="118" y="296"/>
                  </a:lnTo>
                  <a:lnTo>
                    <a:pt x="120" y="301"/>
                  </a:lnTo>
                  <a:lnTo>
                    <a:pt x="123" y="306"/>
                  </a:lnTo>
                  <a:lnTo>
                    <a:pt x="126" y="316"/>
                  </a:lnTo>
                  <a:lnTo>
                    <a:pt x="131" y="326"/>
                  </a:lnTo>
                  <a:lnTo>
                    <a:pt x="133" y="335"/>
                  </a:lnTo>
                  <a:lnTo>
                    <a:pt x="136" y="343"/>
                  </a:lnTo>
                  <a:lnTo>
                    <a:pt x="139" y="350"/>
                  </a:lnTo>
                  <a:lnTo>
                    <a:pt x="140" y="359"/>
                  </a:lnTo>
                  <a:lnTo>
                    <a:pt x="144" y="479"/>
                  </a:lnTo>
                  <a:lnTo>
                    <a:pt x="241" y="464"/>
                  </a:lnTo>
                  <a:lnTo>
                    <a:pt x="198" y="261"/>
                  </a:lnTo>
                  <a:lnTo>
                    <a:pt x="196" y="255"/>
                  </a:lnTo>
                  <a:lnTo>
                    <a:pt x="195" y="250"/>
                  </a:lnTo>
                  <a:lnTo>
                    <a:pt x="193" y="245"/>
                  </a:lnTo>
                  <a:lnTo>
                    <a:pt x="193" y="241"/>
                  </a:lnTo>
                  <a:lnTo>
                    <a:pt x="193" y="232"/>
                  </a:lnTo>
                  <a:lnTo>
                    <a:pt x="193" y="225"/>
                  </a:lnTo>
                  <a:lnTo>
                    <a:pt x="192" y="216"/>
                  </a:lnTo>
                  <a:lnTo>
                    <a:pt x="192" y="209"/>
                  </a:lnTo>
                  <a:lnTo>
                    <a:pt x="192" y="202"/>
                  </a:lnTo>
                  <a:lnTo>
                    <a:pt x="193" y="196"/>
                  </a:lnTo>
                  <a:lnTo>
                    <a:pt x="193" y="190"/>
                  </a:lnTo>
                  <a:lnTo>
                    <a:pt x="193" y="183"/>
                  </a:lnTo>
                  <a:lnTo>
                    <a:pt x="195" y="178"/>
                  </a:lnTo>
                  <a:lnTo>
                    <a:pt x="196" y="173"/>
                  </a:lnTo>
                  <a:lnTo>
                    <a:pt x="196" y="167"/>
                  </a:lnTo>
                  <a:lnTo>
                    <a:pt x="198" y="163"/>
                  </a:lnTo>
                  <a:lnTo>
                    <a:pt x="198" y="157"/>
                  </a:lnTo>
                  <a:lnTo>
                    <a:pt x="199" y="153"/>
                  </a:lnTo>
                  <a:lnTo>
                    <a:pt x="199" y="147"/>
                  </a:lnTo>
                  <a:lnTo>
                    <a:pt x="199" y="141"/>
                  </a:lnTo>
                  <a:lnTo>
                    <a:pt x="199" y="136"/>
                  </a:lnTo>
                  <a:lnTo>
                    <a:pt x="199" y="130"/>
                  </a:lnTo>
                  <a:lnTo>
                    <a:pt x="199" y="124"/>
                  </a:lnTo>
                  <a:lnTo>
                    <a:pt x="199" y="118"/>
                  </a:lnTo>
                  <a:lnTo>
                    <a:pt x="198" y="113"/>
                  </a:lnTo>
                  <a:lnTo>
                    <a:pt x="198" y="107"/>
                  </a:lnTo>
                  <a:lnTo>
                    <a:pt x="196" y="100"/>
                  </a:lnTo>
                  <a:lnTo>
                    <a:pt x="193" y="93"/>
                  </a:lnTo>
                  <a:lnTo>
                    <a:pt x="192" y="84"/>
                  </a:lnTo>
                  <a:lnTo>
                    <a:pt x="189" y="77"/>
                  </a:lnTo>
                  <a:lnTo>
                    <a:pt x="186" y="69"/>
                  </a:lnTo>
                  <a:lnTo>
                    <a:pt x="183" y="61"/>
                  </a:lnTo>
                  <a:lnTo>
                    <a:pt x="179" y="52"/>
                  </a:lnTo>
                  <a:lnTo>
                    <a:pt x="175" y="42"/>
                  </a:lnTo>
                  <a:lnTo>
                    <a:pt x="136" y="26"/>
                  </a:lnTo>
                  <a:lnTo>
                    <a:pt x="136" y="26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63" name="Freeform 72"/>
            <p:cNvSpPr>
              <a:spLocks/>
            </p:cNvSpPr>
            <p:nvPr/>
          </p:nvSpPr>
          <p:spPr bwMode="auto">
            <a:xfrm>
              <a:off x="3592513" y="1709738"/>
              <a:ext cx="350838" cy="404812"/>
            </a:xfrm>
            <a:custGeom>
              <a:avLst/>
              <a:gdLst>
                <a:gd name="T0" fmla="*/ 236 w 442"/>
                <a:gd name="T1" fmla="*/ 6 h 510"/>
                <a:gd name="T2" fmla="*/ 213 w 442"/>
                <a:gd name="T3" fmla="*/ 2 h 510"/>
                <a:gd name="T4" fmla="*/ 184 w 442"/>
                <a:gd name="T5" fmla="*/ 0 h 510"/>
                <a:gd name="T6" fmla="*/ 155 w 442"/>
                <a:gd name="T7" fmla="*/ 2 h 510"/>
                <a:gd name="T8" fmla="*/ 125 w 442"/>
                <a:gd name="T9" fmla="*/ 6 h 510"/>
                <a:gd name="T10" fmla="*/ 101 w 442"/>
                <a:gd name="T11" fmla="*/ 10 h 510"/>
                <a:gd name="T12" fmla="*/ 82 w 442"/>
                <a:gd name="T13" fmla="*/ 13 h 510"/>
                <a:gd name="T14" fmla="*/ 70 w 442"/>
                <a:gd name="T15" fmla="*/ 18 h 510"/>
                <a:gd name="T16" fmla="*/ 50 w 442"/>
                <a:gd name="T17" fmla="*/ 29 h 510"/>
                <a:gd name="T18" fmla="*/ 27 w 442"/>
                <a:gd name="T19" fmla="*/ 42 h 510"/>
                <a:gd name="T20" fmla="*/ 8 w 442"/>
                <a:gd name="T21" fmla="*/ 59 h 510"/>
                <a:gd name="T22" fmla="*/ 0 w 442"/>
                <a:gd name="T23" fmla="*/ 87 h 510"/>
                <a:gd name="T24" fmla="*/ 11 w 442"/>
                <a:gd name="T25" fmla="*/ 111 h 510"/>
                <a:gd name="T26" fmla="*/ 26 w 442"/>
                <a:gd name="T27" fmla="*/ 134 h 510"/>
                <a:gd name="T28" fmla="*/ 43 w 442"/>
                <a:gd name="T29" fmla="*/ 157 h 510"/>
                <a:gd name="T30" fmla="*/ 60 w 442"/>
                <a:gd name="T31" fmla="*/ 180 h 510"/>
                <a:gd name="T32" fmla="*/ 73 w 442"/>
                <a:gd name="T33" fmla="*/ 202 h 510"/>
                <a:gd name="T34" fmla="*/ 83 w 442"/>
                <a:gd name="T35" fmla="*/ 222 h 510"/>
                <a:gd name="T36" fmla="*/ 89 w 442"/>
                <a:gd name="T37" fmla="*/ 248 h 510"/>
                <a:gd name="T38" fmla="*/ 92 w 442"/>
                <a:gd name="T39" fmla="*/ 278 h 510"/>
                <a:gd name="T40" fmla="*/ 98 w 442"/>
                <a:gd name="T41" fmla="*/ 306 h 510"/>
                <a:gd name="T42" fmla="*/ 109 w 442"/>
                <a:gd name="T43" fmla="*/ 333 h 510"/>
                <a:gd name="T44" fmla="*/ 121 w 442"/>
                <a:gd name="T45" fmla="*/ 355 h 510"/>
                <a:gd name="T46" fmla="*/ 127 w 442"/>
                <a:gd name="T47" fmla="*/ 376 h 510"/>
                <a:gd name="T48" fmla="*/ 135 w 442"/>
                <a:gd name="T49" fmla="*/ 401 h 510"/>
                <a:gd name="T50" fmla="*/ 142 w 442"/>
                <a:gd name="T51" fmla="*/ 427 h 510"/>
                <a:gd name="T52" fmla="*/ 150 w 442"/>
                <a:gd name="T53" fmla="*/ 451 h 510"/>
                <a:gd name="T54" fmla="*/ 157 w 442"/>
                <a:gd name="T55" fmla="*/ 474 h 510"/>
                <a:gd name="T56" fmla="*/ 164 w 442"/>
                <a:gd name="T57" fmla="*/ 497 h 510"/>
                <a:gd name="T58" fmla="*/ 188 w 442"/>
                <a:gd name="T59" fmla="*/ 510 h 510"/>
                <a:gd name="T60" fmla="*/ 213 w 442"/>
                <a:gd name="T61" fmla="*/ 510 h 510"/>
                <a:gd name="T62" fmla="*/ 236 w 442"/>
                <a:gd name="T63" fmla="*/ 507 h 510"/>
                <a:gd name="T64" fmla="*/ 256 w 442"/>
                <a:gd name="T65" fmla="*/ 505 h 510"/>
                <a:gd name="T66" fmla="*/ 289 w 442"/>
                <a:gd name="T67" fmla="*/ 496 h 510"/>
                <a:gd name="T68" fmla="*/ 314 w 442"/>
                <a:gd name="T69" fmla="*/ 487 h 510"/>
                <a:gd name="T70" fmla="*/ 334 w 442"/>
                <a:gd name="T71" fmla="*/ 484 h 510"/>
                <a:gd name="T72" fmla="*/ 354 w 442"/>
                <a:gd name="T73" fmla="*/ 482 h 510"/>
                <a:gd name="T74" fmla="*/ 376 w 442"/>
                <a:gd name="T75" fmla="*/ 480 h 510"/>
                <a:gd name="T76" fmla="*/ 397 w 442"/>
                <a:gd name="T77" fmla="*/ 477 h 510"/>
                <a:gd name="T78" fmla="*/ 429 w 442"/>
                <a:gd name="T79" fmla="*/ 470 h 510"/>
                <a:gd name="T80" fmla="*/ 439 w 442"/>
                <a:gd name="T81" fmla="*/ 451 h 510"/>
                <a:gd name="T82" fmla="*/ 426 w 442"/>
                <a:gd name="T83" fmla="*/ 422 h 510"/>
                <a:gd name="T84" fmla="*/ 416 w 442"/>
                <a:gd name="T85" fmla="*/ 402 h 510"/>
                <a:gd name="T86" fmla="*/ 407 w 442"/>
                <a:gd name="T87" fmla="*/ 379 h 510"/>
                <a:gd name="T88" fmla="*/ 397 w 442"/>
                <a:gd name="T89" fmla="*/ 353 h 510"/>
                <a:gd name="T90" fmla="*/ 386 w 442"/>
                <a:gd name="T91" fmla="*/ 329 h 510"/>
                <a:gd name="T92" fmla="*/ 376 w 442"/>
                <a:gd name="T93" fmla="*/ 303 h 510"/>
                <a:gd name="T94" fmla="*/ 364 w 442"/>
                <a:gd name="T95" fmla="*/ 278 h 510"/>
                <a:gd name="T96" fmla="*/ 353 w 442"/>
                <a:gd name="T97" fmla="*/ 251 h 510"/>
                <a:gd name="T98" fmla="*/ 341 w 442"/>
                <a:gd name="T99" fmla="*/ 225 h 510"/>
                <a:gd name="T100" fmla="*/ 331 w 442"/>
                <a:gd name="T101" fmla="*/ 201 h 510"/>
                <a:gd name="T102" fmla="*/ 321 w 442"/>
                <a:gd name="T103" fmla="*/ 177 h 510"/>
                <a:gd name="T104" fmla="*/ 311 w 442"/>
                <a:gd name="T105" fmla="*/ 157 h 510"/>
                <a:gd name="T106" fmla="*/ 304 w 442"/>
                <a:gd name="T107" fmla="*/ 133 h 510"/>
                <a:gd name="T108" fmla="*/ 295 w 442"/>
                <a:gd name="T109" fmla="*/ 110 h 510"/>
                <a:gd name="T110" fmla="*/ 284 w 442"/>
                <a:gd name="T111" fmla="*/ 88 h 510"/>
                <a:gd name="T112" fmla="*/ 266 w 442"/>
                <a:gd name="T113" fmla="*/ 52 h 510"/>
                <a:gd name="T114" fmla="*/ 253 w 442"/>
                <a:gd name="T115" fmla="*/ 22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2" h="510">
                  <a:moveTo>
                    <a:pt x="249" y="13"/>
                  </a:moveTo>
                  <a:lnTo>
                    <a:pt x="245" y="10"/>
                  </a:lnTo>
                  <a:lnTo>
                    <a:pt x="242" y="7"/>
                  </a:lnTo>
                  <a:lnTo>
                    <a:pt x="236" y="6"/>
                  </a:lnTo>
                  <a:lnTo>
                    <a:pt x="230" y="5"/>
                  </a:lnTo>
                  <a:lnTo>
                    <a:pt x="224" y="2"/>
                  </a:lnTo>
                  <a:lnTo>
                    <a:pt x="219" y="2"/>
                  </a:lnTo>
                  <a:lnTo>
                    <a:pt x="213" y="2"/>
                  </a:lnTo>
                  <a:lnTo>
                    <a:pt x="206" y="2"/>
                  </a:lnTo>
                  <a:lnTo>
                    <a:pt x="199" y="0"/>
                  </a:lnTo>
                  <a:lnTo>
                    <a:pt x="191" y="0"/>
                  </a:lnTo>
                  <a:lnTo>
                    <a:pt x="184" y="0"/>
                  </a:lnTo>
                  <a:lnTo>
                    <a:pt x="178" y="2"/>
                  </a:lnTo>
                  <a:lnTo>
                    <a:pt x="170" y="2"/>
                  </a:lnTo>
                  <a:lnTo>
                    <a:pt x="163" y="2"/>
                  </a:lnTo>
                  <a:lnTo>
                    <a:pt x="155" y="2"/>
                  </a:lnTo>
                  <a:lnTo>
                    <a:pt x="148" y="3"/>
                  </a:lnTo>
                  <a:lnTo>
                    <a:pt x="139" y="3"/>
                  </a:lnTo>
                  <a:lnTo>
                    <a:pt x="132" y="5"/>
                  </a:lnTo>
                  <a:lnTo>
                    <a:pt x="125" y="6"/>
                  </a:lnTo>
                  <a:lnTo>
                    <a:pt x="118" y="7"/>
                  </a:lnTo>
                  <a:lnTo>
                    <a:pt x="112" y="7"/>
                  </a:lnTo>
                  <a:lnTo>
                    <a:pt x="105" y="9"/>
                  </a:lnTo>
                  <a:lnTo>
                    <a:pt x="101" y="10"/>
                  </a:lnTo>
                  <a:lnTo>
                    <a:pt x="95" y="12"/>
                  </a:lnTo>
                  <a:lnTo>
                    <a:pt x="91" y="12"/>
                  </a:lnTo>
                  <a:lnTo>
                    <a:pt x="86" y="13"/>
                  </a:lnTo>
                  <a:lnTo>
                    <a:pt x="82" y="13"/>
                  </a:lnTo>
                  <a:lnTo>
                    <a:pt x="79" y="16"/>
                  </a:lnTo>
                  <a:lnTo>
                    <a:pt x="75" y="16"/>
                  </a:lnTo>
                  <a:lnTo>
                    <a:pt x="73" y="18"/>
                  </a:lnTo>
                  <a:lnTo>
                    <a:pt x="70" y="18"/>
                  </a:lnTo>
                  <a:lnTo>
                    <a:pt x="65" y="22"/>
                  </a:lnTo>
                  <a:lnTo>
                    <a:pt x="60" y="23"/>
                  </a:lnTo>
                  <a:lnTo>
                    <a:pt x="54" y="26"/>
                  </a:lnTo>
                  <a:lnTo>
                    <a:pt x="50" y="29"/>
                  </a:lnTo>
                  <a:lnTo>
                    <a:pt x="46" y="32"/>
                  </a:lnTo>
                  <a:lnTo>
                    <a:pt x="39" y="35"/>
                  </a:lnTo>
                  <a:lnTo>
                    <a:pt x="33" y="39"/>
                  </a:lnTo>
                  <a:lnTo>
                    <a:pt x="27" y="42"/>
                  </a:lnTo>
                  <a:lnTo>
                    <a:pt x="23" y="46"/>
                  </a:lnTo>
                  <a:lnTo>
                    <a:pt x="17" y="51"/>
                  </a:lnTo>
                  <a:lnTo>
                    <a:pt x="13" y="55"/>
                  </a:lnTo>
                  <a:lnTo>
                    <a:pt x="8" y="59"/>
                  </a:lnTo>
                  <a:lnTo>
                    <a:pt x="6" y="64"/>
                  </a:lnTo>
                  <a:lnTo>
                    <a:pt x="1" y="69"/>
                  </a:lnTo>
                  <a:lnTo>
                    <a:pt x="0" y="78"/>
                  </a:lnTo>
                  <a:lnTo>
                    <a:pt x="0" y="87"/>
                  </a:lnTo>
                  <a:lnTo>
                    <a:pt x="4" y="97"/>
                  </a:lnTo>
                  <a:lnTo>
                    <a:pt x="6" y="101"/>
                  </a:lnTo>
                  <a:lnTo>
                    <a:pt x="8" y="107"/>
                  </a:lnTo>
                  <a:lnTo>
                    <a:pt x="11" y="111"/>
                  </a:lnTo>
                  <a:lnTo>
                    <a:pt x="16" y="117"/>
                  </a:lnTo>
                  <a:lnTo>
                    <a:pt x="17" y="123"/>
                  </a:lnTo>
                  <a:lnTo>
                    <a:pt x="23" y="130"/>
                  </a:lnTo>
                  <a:lnTo>
                    <a:pt x="26" y="134"/>
                  </a:lnTo>
                  <a:lnTo>
                    <a:pt x="30" y="141"/>
                  </a:lnTo>
                  <a:lnTo>
                    <a:pt x="34" y="147"/>
                  </a:lnTo>
                  <a:lnTo>
                    <a:pt x="39" y="152"/>
                  </a:lnTo>
                  <a:lnTo>
                    <a:pt x="43" y="157"/>
                  </a:lnTo>
                  <a:lnTo>
                    <a:pt x="47" y="163"/>
                  </a:lnTo>
                  <a:lnTo>
                    <a:pt x="50" y="169"/>
                  </a:lnTo>
                  <a:lnTo>
                    <a:pt x="54" y="175"/>
                  </a:lnTo>
                  <a:lnTo>
                    <a:pt x="60" y="180"/>
                  </a:lnTo>
                  <a:lnTo>
                    <a:pt x="65" y="186"/>
                  </a:lnTo>
                  <a:lnTo>
                    <a:pt x="67" y="190"/>
                  </a:lnTo>
                  <a:lnTo>
                    <a:pt x="70" y="196"/>
                  </a:lnTo>
                  <a:lnTo>
                    <a:pt x="73" y="202"/>
                  </a:lnTo>
                  <a:lnTo>
                    <a:pt x="78" y="208"/>
                  </a:lnTo>
                  <a:lnTo>
                    <a:pt x="79" y="212"/>
                  </a:lnTo>
                  <a:lnTo>
                    <a:pt x="82" y="218"/>
                  </a:lnTo>
                  <a:lnTo>
                    <a:pt x="83" y="222"/>
                  </a:lnTo>
                  <a:lnTo>
                    <a:pt x="86" y="228"/>
                  </a:lnTo>
                  <a:lnTo>
                    <a:pt x="88" y="234"/>
                  </a:lnTo>
                  <a:lnTo>
                    <a:pt x="88" y="241"/>
                  </a:lnTo>
                  <a:lnTo>
                    <a:pt x="89" y="248"/>
                  </a:lnTo>
                  <a:lnTo>
                    <a:pt x="91" y="255"/>
                  </a:lnTo>
                  <a:lnTo>
                    <a:pt x="91" y="262"/>
                  </a:lnTo>
                  <a:lnTo>
                    <a:pt x="91" y="271"/>
                  </a:lnTo>
                  <a:lnTo>
                    <a:pt x="92" y="278"/>
                  </a:lnTo>
                  <a:lnTo>
                    <a:pt x="93" y="286"/>
                  </a:lnTo>
                  <a:lnTo>
                    <a:pt x="93" y="293"/>
                  </a:lnTo>
                  <a:lnTo>
                    <a:pt x="95" y="300"/>
                  </a:lnTo>
                  <a:lnTo>
                    <a:pt x="98" y="306"/>
                  </a:lnTo>
                  <a:lnTo>
                    <a:pt x="101" y="313"/>
                  </a:lnTo>
                  <a:lnTo>
                    <a:pt x="102" y="320"/>
                  </a:lnTo>
                  <a:lnTo>
                    <a:pt x="105" y="326"/>
                  </a:lnTo>
                  <a:lnTo>
                    <a:pt x="109" y="333"/>
                  </a:lnTo>
                  <a:lnTo>
                    <a:pt x="115" y="339"/>
                  </a:lnTo>
                  <a:lnTo>
                    <a:pt x="116" y="343"/>
                  </a:lnTo>
                  <a:lnTo>
                    <a:pt x="119" y="352"/>
                  </a:lnTo>
                  <a:lnTo>
                    <a:pt x="121" y="355"/>
                  </a:lnTo>
                  <a:lnTo>
                    <a:pt x="122" y="360"/>
                  </a:lnTo>
                  <a:lnTo>
                    <a:pt x="124" y="366"/>
                  </a:lnTo>
                  <a:lnTo>
                    <a:pt x="125" y="371"/>
                  </a:lnTo>
                  <a:lnTo>
                    <a:pt x="127" y="376"/>
                  </a:lnTo>
                  <a:lnTo>
                    <a:pt x="128" y="382"/>
                  </a:lnTo>
                  <a:lnTo>
                    <a:pt x="131" y="388"/>
                  </a:lnTo>
                  <a:lnTo>
                    <a:pt x="132" y="394"/>
                  </a:lnTo>
                  <a:lnTo>
                    <a:pt x="135" y="401"/>
                  </a:lnTo>
                  <a:lnTo>
                    <a:pt x="137" y="407"/>
                  </a:lnTo>
                  <a:lnTo>
                    <a:pt x="138" y="414"/>
                  </a:lnTo>
                  <a:lnTo>
                    <a:pt x="141" y="421"/>
                  </a:lnTo>
                  <a:lnTo>
                    <a:pt x="142" y="427"/>
                  </a:lnTo>
                  <a:lnTo>
                    <a:pt x="145" y="434"/>
                  </a:lnTo>
                  <a:lnTo>
                    <a:pt x="145" y="440"/>
                  </a:lnTo>
                  <a:lnTo>
                    <a:pt x="148" y="447"/>
                  </a:lnTo>
                  <a:lnTo>
                    <a:pt x="150" y="451"/>
                  </a:lnTo>
                  <a:lnTo>
                    <a:pt x="152" y="458"/>
                  </a:lnTo>
                  <a:lnTo>
                    <a:pt x="152" y="464"/>
                  </a:lnTo>
                  <a:lnTo>
                    <a:pt x="155" y="470"/>
                  </a:lnTo>
                  <a:lnTo>
                    <a:pt x="157" y="474"/>
                  </a:lnTo>
                  <a:lnTo>
                    <a:pt x="158" y="480"/>
                  </a:lnTo>
                  <a:lnTo>
                    <a:pt x="160" y="484"/>
                  </a:lnTo>
                  <a:lnTo>
                    <a:pt x="161" y="490"/>
                  </a:lnTo>
                  <a:lnTo>
                    <a:pt x="164" y="497"/>
                  </a:lnTo>
                  <a:lnTo>
                    <a:pt x="167" y="505"/>
                  </a:lnTo>
                  <a:lnTo>
                    <a:pt x="173" y="507"/>
                  </a:lnTo>
                  <a:lnTo>
                    <a:pt x="180" y="509"/>
                  </a:lnTo>
                  <a:lnTo>
                    <a:pt x="188" y="510"/>
                  </a:lnTo>
                  <a:lnTo>
                    <a:pt x="199" y="510"/>
                  </a:lnTo>
                  <a:lnTo>
                    <a:pt x="203" y="510"/>
                  </a:lnTo>
                  <a:lnTo>
                    <a:pt x="209" y="510"/>
                  </a:lnTo>
                  <a:lnTo>
                    <a:pt x="213" y="510"/>
                  </a:lnTo>
                  <a:lnTo>
                    <a:pt x="219" y="510"/>
                  </a:lnTo>
                  <a:lnTo>
                    <a:pt x="224" y="509"/>
                  </a:lnTo>
                  <a:lnTo>
                    <a:pt x="230" y="509"/>
                  </a:lnTo>
                  <a:lnTo>
                    <a:pt x="236" y="507"/>
                  </a:lnTo>
                  <a:lnTo>
                    <a:pt x="242" y="507"/>
                  </a:lnTo>
                  <a:lnTo>
                    <a:pt x="246" y="506"/>
                  </a:lnTo>
                  <a:lnTo>
                    <a:pt x="250" y="505"/>
                  </a:lnTo>
                  <a:lnTo>
                    <a:pt x="256" y="505"/>
                  </a:lnTo>
                  <a:lnTo>
                    <a:pt x="260" y="503"/>
                  </a:lnTo>
                  <a:lnTo>
                    <a:pt x="271" y="500"/>
                  </a:lnTo>
                  <a:lnTo>
                    <a:pt x="281" y="499"/>
                  </a:lnTo>
                  <a:lnTo>
                    <a:pt x="289" y="496"/>
                  </a:lnTo>
                  <a:lnTo>
                    <a:pt x="296" y="494"/>
                  </a:lnTo>
                  <a:lnTo>
                    <a:pt x="304" y="492"/>
                  </a:lnTo>
                  <a:lnTo>
                    <a:pt x="309" y="490"/>
                  </a:lnTo>
                  <a:lnTo>
                    <a:pt x="314" y="487"/>
                  </a:lnTo>
                  <a:lnTo>
                    <a:pt x="321" y="487"/>
                  </a:lnTo>
                  <a:lnTo>
                    <a:pt x="324" y="486"/>
                  </a:lnTo>
                  <a:lnTo>
                    <a:pt x="328" y="484"/>
                  </a:lnTo>
                  <a:lnTo>
                    <a:pt x="334" y="484"/>
                  </a:lnTo>
                  <a:lnTo>
                    <a:pt x="338" y="484"/>
                  </a:lnTo>
                  <a:lnTo>
                    <a:pt x="344" y="483"/>
                  </a:lnTo>
                  <a:lnTo>
                    <a:pt x="348" y="483"/>
                  </a:lnTo>
                  <a:lnTo>
                    <a:pt x="354" y="482"/>
                  </a:lnTo>
                  <a:lnTo>
                    <a:pt x="358" y="482"/>
                  </a:lnTo>
                  <a:lnTo>
                    <a:pt x="364" y="482"/>
                  </a:lnTo>
                  <a:lnTo>
                    <a:pt x="370" y="482"/>
                  </a:lnTo>
                  <a:lnTo>
                    <a:pt x="376" y="480"/>
                  </a:lnTo>
                  <a:lnTo>
                    <a:pt x="381" y="480"/>
                  </a:lnTo>
                  <a:lnTo>
                    <a:pt x="386" y="479"/>
                  </a:lnTo>
                  <a:lnTo>
                    <a:pt x="392" y="479"/>
                  </a:lnTo>
                  <a:lnTo>
                    <a:pt x="397" y="477"/>
                  </a:lnTo>
                  <a:lnTo>
                    <a:pt x="403" y="477"/>
                  </a:lnTo>
                  <a:lnTo>
                    <a:pt x="412" y="474"/>
                  </a:lnTo>
                  <a:lnTo>
                    <a:pt x="422" y="471"/>
                  </a:lnTo>
                  <a:lnTo>
                    <a:pt x="429" y="470"/>
                  </a:lnTo>
                  <a:lnTo>
                    <a:pt x="435" y="467"/>
                  </a:lnTo>
                  <a:lnTo>
                    <a:pt x="439" y="463"/>
                  </a:lnTo>
                  <a:lnTo>
                    <a:pt x="442" y="458"/>
                  </a:lnTo>
                  <a:lnTo>
                    <a:pt x="439" y="451"/>
                  </a:lnTo>
                  <a:lnTo>
                    <a:pt x="436" y="444"/>
                  </a:lnTo>
                  <a:lnTo>
                    <a:pt x="432" y="435"/>
                  </a:lnTo>
                  <a:lnTo>
                    <a:pt x="429" y="427"/>
                  </a:lnTo>
                  <a:lnTo>
                    <a:pt x="426" y="422"/>
                  </a:lnTo>
                  <a:lnTo>
                    <a:pt x="425" y="417"/>
                  </a:lnTo>
                  <a:lnTo>
                    <a:pt x="422" y="411"/>
                  </a:lnTo>
                  <a:lnTo>
                    <a:pt x="419" y="407"/>
                  </a:lnTo>
                  <a:lnTo>
                    <a:pt x="416" y="402"/>
                  </a:lnTo>
                  <a:lnTo>
                    <a:pt x="415" y="397"/>
                  </a:lnTo>
                  <a:lnTo>
                    <a:pt x="412" y="391"/>
                  </a:lnTo>
                  <a:lnTo>
                    <a:pt x="410" y="385"/>
                  </a:lnTo>
                  <a:lnTo>
                    <a:pt x="407" y="379"/>
                  </a:lnTo>
                  <a:lnTo>
                    <a:pt x="405" y="372"/>
                  </a:lnTo>
                  <a:lnTo>
                    <a:pt x="402" y="366"/>
                  </a:lnTo>
                  <a:lnTo>
                    <a:pt x="399" y="360"/>
                  </a:lnTo>
                  <a:lnTo>
                    <a:pt x="397" y="353"/>
                  </a:lnTo>
                  <a:lnTo>
                    <a:pt x="394" y="349"/>
                  </a:lnTo>
                  <a:lnTo>
                    <a:pt x="392" y="342"/>
                  </a:lnTo>
                  <a:lnTo>
                    <a:pt x="389" y="336"/>
                  </a:lnTo>
                  <a:lnTo>
                    <a:pt x="386" y="329"/>
                  </a:lnTo>
                  <a:lnTo>
                    <a:pt x="384" y="323"/>
                  </a:lnTo>
                  <a:lnTo>
                    <a:pt x="381" y="316"/>
                  </a:lnTo>
                  <a:lnTo>
                    <a:pt x="379" y="311"/>
                  </a:lnTo>
                  <a:lnTo>
                    <a:pt x="376" y="303"/>
                  </a:lnTo>
                  <a:lnTo>
                    <a:pt x="373" y="299"/>
                  </a:lnTo>
                  <a:lnTo>
                    <a:pt x="370" y="291"/>
                  </a:lnTo>
                  <a:lnTo>
                    <a:pt x="367" y="286"/>
                  </a:lnTo>
                  <a:lnTo>
                    <a:pt x="364" y="278"/>
                  </a:lnTo>
                  <a:lnTo>
                    <a:pt x="361" y="271"/>
                  </a:lnTo>
                  <a:lnTo>
                    <a:pt x="358" y="264"/>
                  </a:lnTo>
                  <a:lnTo>
                    <a:pt x="356" y="258"/>
                  </a:lnTo>
                  <a:lnTo>
                    <a:pt x="353" y="251"/>
                  </a:lnTo>
                  <a:lnTo>
                    <a:pt x="350" y="245"/>
                  </a:lnTo>
                  <a:lnTo>
                    <a:pt x="347" y="238"/>
                  </a:lnTo>
                  <a:lnTo>
                    <a:pt x="344" y="232"/>
                  </a:lnTo>
                  <a:lnTo>
                    <a:pt x="341" y="225"/>
                  </a:lnTo>
                  <a:lnTo>
                    <a:pt x="338" y="219"/>
                  </a:lnTo>
                  <a:lnTo>
                    <a:pt x="337" y="212"/>
                  </a:lnTo>
                  <a:lnTo>
                    <a:pt x="334" y="208"/>
                  </a:lnTo>
                  <a:lnTo>
                    <a:pt x="331" y="201"/>
                  </a:lnTo>
                  <a:lnTo>
                    <a:pt x="328" y="195"/>
                  </a:lnTo>
                  <a:lnTo>
                    <a:pt x="327" y="190"/>
                  </a:lnTo>
                  <a:lnTo>
                    <a:pt x="324" y="185"/>
                  </a:lnTo>
                  <a:lnTo>
                    <a:pt x="321" y="177"/>
                  </a:lnTo>
                  <a:lnTo>
                    <a:pt x="320" y="172"/>
                  </a:lnTo>
                  <a:lnTo>
                    <a:pt x="317" y="167"/>
                  </a:lnTo>
                  <a:lnTo>
                    <a:pt x="314" y="162"/>
                  </a:lnTo>
                  <a:lnTo>
                    <a:pt x="311" y="157"/>
                  </a:lnTo>
                  <a:lnTo>
                    <a:pt x="309" y="152"/>
                  </a:lnTo>
                  <a:lnTo>
                    <a:pt x="308" y="147"/>
                  </a:lnTo>
                  <a:lnTo>
                    <a:pt x="307" y="143"/>
                  </a:lnTo>
                  <a:lnTo>
                    <a:pt x="304" y="133"/>
                  </a:lnTo>
                  <a:lnTo>
                    <a:pt x="301" y="126"/>
                  </a:lnTo>
                  <a:lnTo>
                    <a:pt x="298" y="118"/>
                  </a:lnTo>
                  <a:lnTo>
                    <a:pt x="296" y="113"/>
                  </a:lnTo>
                  <a:lnTo>
                    <a:pt x="295" y="110"/>
                  </a:lnTo>
                  <a:lnTo>
                    <a:pt x="294" y="107"/>
                  </a:lnTo>
                  <a:lnTo>
                    <a:pt x="291" y="103"/>
                  </a:lnTo>
                  <a:lnTo>
                    <a:pt x="288" y="97"/>
                  </a:lnTo>
                  <a:lnTo>
                    <a:pt x="284" y="88"/>
                  </a:lnTo>
                  <a:lnTo>
                    <a:pt x="281" y="80"/>
                  </a:lnTo>
                  <a:lnTo>
                    <a:pt x="276" y="71"/>
                  </a:lnTo>
                  <a:lnTo>
                    <a:pt x="272" y="62"/>
                  </a:lnTo>
                  <a:lnTo>
                    <a:pt x="266" y="52"/>
                  </a:lnTo>
                  <a:lnTo>
                    <a:pt x="263" y="43"/>
                  </a:lnTo>
                  <a:lnTo>
                    <a:pt x="259" y="36"/>
                  </a:lnTo>
                  <a:lnTo>
                    <a:pt x="256" y="29"/>
                  </a:lnTo>
                  <a:lnTo>
                    <a:pt x="253" y="22"/>
                  </a:lnTo>
                  <a:lnTo>
                    <a:pt x="250" y="18"/>
                  </a:lnTo>
                  <a:lnTo>
                    <a:pt x="249" y="13"/>
                  </a:lnTo>
                  <a:lnTo>
                    <a:pt x="249" y="13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4" name="Freeform 73"/>
            <p:cNvSpPr>
              <a:spLocks/>
            </p:cNvSpPr>
            <p:nvPr/>
          </p:nvSpPr>
          <p:spPr bwMode="auto">
            <a:xfrm>
              <a:off x="3721100" y="2065338"/>
              <a:ext cx="187325" cy="61912"/>
            </a:xfrm>
            <a:custGeom>
              <a:avLst/>
              <a:gdLst>
                <a:gd name="T0" fmla="*/ 236 w 236"/>
                <a:gd name="T1" fmla="*/ 0 h 80"/>
                <a:gd name="T2" fmla="*/ 183 w 236"/>
                <a:gd name="T3" fmla="*/ 8 h 80"/>
                <a:gd name="T4" fmla="*/ 110 w 236"/>
                <a:gd name="T5" fmla="*/ 18 h 80"/>
                <a:gd name="T6" fmla="*/ 4 w 236"/>
                <a:gd name="T7" fmla="*/ 46 h 80"/>
                <a:gd name="T8" fmla="*/ 0 w 236"/>
                <a:gd name="T9" fmla="*/ 80 h 80"/>
                <a:gd name="T10" fmla="*/ 52 w 236"/>
                <a:gd name="T11" fmla="*/ 80 h 80"/>
                <a:gd name="T12" fmla="*/ 133 w 236"/>
                <a:gd name="T13" fmla="*/ 68 h 80"/>
                <a:gd name="T14" fmla="*/ 200 w 236"/>
                <a:gd name="T15" fmla="*/ 49 h 80"/>
                <a:gd name="T16" fmla="*/ 235 w 236"/>
                <a:gd name="T17" fmla="*/ 39 h 80"/>
                <a:gd name="T18" fmla="*/ 236 w 236"/>
                <a:gd name="T19" fmla="*/ 0 h 80"/>
                <a:gd name="T20" fmla="*/ 236 w 236"/>
                <a:gd name="T2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6" h="80">
                  <a:moveTo>
                    <a:pt x="236" y="0"/>
                  </a:moveTo>
                  <a:lnTo>
                    <a:pt x="183" y="8"/>
                  </a:lnTo>
                  <a:lnTo>
                    <a:pt x="110" y="18"/>
                  </a:lnTo>
                  <a:lnTo>
                    <a:pt x="4" y="46"/>
                  </a:lnTo>
                  <a:lnTo>
                    <a:pt x="0" y="80"/>
                  </a:lnTo>
                  <a:lnTo>
                    <a:pt x="52" y="80"/>
                  </a:lnTo>
                  <a:lnTo>
                    <a:pt x="133" y="68"/>
                  </a:lnTo>
                  <a:lnTo>
                    <a:pt x="200" y="49"/>
                  </a:lnTo>
                  <a:lnTo>
                    <a:pt x="235" y="39"/>
                  </a:lnTo>
                  <a:lnTo>
                    <a:pt x="236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6" name="Freeform 74"/>
            <p:cNvSpPr>
              <a:spLocks/>
            </p:cNvSpPr>
            <p:nvPr/>
          </p:nvSpPr>
          <p:spPr bwMode="auto">
            <a:xfrm>
              <a:off x="3727450" y="1617663"/>
              <a:ext cx="77788" cy="106362"/>
            </a:xfrm>
            <a:custGeom>
              <a:avLst/>
              <a:gdLst>
                <a:gd name="T0" fmla="*/ 6 w 98"/>
                <a:gd name="T1" fmla="*/ 0 h 134"/>
                <a:gd name="T2" fmla="*/ 5 w 98"/>
                <a:gd name="T3" fmla="*/ 3 h 134"/>
                <a:gd name="T4" fmla="*/ 5 w 98"/>
                <a:gd name="T5" fmla="*/ 10 h 134"/>
                <a:gd name="T6" fmla="*/ 5 w 98"/>
                <a:gd name="T7" fmla="*/ 14 h 134"/>
                <a:gd name="T8" fmla="*/ 5 w 98"/>
                <a:gd name="T9" fmla="*/ 20 h 134"/>
                <a:gd name="T10" fmla="*/ 3 w 98"/>
                <a:gd name="T11" fmla="*/ 27 h 134"/>
                <a:gd name="T12" fmla="*/ 3 w 98"/>
                <a:gd name="T13" fmla="*/ 36 h 134"/>
                <a:gd name="T14" fmla="*/ 3 w 98"/>
                <a:gd name="T15" fmla="*/ 43 h 134"/>
                <a:gd name="T16" fmla="*/ 2 w 98"/>
                <a:gd name="T17" fmla="*/ 50 h 134"/>
                <a:gd name="T18" fmla="*/ 2 w 98"/>
                <a:gd name="T19" fmla="*/ 61 h 134"/>
                <a:gd name="T20" fmla="*/ 2 w 98"/>
                <a:gd name="T21" fmla="*/ 71 h 134"/>
                <a:gd name="T22" fmla="*/ 0 w 98"/>
                <a:gd name="T23" fmla="*/ 78 h 134"/>
                <a:gd name="T24" fmla="*/ 0 w 98"/>
                <a:gd name="T25" fmla="*/ 88 h 134"/>
                <a:gd name="T26" fmla="*/ 0 w 98"/>
                <a:gd name="T27" fmla="*/ 98 h 134"/>
                <a:gd name="T28" fmla="*/ 0 w 98"/>
                <a:gd name="T29" fmla="*/ 108 h 134"/>
                <a:gd name="T30" fmla="*/ 0 w 98"/>
                <a:gd name="T31" fmla="*/ 108 h 134"/>
                <a:gd name="T32" fmla="*/ 3 w 98"/>
                <a:gd name="T33" fmla="*/ 111 h 134"/>
                <a:gd name="T34" fmla="*/ 7 w 98"/>
                <a:gd name="T35" fmla="*/ 112 h 134"/>
                <a:gd name="T36" fmla="*/ 15 w 98"/>
                <a:gd name="T37" fmla="*/ 115 h 134"/>
                <a:gd name="T38" fmla="*/ 20 w 98"/>
                <a:gd name="T39" fmla="*/ 117 h 134"/>
                <a:gd name="T40" fmla="*/ 31 w 98"/>
                <a:gd name="T41" fmla="*/ 118 h 134"/>
                <a:gd name="T42" fmla="*/ 38 w 98"/>
                <a:gd name="T43" fmla="*/ 121 h 134"/>
                <a:gd name="T44" fmla="*/ 48 w 98"/>
                <a:gd name="T45" fmla="*/ 124 h 134"/>
                <a:gd name="T46" fmla="*/ 56 w 98"/>
                <a:gd name="T47" fmla="*/ 124 h 134"/>
                <a:gd name="T48" fmla="*/ 65 w 98"/>
                <a:gd name="T49" fmla="*/ 127 h 134"/>
                <a:gd name="T50" fmla="*/ 74 w 98"/>
                <a:gd name="T51" fmla="*/ 128 h 134"/>
                <a:gd name="T52" fmla="*/ 82 w 98"/>
                <a:gd name="T53" fmla="*/ 130 h 134"/>
                <a:gd name="T54" fmla="*/ 88 w 98"/>
                <a:gd name="T55" fmla="*/ 131 h 134"/>
                <a:gd name="T56" fmla="*/ 94 w 98"/>
                <a:gd name="T57" fmla="*/ 131 h 134"/>
                <a:gd name="T58" fmla="*/ 97 w 98"/>
                <a:gd name="T59" fmla="*/ 133 h 134"/>
                <a:gd name="T60" fmla="*/ 98 w 98"/>
                <a:gd name="T61" fmla="*/ 134 h 134"/>
                <a:gd name="T62" fmla="*/ 98 w 98"/>
                <a:gd name="T63" fmla="*/ 46 h 134"/>
                <a:gd name="T64" fmla="*/ 6 w 98"/>
                <a:gd name="T65" fmla="*/ 0 h 134"/>
                <a:gd name="T66" fmla="*/ 6 w 98"/>
                <a:gd name="T6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134">
                  <a:moveTo>
                    <a:pt x="6" y="0"/>
                  </a:moveTo>
                  <a:lnTo>
                    <a:pt x="5" y="3"/>
                  </a:lnTo>
                  <a:lnTo>
                    <a:pt x="5" y="10"/>
                  </a:lnTo>
                  <a:lnTo>
                    <a:pt x="5" y="14"/>
                  </a:lnTo>
                  <a:lnTo>
                    <a:pt x="5" y="20"/>
                  </a:lnTo>
                  <a:lnTo>
                    <a:pt x="3" y="27"/>
                  </a:lnTo>
                  <a:lnTo>
                    <a:pt x="3" y="36"/>
                  </a:lnTo>
                  <a:lnTo>
                    <a:pt x="3" y="43"/>
                  </a:lnTo>
                  <a:lnTo>
                    <a:pt x="2" y="50"/>
                  </a:lnTo>
                  <a:lnTo>
                    <a:pt x="2" y="61"/>
                  </a:lnTo>
                  <a:lnTo>
                    <a:pt x="2" y="71"/>
                  </a:lnTo>
                  <a:lnTo>
                    <a:pt x="0" y="78"/>
                  </a:lnTo>
                  <a:lnTo>
                    <a:pt x="0" y="88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3" y="111"/>
                  </a:lnTo>
                  <a:lnTo>
                    <a:pt x="7" y="112"/>
                  </a:lnTo>
                  <a:lnTo>
                    <a:pt x="15" y="115"/>
                  </a:lnTo>
                  <a:lnTo>
                    <a:pt x="20" y="117"/>
                  </a:lnTo>
                  <a:lnTo>
                    <a:pt x="31" y="118"/>
                  </a:lnTo>
                  <a:lnTo>
                    <a:pt x="38" y="121"/>
                  </a:lnTo>
                  <a:lnTo>
                    <a:pt x="48" y="124"/>
                  </a:lnTo>
                  <a:lnTo>
                    <a:pt x="56" y="124"/>
                  </a:lnTo>
                  <a:lnTo>
                    <a:pt x="65" y="127"/>
                  </a:lnTo>
                  <a:lnTo>
                    <a:pt x="74" y="128"/>
                  </a:lnTo>
                  <a:lnTo>
                    <a:pt x="82" y="130"/>
                  </a:lnTo>
                  <a:lnTo>
                    <a:pt x="88" y="131"/>
                  </a:lnTo>
                  <a:lnTo>
                    <a:pt x="94" y="131"/>
                  </a:lnTo>
                  <a:lnTo>
                    <a:pt x="97" y="133"/>
                  </a:lnTo>
                  <a:lnTo>
                    <a:pt x="98" y="134"/>
                  </a:lnTo>
                  <a:lnTo>
                    <a:pt x="98" y="4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F61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5" name="Freeform 75"/>
            <p:cNvSpPr>
              <a:spLocks/>
            </p:cNvSpPr>
            <p:nvPr/>
          </p:nvSpPr>
          <p:spPr bwMode="auto">
            <a:xfrm>
              <a:off x="3784600" y="1709738"/>
              <a:ext cx="149225" cy="327025"/>
            </a:xfrm>
            <a:custGeom>
              <a:avLst/>
              <a:gdLst>
                <a:gd name="T0" fmla="*/ 39 w 189"/>
                <a:gd name="T1" fmla="*/ 27 h 412"/>
                <a:gd name="T2" fmla="*/ 29 w 189"/>
                <a:gd name="T3" fmla="*/ 14 h 412"/>
                <a:gd name="T4" fmla="*/ 23 w 189"/>
                <a:gd name="T5" fmla="*/ 4 h 412"/>
                <a:gd name="T6" fmla="*/ 19 w 189"/>
                <a:gd name="T7" fmla="*/ 0 h 412"/>
                <a:gd name="T8" fmla="*/ 10 w 189"/>
                <a:gd name="T9" fmla="*/ 4 h 412"/>
                <a:gd name="T10" fmla="*/ 2 w 189"/>
                <a:gd name="T11" fmla="*/ 13 h 412"/>
                <a:gd name="T12" fmla="*/ 0 w 189"/>
                <a:gd name="T13" fmla="*/ 17 h 412"/>
                <a:gd name="T14" fmla="*/ 3 w 189"/>
                <a:gd name="T15" fmla="*/ 27 h 412"/>
                <a:gd name="T16" fmla="*/ 8 w 189"/>
                <a:gd name="T17" fmla="*/ 37 h 412"/>
                <a:gd name="T18" fmla="*/ 12 w 189"/>
                <a:gd name="T19" fmla="*/ 44 h 412"/>
                <a:gd name="T20" fmla="*/ 19 w 189"/>
                <a:gd name="T21" fmla="*/ 54 h 412"/>
                <a:gd name="T22" fmla="*/ 23 w 189"/>
                <a:gd name="T23" fmla="*/ 67 h 412"/>
                <a:gd name="T24" fmla="*/ 23 w 189"/>
                <a:gd name="T25" fmla="*/ 72 h 412"/>
                <a:gd name="T26" fmla="*/ 25 w 189"/>
                <a:gd name="T27" fmla="*/ 82 h 412"/>
                <a:gd name="T28" fmla="*/ 28 w 189"/>
                <a:gd name="T29" fmla="*/ 98 h 412"/>
                <a:gd name="T30" fmla="*/ 31 w 189"/>
                <a:gd name="T31" fmla="*/ 116 h 412"/>
                <a:gd name="T32" fmla="*/ 33 w 189"/>
                <a:gd name="T33" fmla="*/ 134 h 412"/>
                <a:gd name="T34" fmla="*/ 36 w 189"/>
                <a:gd name="T35" fmla="*/ 152 h 412"/>
                <a:gd name="T36" fmla="*/ 39 w 189"/>
                <a:gd name="T37" fmla="*/ 165 h 412"/>
                <a:gd name="T38" fmla="*/ 41 w 189"/>
                <a:gd name="T39" fmla="*/ 175 h 412"/>
                <a:gd name="T40" fmla="*/ 46 w 189"/>
                <a:gd name="T41" fmla="*/ 187 h 412"/>
                <a:gd name="T42" fmla="*/ 51 w 189"/>
                <a:gd name="T43" fmla="*/ 199 h 412"/>
                <a:gd name="T44" fmla="*/ 59 w 189"/>
                <a:gd name="T45" fmla="*/ 213 h 412"/>
                <a:gd name="T46" fmla="*/ 67 w 189"/>
                <a:gd name="T47" fmla="*/ 229 h 412"/>
                <a:gd name="T48" fmla="*/ 77 w 189"/>
                <a:gd name="T49" fmla="*/ 248 h 412"/>
                <a:gd name="T50" fmla="*/ 87 w 189"/>
                <a:gd name="T51" fmla="*/ 266 h 412"/>
                <a:gd name="T52" fmla="*/ 91 w 189"/>
                <a:gd name="T53" fmla="*/ 276 h 412"/>
                <a:gd name="T54" fmla="*/ 97 w 189"/>
                <a:gd name="T55" fmla="*/ 286 h 412"/>
                <a:gd name="T56" fmla="*/ 107 w 189"/>
                <a:gd name="T57" fmla="*/ 304 h 412"/>
                <a:gd name="T58" fmla="*/ 117 w 189"/>
                <a:gd name="T59" fmla="*/ 322 h 412"/>
                <a:gd name="T60" fmla="*/ 126 w 189"/>
                <a:gd name="T61" fmla="*/ 340 h 412"/>
                <a:gd name="T62" fmla="*/ 134 w 189"/>
                <a:gd name="T63" fmla="*/ 356 h 412"/>
                <a:gd name="T64" fmla="*/ 141 w 189"/>
                <a:gd name="T65" fmla="*/ 369 h 412"/>
                <a:gd name="T66" fmla="*/ 147 w 189"/>
                <a:gd name="T67" fmla="*/ 380 h 412"/>
                <a:gd name="T68" fmla="*/ 154 w 189"/>
                <a:gd name="T69" fmla="*/ 389 h 412"/>
                <a:gd name="T70" fmla="*/ 165 w 189"/>
                <a:gd name="T71" fmla="*/ 402 h 412"/>
                <a:gd name="T72" fmla="*/ 175 w 189"/>
                <a:gd name="T73" fmla="*/ 412 h 412"/>
                <a:gd name="T74" fmla="*/ 121 w 189"/>
                <a:gd name="T75" fmla="*/ 174 h 412"/>
                <a:gd name="T76" fmla="*/ 35 w 189"/>
                <a:gd name="T77" fmla="*/ 41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9" h="412">
                  <a:moveTo>
                    <a:pt x="35" y="41"/>
                  </a:moveTo>
                  <a:lnTo>
                    <a:pt x="39" y="27"/>
                  </a:lnTo>
                  <a:lnTo>
                    <a:pt x="35" y="23"/>
                  </a:lnTo>
                  <a:lnTo>
                    <a:pt x="29" y="14"/>
                  </a:lnTo>
                  <a:lnTo>
                    <a:pt x="26" y="10"/>
                  </a:lnTo>
                  <a:lnTo>
                    <a:pt x="23" y="4"/>
                  </a:lnTo>
                  <a:lnTo>
                    <a:pt x="20" y="1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0" y="4"/>
                  </a:lnTo>
                  <a:lnTo>
                    <a:pt x="5" y="8"/>
                  </a:lnTo>
                  <a:lnTo>
                    <a:pt x="2" y="13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2" y="21"/>
                  </a:lnTo>
                  <a:lnTo>
                    <a:pt x="3" y="27"/>
                  </a:lnTo>
                  <a:lnTo>
                    <a:pt x="6" y="31"/>
                  </a:lnTo>
                  <a:lnTo>
                    <a:pt x="8" y="37"/>
                  </a:lnTo>
                  <a:lnTo>
                    <a:pt x="9" y="41"/>
                  </a:lnTo>
                  <a:lnTo>
                    <a:pt x="12" y="44"/>
                  </a:lnTo>
                  <a:lnTo>
                    <a:pt x="15" y="47"/>
                  </a:lnTo>
                  <a:lnTo>
                    <a:pt x="19" y="54"/>
                  </a:lnTo>
                  <a:lnTo>
                    <a:pt x="22" y="62"/>
                  </a:lnTo>
                  <a:lnTo>
                    <a:pt x="23" y="67"/>
                  </a:lnTo>
                  <a:lnTo>
                    <a:pt x="23" y="67"/>
                  </a:lnTo>
                  <a:lnTo>
                    <a:pt x="23" y="72"/>
                  </a:lnTo>
                  <a:lnTo>
                    <a:pt x="23" y="76"/>
                  </a:lnTo>
                  <a:lnTo>
                    <a:pt x="25" y="82"/>
                  </a:lnTo>
                  <a:lnTo>
                    <a:pt x="26" y="89"/>
                  </a:lnTo>
                  <a:lnTo>
                    <a:pt x="28" y="98"/>
                  </a:lnTo>
                  <a:lnTo>
                    <a:pt x="29" y="106"/>
                  </a:lnTo>
                  <a:lnTo>
                    <a:pt x="31" y="116"/>
                  </a:lnTo>
                  <a:lnTo>
                    <a:pt x="32" y="125"/>
                  </a:lnTo>
                  <a:lnTo>
                    <a:pt x="33" y="134"/>
                  </a:lnTo>
                  <a:lnTo>
                    <a:pt x="35" y="142"/>
                  </a:lnTo>
                  <a:lnTo>
                    <a:pt x="36" y="152"/>
                  </a:lnTo>
                  <a:lnTo>
                    <a:pt x="38" y="158"/>
                  </a:lnTo>
                  <a:lnTo>
                    <a:pt x="39" y="165"/>
                  </a:lnTo>
                  <a:lnTo>
                    <a:pt x="39" y="170"/>
                  </a:lnTo>
                  <a:lnTo>
                    <a:pt x="41" y="175"/>
                  </a:lnTo>
                  <a:lnTo>
                    <a:pt x="42" y="178"/>
                  </a:lnTo>
                  <a:lnTo>
                    <a:pt x="46" y="187"/>
                  </a:lnTo>
                  <a:lnTo>
                    <a:pt x="48" y="191"/>
                  </a:lnTo>
                  <a:lnTo>
                    <a:pt x="51" y="199"/>
                  </a:lnTo>
                  <a:lnTo>
                    <a:pt x="54" y="206"/>
                  </a:lnTo>
                  <a:lnTo>
                    <a:pt x="59" y="213"/>
                  </a:lnTo>
                  <a:lnTo>
                    <a:pt x="62" y="220"/>
                  </a:lnTo>
                  <a:lnTo>
                    <a:pt x="67" y="229"/>
                  </a:lnTo>
                  <a:lnTo>
                    <a:pt x="71" y="237"/>
                  </a:lnTo>
                  <a:lnTo>
                    <a:pt x="77" y="248"/>
                  </a:lnTo>
                  <a:lnTo>
                    <a:pt x="81" y="256"/>
                  </a:lnTo>
                  <a:lnTo>
                    <a:pt x="87" y="266"/>
                  </a:lnTo>
                  <a:lnTo>
                    <a:pt x="88" y="271"/>
                  </a:lnTo>
                  <a:lnTo>
                    <a:pt x="91" y="276"/>
                  </a:lnTo>
                  <a:lnTo>
                    <a:pt x="94" y="281"/>
                  </a:lnTo>
                  <a:lnTo>
                    <a:pt x="97" y="286"/>
                  </a:lnTo>
                  <a:lnTo>
                    <a:pt x="101" y="295"/>
                  </a:lnTo>
                  <a:lnTo>
                    <a:pt x="107" y="304"/>
                  </a:lnTo>
                  <a:lnTo>
                    <a:pt x="111" y="314"/>
                  </a:lnTo>
                  <a:lnTo>
                    <a:pt x="117" y="322"/>
                  </a:lnTo>
                  <a:lnTo>
                    <a:pt x="121" y="331"/>
                  </a:lnTo>
                  <a:lnTo>
                    <a:pt x="126" y="340"/>
                  </a:lnTo>
                  <a:lnTo>
                    <a:pt x="130" y="347"/>
                  </a:lnTo>
                  <a:lnTo>
                    <a:pt x="134" y="356"/>
                  </a:lnTo>
                  <a:lnTo>
                    <a:pt x="139" y="361"/>
                  </a:lnTo>
                  <a:lnTo>
                    <a:pt x="141" y="369"/>
                  </a:lnTo>
                  <a:lnTo>
                    <a:pt x="144" y="374"/>
                  </a:lnTo>
                  <a:lnTo>
                    <a:pt x="147" y="380"/>
                  </a:lnTo>
                  <a:lnTo>
                    <a:pt x="152" y="386"/>
                  </a:lnTo>
                  <a:lnTo>
                    <a:pt x="154" y="389"/>
                  </a:lnTo>
                  <a:lnTo>
                    <a:pt x="157" y="395"/>
                  </a:lnTo>
                  <a:lnTo>
                    <a:pt x="165" y="402"/>
                  </a:lnTo>
                  <a:lnTo>
                    <a:pt x="172" y="409"/>
                  </a:lnTo>
                  <a:lnTo>
                    <a:pt x="175" y="412"/>
                  </a:lnTo>
                  <a:lnTo>
                    <a:pt x="189" y="412"/>
                  </a:lnTo>
                  <a:lnTo>
                    <a:pt x="121" y="174"/>
                  </a:lnTo>
                  <a:lnTo>
                    <a:pt x="41" y="50"/>
                  </a:lnTo>
                  <a:lnTo>
                    <a:pt x="35" y="41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C7C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73" name="Freeform 76"/>
            <p:cNvSpPr>
              <a:spLocks/>
            </p:cNvSpPr>
            <p:nvPr/>
          </p:nvSpPr>
          <p:spPr bwMode="auto">
            <a:xfrm>
              <a:off x="3800475" y="1695450"/>
              <a:ext cx="57150" cy="55562"/>
            </a:xfrm>
            <a:custGeom>
              <a:avLst/>
              <a:gdLst>
                <a:gd name="T0" fmla="*/ 14 w 72"/>
                <a:gd name="T1" fmla="*/ 0 h 71"/>
                <a:gd name="T2" fmla="*/ 65 w 72"/>
                <a:gd name="T3" fmla="*/ 9 h 71"/>
                <a:gd name="T4" fmla="*/ 72 w 72"/>
                <a:gd name="T5" fmla="*/ 71 h 71"/>
                <a:gd name="T6" fmla="*/ 0 w 72"/>
                <a:gd name="T7" fmla="*/ 24 h 71"/>
                <a:gd name="T8" fmla="*/ 14 w 72"/>
                <a:gd name="T9" fmla="*/ 0 h 71"/>
                <a:gd name="T10" fmla="*/ 14 w 72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1">
                  <a:moveTo>
                    <a:pt x="14" y="0"/>
                  </a:moveTo>
                  <a:lnTo>
                    <a:pt x="65" y="9"/>
                  </a:lnTo>
                  <a:lnTo>
                    <a:pt x="72" y="71"/>
                  </a:lnTo>
                  <a:lnTo>
                    <a:pt x="0" y="24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74" name="Freeform 77"/>
            <p:cNvSpPr>
              <a:spLocks/>
            </p:cNvSpPr>
            <p:nvPr/>
          </p:nvSpPr>
          <p:spPr bwMode="auto">
            <a:xfrm>
              <a:off x="3857625" y="1704975"/>
              <a:ext cx="114300" cy="354012"/>
            </a:xfrm>
            <a:custGeom>
              <a:avLst/>
              <a:gdLst>
                <a:gd name="T0" fmla="*/ 22 w 145"/>
                <a:gd name="T1" fmla="*/ 6 h 447"/>
                <a:gd name="T2" fmla="*/ 87 w 145"/>
                <a:gd name="T3" fmla="*/ 130 h 447"/>
                <a:gd name="T4" fmla="*/ 114 w 145"/>
                <a:gd name="T5" fmla="*/ 260 h 447"/>
                <a:gd name="T6" fmla="*/ 145 w 145"/>
                <a:gd name="T7" fmla="*/ 440 h 447"/>
                <a:gd name="T8" fmla="*/ 117 w 145"/>
                <a:gd name="T9" fmla="*/ 447 h 447"/>
                <a:gd name="T10" fmla="*/ 83 w 145"/>
                <a:gd name="T11" fmla="*/ 253 h 447"/>
                <a:gd name="T12" fmla="*/ 68 w 145"/>
                <a:gd name="T13" fmla="*/ 149 h 447"/>
                <a:gd name="T14" fmla="*/ 0 w 145"/>
                <a:gd name="T15" fmla="*/ 0 h 447"/>
                <a:gd name="T16" fmla="*/ 22 w 145"/>
                <a:gd name="T17" fmla="*/ 6 h 447"/>
                <a:gd name="T18" fmla="*/ 22 w 145"/>
                <a:gd name="T19" fmla="*/ 6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447">
                  <a:moveTo>
                    <a:pt x="22" y="6"/>
                  </a:moveTo>
                  <a:lnTo>
                    <a:pt x="87" y="130"/>
                  </a:lnTo>
                  <a:lnTo>
                    <a:pt x="114" y="260"/>
                  </a:lnTo>
                  <a:lnTo>
                    <a:pt x="145" y="440"/>
                  </a:lnTo>
                  <a:lnTo>
                    <a:pt x="117" y="447"/>
                  </a:lnTo>
                  <a:lnTo>
                    <a:pt x="83" y="253"/>
                  </a:lnTo>
                  <a:lnTo>
                    <a:pt x="68" y="149"/>
                  </a:lnTo>
                  <a:lnTo>
                    <a:pt x="0" y="0"/>
                  </a:lnTo>
                  <a:lnTo>
                    <a:pt x="22" y="6"/>
                  </a:lnTo>
                  <a:lnTo>
                    <a:pt x="22" y="6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75" name="Freeform 78"/>
            <p:cNvSpPr>
              <a:spLocks/>
            </p:cNvSpPr>
            <p:nvPr/>
          </p:nvSpPr>
          <p:spPr bwMode="auto">
            <a:xfrm>
              <a:off x="3692525" y="1693863"/>
              <a:ext cx="65088" cy="76200"/>
            </a:xfrm>
            <a:custGeom>
              <a:avLst/>
              <a:gdLst>
                <a:gd name="T0" fmla="*/ 43 w 82"/>
                <a:gd name="T1" fmla="*/ 0 h 97"/>
                <a:gd name="T2" fmla="*/ 0 w 82"/>
                <a:gd name="T3" fmla="*/ 22 h 97"/>
                <a:gd name="T4" fmla="*/ 61 w 82"/>
                <a:gd name="T5" fmla="*/ 97 h 97"/>
                <a:gd name="T6" fmla="*/ 82 w 82"/>
                <a:gd name="T7" fmla="*/ 29 h 97"/>
                <a:gd name="T8" fmla="*/ 43 w 82"/>
                <a:gd name="T9" fmla="*/ 0 h 97"/>
                <a:gd name="T10" fmla="*/ 43 w 82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97">
                  <a:moveTo>
                    <a:pt x="43" y="0"/>
                  </a:moveTo>
                  <a:lnTo>
                    <a:pt x="0" y="22"/>
                  </a:lnTo>
                  <a:lnTo>
                    <a:pt x="61" y="97"/>
                  </a:lnTo>
                  <a:lnTo>
                    <a:pt x="82" y="29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76" name="Freeform 79"/>
            <p:cNvSpPr>
              <a:spLocks/>
            </p:cNvSpPr>
            <p:nvPr/>
          </p:nvSpPr>
          <p:spPr bwMode="auto">
            <a:xfrm>
              <a:off x="3660775" y="1711325"/>
              <a:ext cx="174625" cy="369887"/>
            </a:xfrm>
            <a:custGeom>
              <a:avLst/>
              <a:gdLst>
                <a:gd name="T0" fmla="*/ 33 w 220"/>
                <a:gd name="T1" fmla="*/ 0 h 466"/>
                <a:gd name="T2" fmla="*/ 125 w 220"/>
                <a:gd name="T3" fmla="*/ 115 h 466"/>
                <a:gd name="T4" fmla="*/ 188 w 220"/>
                <a:gd name="T5" fmla="*/ 265 h 466"/>
                <a:gd name="T6" fmla="*/ 220 w 220"/>
                <a:gd name="T7" fmla="*/ 455 h 466"/>
                <a:gd name="T8" fmla="*/ 181 w 220"/>
                <a:gd name="T9" fmla="*/ 466 h 466"/>
                <a:gd name="T10" fmla="*/ 145 w 220"/>
                <a:gd name="T11" fmla="*/ 265 h 466"/>
                <a:gd name="T12" fmla="*/ 90 w 220"/>
                <a:gd name="T13" fmla="*/ 131 h 466"/>
                <a:gd name="T14" fmla="*/ 0 w 220"/>
                <a:gd name="T15" fmla="*/ 12 h 466"/>
                <a:gd name="T16" fmla="*/ 33 w 220"/>
                <a:gd name="T17" fmla="*/ 0 h 466"/>
                <a:gd name="T18" fmla="*/ 33 w 220"/>
                <a:gd name="T19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466">
                  <a:moveTo>
                    <a:pt x="33" y="0"/>
                  </a:moveTo>
                  <a:lnTo>
                    <a:pt x="125" y="115"/>
                  </a:lnTo>
                  <a:lnTo>
                    <a:pt x="188" y="265"/>
                  </a:lnTo>
                  <a:lnTo>
                    <a:pt x="220" y="455"/>
                  </a:lnTo>
                  <a:lnTo>
                    <a:pt x="181" y="466"/>
                  </a:lnTo>
                  <a:lnTo>
                    <a:pt x="145" y="265"/>
                  </a:lnTo>
                  <a:lnTo>
                    <a:pt x="90" y="131"/>
                  </a:lnTo>
                  <a:lnTo>
                    <a:pt x="0" y="12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77" name="Freeform 80"/>
            <p:cNvSpPr>
              <a:spLocks/>
            </p:cNvSpPr>
            <p:nvPr/>
          </p:nvSpPr>
          <p:spPr bwMode="auto">
            <a:xfrm>
              <a:off x="3706813" y="1552575"/>
              <a:ext cx="125413" cy="115887"/>
            </a:xfrm>
            <a:custGeom>
              <a:avLst/>
              <a:gdLst>
                <a:gd name="T0" fmla="*/ 105 w 157"/>
                <a:gd name="T1" fmla="*/ 1 h 145"/>
                <a:gd name="T2" fmla="*/ 89 w 157"/>
                <a:gd name="T3" fmla="*/ 0 h 145"/>
                <a:gd name="T4" fmla="*/ 78 w 157"/>
                <a:gd name="T5" fmla="*/ 0 h 145"/>
                <a:gd name="T6" fmla="*/ 68 w 157"/>
                <a:gd name="T7" fmla="*/ 0 h 145"/>
                <a:gd name="T8" fmla="*/ 53 w 157"/>
                <a:gd name="T9" fmla="*/ 0 h 145"/>
                <a:gd name="T10" fmla="*/ 39 w 157"/>
                <a:gd name="T11" fmla="*/ 1 h 145"/>
                <a:gd name="T12" fmla="*/ 27 w 157"/>
                <a:gd name="T13" fmla="*/ 6 h 145"/>
                <a:gd name="T14" fmla="*/ 17 w 157"/>
                <a:gd name="T15" fmla="*/ 11 h 145"/>
                <a:gd name="T16" fmla="*/ 7 w 157"/>
                <a:gd name="T17" fmla="*/ 20 h 145"/>
                <a:gd name="T18" fmla="*/ 1 w 157"/>
                <a:gd name="T19" fmla="*/ 32 h 145"/>
                <a:gd name="T20" fmla="*/ 3 w 157"/>
                <a:gd name="T21" fmla="*/ 47 h 145"/>
                <a:gd name="T22" fmla="*/ 4 w 157"/>
                <a:gd name="T23" fmla="*/ 65 h 145"/>
                <a:gd name="T24" fmla="*/ 4 w 157"/>
                <a:gd name="T25" fmla="*/ 81 h 145"/>
                <a:gd name="T26" fmla="*/ 23 w 157"/>
                <a:gd name="T27" fmla="*/ 111 h 145"/>
                <a:gd name="T28" fmla="*/ 36 w 157"/>
                <a:gd name="T29" fmla="*/ 119 h 145"/>
                <a:gd name="T30" fmla="*/ 40 w 157"/>
                <a:gd name="T31" fmla="*/ 132 h 145"/>
                <a:gd name="T32" fmla="*/ 49 w 157"/>
                <a:gd name="T33" fmla="*/ 138 h 145"/>
                <a:gd name="T34" fmla="*/ 60 w 157"/>
                <a:gd name="T35" fmla="*/ 141 h 145"/>
                <a:gd name="T36" fmla="*/ 78 w 157"/>
                <a:gd name="T37" fmla="*/ 144 h 145"/>
                <a:gd name="T38" fmla="*/ 95 w 157"/>
                <a:gd name="T39" fmla="*/ 145 h 145"/>
                <a:gd name="T40" fmla="*/ 112 w 157"/>
                <a:gd name="T41" fmla="*/ 145 h 145"/>
                <a:gd name="T42" fmla="*/ 128 w 157"/>
                <a:gd name="T43" fmla="*/ 144 h 145"/>
                <a:gd name="T44" fmla="*/ 140 w 157"/>
                <a:gd name="T45" fmla="*/ 141 h 145"/>
                <a:gd name="T46" fmla="*/ 145 w 157"/>
                <a:gd name="T47" fmla="*/ 138 h 145"/>
                <a:gd name="T48" fmla="*/ 145 w 157"/>
                <a:gd name="T49" fmla="*/ 132 h 145"/>
                <a:gd name="T50" fmla="*/ 141 w 157"/>
                <a:gd name="T51" fmla="*/ 122 h 145"/>
                <a:gd name="T52" fmla="*/ 140 w 157"/>
                <a:gd name="T53" fmla="*/ 111 h 145"/>
                <a:gd name="T54" fmla="*/ 140 w 157"/>
                <a:gd name="T55" fmla="*/ 101 h 145"/>
                <a:gd name="T56" fmla="*/ 157 w 157"/>
                <a:gd name="T57" fmla="*/ 86 h 145"/>
                <a:gd name="T58" fmla="*/ 138 w 157"/>
                <a:gd name="T59" fmla="*/ 42 h 145"/>
                <a:gd name="T60" fmla="*/ 134 w 157"/>
                <a:gd name="T61" fmla="*/ 29 h 145"/>
                <a:gd name="T62" fmla="*/ 127 w 157"/>
                <a:gd name="T63" fmla="*/ 14 h 145"/>
                <a:gd name="T64" fmla="*/ 116 w 157"/>
                <a:gd name="T65" fmla="*/ 4 h 145"/>
                <a:gd name="T66" fmla="*/ 112 w 157"/>
                <a:gd name="T67" fmla="*/ 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7" h="145">
                  <a:moveTo>
                    <a:pt x="112" y="4"/>
                  </a:moveTo>
                  <a:lnTo>
                    <a:pt x="105" y="1"/>
                  </a:lnTo>
                  <a:lnTo>
                    <a:pt x="98" y="1"/>
                  </a:lnTo>
                  <a:lnTo>
                    <a:pt x="89" y="0"/>
                  </a:lnTo>
                  <a:lnTo>
                    <a:pt x="85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6" y="1"/>
                  </a:lnTo>
                  <a:lnTo>
                    <a:pt x="39" y="1"/>
                  </a:lnTo>
                  <a:lnTo>
                    <a:pt x="33" y="4"/>
                  </a:lnTo>
                  <a:lnTo>
                    <a:pt x="27" y="6"/>
                  </a:lnTo>
                  <a:lnTo>
                    <a:pt x="21" y="9"/>
                  </a:lnTo>
                  <a:lnTo>
                    <a:pt x="17" y="11"/>
                  </a:lnTo>
                  <a:lnTo>
                    <a:pt x="14" y="14"/>
                  </a:lnTo>
                  <a:lnTo>
                    <a:pt x="7" y="20"/>
                  </a:lnTo>
                  <a:lnTo>
                    <a:pt x="0" y="26"/>
                  </a:lnTo>
                  <a:lnTo>
                    <a:pt x="1" y="32"/>
                  </a:lnTo>
                  <a:lnTo>
                    <a:pt x="3" y="40"/>
                  </a:lnTo>
                  <a:lnTo>
                    <a:pt x="3" y="47"/>
                  </a:lnTo>
                  <a:lnTo>
                    <a:pt x="4" y="57"/>
                  </a:lnTo>
                  <a:lnTo>
                    <a:pt x="4" y="65"/>
                  </a:lnTo>
                  <a:lnTo>
                    <a:pt x="4" y="73"/>
                  </a:lnTo>
                  <a:lnTo>
                    <a:pt x="4" y="81"/>
                  </a:lnTo>
                  <a:lnTo>
                    <a:pt x="7" y="88"/>
                  </a:lnTo>
                  <a:lnTo>
                    <a:pt x="23" y="111"/>
                  </a:lnTo>
                  <a:lnTo>
                    <a:pt x="34" y="111"/>
                  </a:lnTo>
                  <a:lnTo>
                    <a:pt x="36" y="119"/>
                  </a:lnTo>
                  <a:lnTo>
                    <a:pt x="37" y="127"/>
                  </a:lnTo>
                  <a:lnTo>
                    <a:pt x="40" y="132"/>
                  </a:lnTo>
                  <a:lnTo>
                    <a:pt x="44" y="138"/>
                  </a:lnTo>
                  <a:lnTo>
                    <a:pt x="49" y="138"/>
                  </a:lnTo>
                  <a:lnTo>
                    <a:pt x="55" y="140"/>
                  </a:lnTo>
                  <a:lnTo>
                    <a:pt x="60" y="141"/>
                  </a:lnTo>
                  <a:lnTo>
                    <a:pt x="69" y="143"/>
                  </a:lnTo>
                  <a:lnTo>
                    <a:pt x="78" y="144"/>
                  </a:lnTo>
                  <a:lnTo>
                    <a:pt x="86" y="145"/>
                  </a:lnTo>
                  <a:lnTo>
                    <a:pt x="95" y="145"/>
                  </a:lnTo>
                  <a:lnTo>
                    <a:pt x="105" y="145"/>
                  </a:lnTo>
                  <a:lnTo>
                    <a:pt x="112" y="145"/>
                  </a:lnTo>
                  <a:lnTo>
                    <a:pt x="121" y="145"/>
                  </a:lnTo>
                  <a:lnTo>
                    <a:pt x="128" y="144"/>
                  </a:lnTo>
                  <a:lnTo>
                    <a:pt x="135" y="143"/>
                  </a:lnTo>
                  <a:lnTo>
                    <a:pt x="140" y="141"/>
                  </a:lnTo>
                  <a:lnTo>
                    <a:pt x="144" y="140"/>
                  </a:lnTo>
                  <a:lnTo>
                    <a:pt x="145" y="138"/>
                  </a:lnTo>
                  <a:lnTo>
                    <a:pt x="147" y="138"/>
                  </a:lnTo>
                  <a:lnTo>
                    <a:pt x="145" y="132"/>
                  </a:lnTo>
                  <a:lnTo>
                    <a:pt x="142" y="128"/>
                  </a:lnTo>
                  <a:lnTo>
                    <a:pt x="141" y="122"/>
                  </a:lnTo>
                  <a:lnTo>
                    <a:pt x="141" y="117"/>
                  </a:lnTo>
                  <a:lnTo>
                    <a:pt x="140" y="111"/>
                  </a:lnTo>
                  <a:lnTo>
                    <a:pt x="140" y="105"/>
                  </a:lnTo>
                  <a:lnTo>
                    <a:pt x="140" y="101"/>
                  </a:lnTo>
                  <a:lnTo>
                    <a:pt x="141" y="98"/>
                  </a:lnTo>
                  <a:lnTo>
                    <a:pt x="157" y="86"/>
                  </a:lnTo>
                  <a:lnTo>
                    <a:pt x="140" y="46"/>
                  </a:lnTo>
                  <a:lnTo>
                    <a:pt x="138" y="42"/>
                  </a:lnTo>
                  <a:lnTo>
                    <a:pt x="137" y="36"/>
                  </a:lnTo>
                  <a:lnTo>
                    <a:pt x="134" y="29"/>
                  </a:lnTo>
                  <a:lnTo>
                    <a:pt x="131" y="21"/>
                  </a:lnTo>
                  <a:lnTo>
                    <a:pt x="127" y="14"/>
                  </a:lnTo>
                  <a:lnTo>
                    <a:pt x="122" y="9"/>
                  </a:lnTo>
                  <a:lnTo>
                    <a:pt x="116" y="4"/>
                  </a:lnTo>
                  <a:lnTo>
                    <a:pt x="112" y="4"/>
                  </a:lnTo>
                  <a:lnTo>
                    <a:pt x="112" y="4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78" name="Freeform 81"/>
            <p:cNvSpPr>
              <a:spLocks/>
            </p:cNvSpPr>
            <p:nvPr/>
          </p:nvSpPr>
          <p:spPr bwMode="auto">
            <a:xfrm>
              <a:off x="3756025" y="1584325"/>
              <a:ext cx="53975" cy="20637"/>
            </a:xfrm>
            <a:custGeom>
              <a:avLst/>
              <a:gdLst>
                <a:gd name="T0" fmla="*/ 69 w 69"/>
                <a:gd name="T1" fmla="*/ 5 h 26"/>
                <a:gd name="T2" fmla="*/ 68 w 69"/>
                <a:gd name="T3" fmla="*/ 2 h 26"/>
                <a:gd name="T4" fmla="*/ 67 w 69"/>
                <a:gd name="T5" fmla="*/ 2 h 26"/>
                <a:gd name="T6" fmla="*/ 62 w 69"/>
                <a:gd name="T7" fmla="*/ 0 h 26"/>
                <a:gd name="T8" fmla="*/ 59 w 69"/>
                <a:gd name="T9" fmla="*/ 0 h 26"/>
                <a:gd name="T10" fmla="*/ 54 w 69"/>
                <a:gd name="T11" fmla="*/ 0 h 26"/>
                <a:gd name="T12" fmla="*/ 48 w 69"/>
                <a:gd name="T13" fmla="*/ 3 h 26"/>
                <a:gd name="T14" fmla="*/ 39 w 69"/>
                <a:gd name="T15" fmla="*/ 5 h 26"/>
                <a:gd name="T16" fmla="*/ 31 w 69"/>
                <a:gd name="T17" fmla="*/ 7 h 26"/>
                <a:gd name="T18" fmla="*/ 22 w 69"/>
                <a:gd name="T19" fmla="*/ 10 h 26"/>
                <a:gd name="T20" fmla="*/ 16 w 69"/>
                <a:gd name="T21" fmla="*/ 15 h 26"/>
                <a:gd name="T22" fmla="*/ 9 w 69"/>
                <a:gd name="T23" fmla="*/ 17 h 26"/>
                <a:gd name="T24" fmla="*/ 5 w 69"/>
                <a:gd name="T25" fmla="*/ 20 h 26"/>
                <a:gd name="T26" fmla="*/ 0 w 69"/>
                <a:gd name="T27" fmla="*/ 22 h 26"/>
                <a:gd name="T28" fmla="*/ 0 w 69"/>
                <a:gd name="T29" fmla="*/ 25 h 26"/>
                <a:gd name="T30" fmla="*/ 2 w 69"/>
                <a:gd name="T31" fmla="*/ 25 h 26"/>
                <a:gd name="T32" fmla="*/ 8 w 69"/>
                <a:gd name="T33" fmla="*/ 25 h 26"/>
                <a:gd name="T34" fmla="*/ 12 w 69"/>
                <a:gd name="T35" fmla="*/ 25 h 26"/>
                <a:gd name="T36" fmla="*/ 16 w 69"/>
                <a:gd name="T37" fmla="*/ 25 h 26"/>
                <a:gd name="T38" fmla="*/ 22 w 69"/>
                <a:gd name="T39" fmla="*/ 25 h 26"/>
                <a:gd name="T40" fmla="*/ 26 w 69"/>
                <a:gd name="T41" fmla="*/ 26 h 26"/>
                <a:gd name="T42" fmla="*/ 32 w 69"/>
                <a:gd name="T43" fmla="*/ 26 h 26"/>
                <a:gd name="T44" fmla="*/ 38 w 69"/>
                <a:gd name="T45" fmla="*/ 26 h 26"/>
                <a:gd name="T46" fmla="*/ 42 w 69"/>
                <a:gd name="T47" fmla="*/ 26 h 26"/>
                <a:gd name="T48" fmla="*/ 48 w 69"/>
                <a:gd name="T49" fmla="*/ 26 h 26"/>
                <a:gd name="T50" fmla="*/ 56 w 69"/>
                <a:gd name="T51" fmla="*/ 25 h 26"/>
                <a:gd name="T52" fmla="*/ 62 w 69"/>
                <a:gd name="T53" fmla="*/ 25 h 26"/>
                <a:gd name="T54" fmla="*/ 67 w 69"/>
                <a:gd name="T55" fmla="*/ 17 h 26"/>
                <a:gd name="T56" fmla="*/ 69 w 69"/>
                <a:gd name="T57" fmla="*/ 12 h 26"/>
                <a:gd name="T58" fmla="*/ 69 w 69"/>
                <a:gd name="T59" fmla="*/ 6 h 26"/>
                <a:gd name="T60" fmla="*/ 69 w 69"/>
                <a:gd name="T61" fmla="*/ 5 h 26"/>
                <a:gd name="T62" fmla="*/ 69 w 69"/>
                <a:gd name="T63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9" h="26">
                  <a:moveTo>
                    <a:pt x="69" y="5"/>
                  </a:moveTo>
                  <a:lnTo>
                    <a:pt x="68" y="2"/>
                  </a:lnTo>
                  <a:lnTo>
                    <a:pt x="67" y="2"/>
                  </a:lnTo>
                  <a:lnTo>
                    <a:pt x="62" y="0"/>
                  </a:lnTo>
                  <a:lnTo>
                    <a:pt x="59" y="0"/>
                  </a:lnTo>
                  <a:lnTo>
                    <a:pt x="54" y="0"/>
                  </a:lnTo>
                  <a:lnTo>
                    <a:pt x="48" y="3"/>
                  </a:lnTo>
                  <a:lnTo>
                    <a:pt x="39" y="5"/>
                  </a:lnTo>
                  <a:lnTo>
                    <a:pt x="31" y="7"/>
                  </a:lnTo>
                  <a:lnTo>
                    <a:pt x="22" y="10"/>
                  </a:lnTo>
                  <a:lnTo>
                    <a:pt x="16" y="15"/>
                  </a:lnTo>
                  <a:lnTo>
                    <a:pt x="9" y="17"/>
                  </a:lnTo>
                  <a:lnTo>
                    <a:pt x="5" y="20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8" y="25"/>
                  </a:lnTo>
                  <a:lnTo>
                    <a:pt x="12" y="25"/>
                  </a:lnTo>
                  <a:lnTo>
                    <a:pt x="16" y="25"/>
                  </a:lnTo>
                  <a:lnTo>
                    <a:pt x="22" y="25"/>
                  </a:lnTo>
                  <a:lnTo>
                    <a:pt x="26" y="26"/>
                  </a:lnTo>
                  <a:lnTo>
                    <a:pt x="32" y="26"/>
                  </a:lnTo>
                  <a:lnTo>
                    <a:pt x="38" y="26"/>
                  </a:lnTo>
                  <a:lnTo>
                    <a:pt x="42" y="26"/>
                  </a:lnTo>
                  <a:lnTo>
                    <a:pt x="48" y="26"/>
                  </a:lnTo>
                  <a:lnTo>
                    <a:pt x="56" y="25"/>
                  </a:lnTo>
                  <a:lnTo>
                    <a:pt x="62" y="25"/>
                  </a:lnTo>
                  <a:lnTo>
                    <a:pt x="67" y="17"/>
                  </a:lnTo>
                  <a:lnTo>
                    <a:pt x="69" y="12"/>
                  </a:lnTo>
                  <a:lnTo>
                    <a:pt x="69" y="6"/>
                  </a:lnTo>
                  <a:lnTo>
                    <a:pt x="69" y="5"/>
                  </a:lnTo>
                  <a:lnTo>
                    <a:pt x="69" y="5"/>
                  </a:lnTo>
                  <a:close/>
                </a:path>
              </a:pathLst>
            </a:custGeom>
            <a:solidFill>
              <a:srgbClr val="BA5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79" name="Freeform 82"/>
            <p:cNvSpPr>
              <a:spLocks/>
            </p:cNvSpPr>
            <p:nvPr/>
          </p:nvSpPr>
          <p:spPr bwMode="auto">
            <a:xfrm>
              <a:off x="3689350" y="1536700"/>
              <a:ext cx="117475" cy="119062"/>
            </a:xfrm>
            <a:custGeom>
              <a:avLst/>
              <a:gdLst>
                <a:gd name="T0" fmla="*/ 145 w 148"/>
                <a:gd name="T1" fmla="*/ 13 h 150"/>
                <a:gd name="T2" fmla="*/ 139 w 148"/>
                <a:gd name="T3" fmla="*/ 10 h 150"/>
                <a:gd name="T4" fmla="*/ 129 w 148"/>
                <a:gd name="T5" fmla="*/ 5 h 150"/>
                <a:gd name="T6" fmla="*/ 121 w 148"/>
                <a:gd name="T7" fmla="*/ 3 h 150"/>
                <a:gd name="T8" fmla="*/ 109 w 148"/>
                <a:gd name="T9" fmla="*/ 1 h 150"/>
                <a:gd name="T10" fmla="*/ 96 w 148"/>
                <a:gd name="T11" fmla="*/ 0 h 150"/>
                <a:gd name="T12" fmla="*/ 82 w 148"/>
                <a:gd name="T13" fmla="*/ 1 h 150"/>
                <a:gd name="T14" fmla="*/ 70 w 148"/>
                <a:gd name="T15" fmla="*/ 1 h 150"/>
                <a:gd name="T16" fmla="*/ 60 w 148"/>
                <a:gd name="T17" fmla="*/ 3 h 150"/>
                <a:gd name="T18" fmla="*/ 50 w 148"/>
                <a:gd name="T19" fmla="*/ 4 h 150"/>
                <a:gd name="T20" fmla="*/ 42 w 148"/>
                <a:gd name="T21" fmla="*/ 8 h 150"/>
                <a:gd name="T22" fmla="*/ 24 w 148"/>
                <a:gd name="T23" fmla="*/ 20 h 150"/>
                <a:gd name="T24" fmla="*/ 17 w 148"/>
                <a:gd name="T25" fmla="*/ 29 h 150"/>
                <a:gd name="T26" fmla="*/ 10 w 148"/>
                <a:gd name="T27" fmla="*/ 41 h 150"/>
                <a:gd name="T28" fmla="*/ 3 w 148"/>
                <a:gd name="T29" fmla="*/ 53 h 150"/>
                <a:gd name="T30" fmla="*/ 1 w 148"/>
                <a:gd name="T31" fmla="*/ 66 h 150"/>
                <a:gd name="T32" fmla="*/ 1 w 148"/>
                <a:gd name="T33" fmla="*/ 79 h 150"/>
                <a:gd name="T34" fmla="*/ 4 w 148"/>
                <a:gd name="T35" fmla="*/ 90 h 150"/>
                <a:gd name="T36" fmla="*/ 7 w 148"/>
                <a:gd name="T37" fmla="*/ 101 h 150"/>
                <a:gd name="T38" fmla="*/ 10 w 148"/>
                <a:gd name="T39" fmla="*/ 109 h 150"/>
                <a:gd name="T40" fmla="*/ 14 w 148"/>
                <a:gd name="T41" fmla="*/ 116 h 150"/>
                <a:gd name="T42" fmla="*/ 54 w 148"/>
                <a:gd name="T43" fmla="*/ 131 h 150"/>
                <a:gd name="T44" fmla="*/ 43 w 148"/>
                <a:gd name="T45" fmla="*/ 122 h 150"/>
                <a:gd name="T46" fmla="*/ 36 w 148"/>
                <a:gd name="T47" fmla="*/ 112 h 150"/>
                <a:gd name="T48" fmla="*/ 31 w 148"/>
                <a:gd name="T49" fmla="*/ 102 h 150"/>
                <a:gd name="T50" fmla="*/ 33 w 148"/>
                <a:gd name="T51" fmla="*/ 95 h 150"/>
                <a:gd name="T52" fmla="*/ 37 w 148"/>
                <a:gd name="T53" fmla="*/ 85 h 150"/>
                <a:gd name="T54" fmla="*/ 44 w 148"/>
                <a:gd name="T55" fmla="*/ 85 h 150"/>
                <a:gd name="T56" fmla="*/ 54 w 148"/>
                <a:gd name="T57" fmla="*/ 93 h 150"/>
                <a:gd name="T58" fmla="*/ 63 w 148"/>
                <a:gd name="T59" fmla="*/ 89 h 150"/>
                <a:gd name="T60" fmla="*/ 59 w 148"/>
                <a:gd name="T61" fmla="*/ 77 h 150"/>
                <a:gd name="T62" fmla="*/ 57 w 148"/>
                <a:gd name="T63" fmla="*/ 62 h 150"/>
                <a:gd name="T64" fmla="*/ 63 w 148"/>
                <a:gd name="T65" fmla="*/ 50 h 150"/>
                <a:gd name="T66" fmla="*/ 73 w 148"/>
                <a:gd name="T67" fmla="*/ 44 h 150"/>
                <a:gd name="T68" fmla="*/ 88 w 148"/>
                <a:gd name="T69" fmla="*/ 40 h 150"/>
                <a:gd name="T70" fmla="*/ 102 w 148"/>
                <a:gd name="T71" fmla="*/ 37 h 150"/>
                <a:gd name="T72" fmla="*/ 115 w 148"/>
                <a:gd name="T73" fmla="*/ 37 h 150"/>
                <a:gd name="T74" fmla="*/ 125 w 148"/>
                <a:gd name="T75" fmla="*/ 34 h 150"/>
                <a:gd name="T76" fmla="*/ 138 w 148"/>
                <a:gd name="T77" fmla="*/ 34 h 150"/>
                <a:gd name="T78" fmla="*/ 147 w 148"/>
                <a:gd name="T79" fmla="*/ 34 h 150"/>
                <a:gd name="T80" fmla="*/ 148 w 148"/>
                <a:gd name="T81" fmla="*/ 3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150">
                  <a:moveTo>
                    <a:pt x="148" y="34"/>
                  </a:moveTo>
                  <a:lnTo>
                    <a:pt x="145" y="13"/>
                  </a:lnTo>
                  <a:lnTo>
                    <a:pt x="142" y="11"/>
                  </a:lnTo>
                  <a:lnTo>
                    <a:pt x="139" y="10"/>
                  </a:lnTo>
                  <a:lnTo>
                    <a:pt x="135" y="7"/>
                  </a:lnTo>
                  <a:lnTo>
                    <a:pt x="129" y="5"/>
                  </a:lnTo>
                  <a:lnTo>
                    <a:pt x="125" y="4"/>
                  </a:lnTo>
                  <a:lnTo>
                    <a:pt x="121" y="3"/>
                  </a:lnTo>
                  <a:lnTo>
                    <a:pt x="115" y="1"/>
                  </a:lnTo>
                  <a:lnTo>
                    <a:pt x="109" y="1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89" y="0"/>
                  </a:lnTo>
                  <a:lnTo>
                    <a:pt x="82" y="1"/>
                  </a:lnTo>
                  <a:lnTo>
                    <a:pt x="76" y="1"/>
                  </a:lnTo>
                  <a:lnTo>
                    <a:pt x="70" y="1"/>
                  </a:lnTo>
                  <a:lnTo>
                    <a:pt x="65" y="1"/>
                  </a:lnTo>
                  <a:lnTo>
                    <a:pt x="60" y="3"/>
                  </a:lnTo>
                  <a:lnTo>
                    <a:pt x="54" y="3"/>
                  </a:lnTo>
                  <a:lnTo>
                    <a:pt x="50" y="4"/>
                  </a:lnTo>
                  <a:lnTo>
                    <a:pt x="44" y="5"/>
                  </a:lnTo>
                  <a:lnTo>
                    <a:pt x="42" y="8"/>
                  </a:lnTo>
                  <a:lnTo>
                    <a:pt x="31" y="13"/>
                  </a:lnTo>
                  <a:lnTo>
                    <a:pt x="24" y="20"/>
                  </a:lnTo>
                  <a:lnTo>
                    <a:pt x="20" y="24"/>
                  </a:lnTo>
                  <a:lnTo>
                    <a:pt x="17" y="29"/>
                  </a:lnTo>
                  <a:lnTo>
                    <a:pt x="11" y="34"/>
                  </a:lnTo>
                  <a:lnTo>
                    <a:pt x="10" y="41"/>
                  </a:lnTo>
                  <a:lnTo>
                    <a:pt x="4" y="47"/>
                  </a:lnTo>
                  <a:lnTo>
                    <a:pt x="3" y="53"/>
                  </a:lnTo>
                  <a:lnTo>
                    <a:pt x="1" y="60"/>
                  </a:lnTo>
                  <a:lnTo>
                    <a:pt x="1" y="66"/>
                  </a:lnTo>
                  <a:lnTo>
                    <a:pt x="0" y="72"/>
                  </a:lnTo>
                  <a:lnTo>
                    <a:pt x="1" y="79"/>
                  </a:lnTo>
                  <a:lnTo>
                    <a:pt x="3" y="85"/>
                  </a:lnTo>
                  <a:lnTo>
                    <a:pt x="4" y="90"/>
                  </a:lnTo>
                  <a:lnTo>
                    <a:pt x="4" y="95"/>
                  </a:lnTo>
                  <a:lnTo>
                    <a:pt x="7" y="101"/>
                  </a:lnTo>
                  <a:lnTo>
                    <a:pt x="8" y="105"/>
                  </a:lnTo>
                  <a:lnTo>
                    <a:pt x="10" y="109"/>
                  </a:lnTo>
                  <a:lnTo>
                    <a:pt x="13" y="114"/>
                  </a:lnTo>
                  <a:lnTo>
                    <a:pt x="14" y="116"/>
                  </a:lnTo>
                  <a:lnTo>
                    <a:pt x="50" y="150"/>
                  </a:lnTo>
                  <a:lnTo>
                    <a:pt x="54" y="131"/>
                  </a:lnTo>
                  <a:lnTo>
                    <a:pt x="47" y="128"/>
                  </a:lnTo>
                  <a:lnTo>
                    <a:pt x="43" y="122"/>
                  </a:lnTo>
                  <a:lnTo>
                    <a:pt x="37" y="118"/>
                  </a:lnTo>
                  <a:lnTo>
                    <a:pt x="36" y="112"/>
                  </a:lnTo>
                  <a:lnTo>
                    <a:pt x="33" y="108"/>
                  </a:lnTo>
                  <a:lnTo>
                    <a:pt x="31" y="102"/>
                  </a:lnTo>
                  <a:lnTo>
                    <a:pt x="31" y="98"/>
                  </a:lnTo>
                  <a:lnTo>
                    <a:pt x="33" y="95"/>
                  </a:lnTo>
                  <a:lnTo>
                    <a:pt x="34" y="88"/>
                  </a:lnTo>
                  <a:lnTo>
                    <a:pt x="37" y="85"/>
                  </a:lnTo>
                  <a:lnTo>
                    <a:pt x="40" y="83"/>
                  </a:lnTo>
                  <a:lnTo>
                    <a:pt x="44" y="85"/>
                  </a:lnTo>
                  <a:lnTo>
                    <a:pt x="52" y="89"/>
                  </a:lnTo>
                  <a:lnTo>
                    <a:pt x="54" y="93"/>
                  </a:lnTo>
                  <a:lnTo>
                    <a:pt x="65" y="92"/>
                  </a:lnTo>
                  <a:lnTo>
                    <a:pt x="63" y="89"/>
                  </a:lnTo>
                  <a:lnTo>
                    <a:pt x="62" y="85"/>
                  </a:lnTo>
                  <a:lnTo>
                    <a:pt x="59" y="77"/>
                  </a:lnTo>
                  <a:lnTo>
                    <a:pt x="57" y="70"/>
                  </a:lnTo>
                  <a:lnTo>
                    <a:pt x="57" y="62"/>
                  </a:lnTo>
                  <a:lnTo>
                    <a:pt x="60" y="54"/>
                  </a:lnTo>
                  <a:lnTo>
                    <a:pt x="63" y="50"/>
                  </a:lnTo>
                  <a:lnTo>
                    <a:pt x="67" y="47"/>
                  </a:lnTo>
                  <a:lnTo>
                    <a:pt x="73" y="44"/>
                  </a:lnTo>
                  <a:lnTo>
                    <a:pt x="82" y="43"/>
                  </a:lnTo>
                  <a:lnTo>
                    <a:pt x="88" y="40"/>
                  </a:lnTo>
                  <a:lnTo>
                    <a:pt x="95" y="40"/>
                  </a:lnTo>
                  <a:lnTo>
                    <a:pt x="102" y="37"/>
                  </a:lnTo>
                  <a:lnTo>
                    <a:pt x="109" y="37"/>
                  </a:lnTo>
                  <a:lnTo>
                    <a:pt x="115" y="37"/>
                  </a:lnTo>
                  <a:lnTo>
                    <a:pt x="121" y="36"/>
                  </a:lnTo>
                  <a:lnTo>
                    <a:pt x="125" y="34"/>
                  </a:lnTo>
                  <a:lnTo>
                    <a:pt x="129" y="34"/>
                  </a:lnTo>
                  <a:lnTo>
                    <a:pt x="138" y="34"/>
                  </a:lnTo>
                  <a:lnTo>
                    <a:pt x="142" y="34"/>
                  </a:lnTo>
                  <a:lnTo>
                    <a:pt x="147" y="34"/>
                  </a:lnTo>
                  <a:lnTo>
                    <a:pt x="148" y="34"/>
                  </a:lnTo>
                  <a:lnTo>
                    <a:pt x="148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0" name="Freeform 83"/>
            <p:cNvSpPr>
              <a:spLocks/>
            </p:cNvSpPr>
            <p:nvPr/>
          </p:nvSpPr>
          <p:spPr bwMode="auto">
            <a:xfrm>
              <a:off x="3744913" y="1808163"/>
              <a:ext cx="25400" cy="17462"/>
            </a:xfrm>
            <a:custGeom>
              <a:avLst/>
              <a:gdLst>
                <a:gd name="T0" fmla="*/ 23 w 32"/>
                <a:gd name="T1" fmla="*/ 0 h 23"/>
                <a:gd name="T2" fmla="*/ 0 w 32"/>
                <a:gd name="T3" fmla="*/ 13 h 23"/>
                <a:gd name="T4" fmla="*/ 6 w 32"/>
                <a:gd name="T5" fmla="*/ 23 h 23"/>
                <a:gd name="T6" fmla="*/ 32 w 32"/>
                <a:gd name="T7" fmla="*/ 20 h 23"/>
                <a:gd name="T8" fmla="*/ 23 w 32"/>
                <a:gd name="T9" fmla="*/ 0 h 23"/>
                <a:gd name="T10" fmla="*/ 23 w 32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3">
                  <a:moveTo>
                    <a:pt x="23" y="0"/>
                  </a:moveTo>
                  <a:lnTo>
                    <a:pt x="0" y="13"/>
                  </a:lnTo>
                  <a:lnTo>
                    <a:pt x="6" y="23"/>
                  </a:lnTo>
                  <a:lnTo>
                    <a:pt x="32" y="20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66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1" name="Freeform 84"/>
            <p:cNvSpPr>
              <a:spLocks/>
            </p:cNvSpPr>
            <p:nvPr/>
          </p:nvSpPr>
          <p:spPr bwMode="auto">
            <a:xfrm>
              <a:off x="3903663" y="1801813"/>
              <a:ext cx="23813" cy="11112"/>
            </a:xfrm>
            <a:custGeom>
              <a:avLst/>
              <a:gdLst>
                <a:gd name="T0" fmla="*/ 27 w 32"/>
                <a:gd name="T1" fmla="*/ 0 h 14"/>
                <a:gd name="T2" fmla="*/ 0 w 32"/>
                <a:gd name="T3" fmla="*/ 3 h 14"/>
                <a:gd name="T4" fmla="*/ 6 w 32"/>
                <a:gd name="T5" fmla="*/ 14 h 14"/>
                <a:gd name="T6" fmla="*/ 32 w 32"/>
                <a:gd name="T7" fmla="*/ 10 h 14"/>
                <a:gd name="T8" fmla="*/ 27 w 32"/>
                <a:gd name="T9" fmla="*/ 0 h 14"/>
                <a:gd name="T10" fmla="*/ 27 w 32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4">
                  <a:moveTo>
                    <a:pt x="27" y="0"/>
                  </a:moveTo>
                  <a:lnTo>
                    <a:pt x="0" y="3"/>
                  </a:lnTo>
                  <a:lnTo>
                    <a:pt x="6" y="14"/>
                  </a:lnTo>
                  <a:lnTo>
                    <a:pt x="32" y="1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66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2" name="Freeform 85"/>
            <p:cNvSpPr>
              <a:spLocks/>
            </p:cNvSpPr>
            <p:nvPr/>
          </p:nvSpPr>
          <p:spPr bwMode="auto">
            <a:xfrm>
              <a:off x="3543300" y="1766888"/>
              <a:ext cx="204788" cy="311150"/>
            </a:xfrm>
            <a:custGeom>
              <a:avLst/>
              <a:gdLst>
                <a:gd name="T0" fmla="*/ 70 w 258"/>
                <a:gd name="T1" fmla="*/ 3 h 390"/>
                <a:gd name="T2" fmla="*/ 55 w 258"/>
                <a:gd name="T3" fmla="*/ 0 h 390"/>
                <a:gd name="T4" fmla="*/ 40 w 258"/>
                <a:gd name="T5" fmla="*/ 10 h 390"/>
                <a:gd name="T6" fmla="*/ 27 w 258"/>
                <a:gd name="T7" fmla="*/ 30 h 390"/>
                <a:gd name="T8" fmla="*/ 17 w 258"/>
                <a:gd name="T9" fmla="*/ 50 h 390"/>
                <a:gd name="T10" fmla="*/ 7 w 258"/>
                <a:gd name="T11" fmla="*/ 70 h 390"/>
                <a:gd name="T12" fmla="*/ 1 w 258"/>
                <a:gd name="T13" fmla="*/ 86 h 390"/>
                <a:gd name="T14" fmla="*/ 0 w 258"/>
                <a:gd name="T15" fmla="*/ 95 h 390"/>
                <a:gd name="T16" fmla="*/ 0 w 258"/>
                <a:gd name="T17" fmla="*/ 115 h 390"/>
                <a:gd name="T18" fmla="*/ 1 w 258"/>
                <a:gd name="T19" fmla="*/ 141 h 390"/>
                <a:gd name="T20" fmla="*/ 7 w 258"/>
                <a:gd name="T21" fmla="*/ 161 h 390"/>
                <a:gd name="T22" fmla="*/ 10 w 258"/>
                <a:gd name="T23" fmla="*/ 178 h 390"/>
                <a:gd name="T24" fmla="*/ 16 w 258"/>
                <a:gd name="T25" fmla="*/ 197 h 390"/>
                <a:gd name="T26" fmla="*/ 21 w 258"/>
                <a:gd name="T27" fmla="*/ 214 h 390"/>
                <a:gd name="T28" fmla="*/ 29 w 258"/>
                <a:gd name="T29" fmla="*/ 232 h 390"/>
                <a:gd name="T30" fmla="*/ 37 w 258"/>
                <a:gd name="T31" fmla="*/ 250 h 390"/>
                <a:gd name="T32" fmla="*/ 47 w 258"/>
                <a:gd name="T33" fmla="*/ 269 h 390"/>
                <a:gd name="T34" fmla="*/ 56 w 258"/>
                <a:gd name="T35" fmla="*/ 288 h 390"/>
                <a:gd name="T36" fmla="*/ 69 w 258"/>
                <a:gd name="T37" fmla="*/ 305 h 390"/>
                <a:gd name="T38" fmla="*/ 82 w 258"/>
                <a:gd name="T39" fmla="*/ 323 h 390"/>
                <a:gd name="T40" fmla="*/ 98 w 258"/>
                <a:gd name="T41" fmla="*/ 338 h 390"/>
                <a:gd name="T42" fmla="*/ 112 w 258"/>
                <a:gd name="T43" fmla="*/ 353 h 390"/>
                <a:gd name="T44" fmla="*/ 129 w 258"/>
                <a:gd name="T45" fmla="*/ 367 h 390"/>
                <a:gd name="T46" fmla="*/ 150 w 258"/>
                <a:gd name="T47" fmla="*/ 380 h 390"/>
                <a:gd name="T48" fmla="*/ 171 w 258"/>
                <a:gd name="T49" fmla="*/ 390 h 390"/>
                <a:gd name="T50" fmla="*/ 187 w 258"/>
                <a:gd name="T51" fmla="*/ 387 h 390"/>
                <a:gd name="T52" fmla="*/ 209 w 258"/>
                <a:gd name="T53" fmla="*/ 374 h 390"/>
                <a:gd name="T54" fmla="*/ 230 w 258"/>
                <a:gd name="T55" fmla="*/ 356 h 390"/>
                <a:gd name="T56" fmla="*/ 248 w 258"/>
                <a:gd name="T57" fmla="*/ 340 h 390"/>
                <a:gd name="T58" fmla="*/ 255 w 258"/>
                <a:gd name="T59" fmla="*/ 328 h 390"/>
                <a:gd name="T60" fmla="*/ 245 w 258"/>
                <a:gd name="T61" fmla="*/ 323 h 390"/>
                <a:gd name="T62" fmla="*/ 227 w 258"/>
                <a:gd name="T63" fmla="*/ 311 h 390"/>
                <a:gd name="T64" fmla="*/ 210 w 258"/>
                <a:gd name="T65" fmla="*/ 295 h 390"/>
                <a:gd name="T66" fmla="*/ 197 w 258"/>
                <a:gd name="T67" fmla="*/ 275 h 390"/>
                <a:gd name="T68" fmla="*/ 197 w 258"/>
                <a:gd name="T69" fmla="*/ 252 h 390"/>
                <a:gd name="T70" fmla="*/ 206 w 258"/>
                <a:gd name="T71" fmla="*/ 232 h 390"/>
                <a:gd name="T72" fmla="*/ 220 w 258"/>
                <a:gd name="T73" fmla="*/ 212 h 390"/>
                <a:gd name="T74" fmla="*/ 235 w 258"/>
                <a:gd name="T75" fmla="*/ 201 h 390"/>
                <a:gd name="T76" fmla="*/ 225 w 258"/>
                <a:gd name="T77" fmla="*/ 197 h 390"/>
                <a:gd name="T78" fmla="*/ 206 w 258"/>
                <a:gd name="T79" fmla="*/ 188 h 390"/>
                <a:gd name="T80" fmla="*/ 186 w 258"/>
                <a:gd name="T81" fmla="*/ 174 h 390"/>
                <a:gd name="T82" fmla="*/ 168 w 258"/>
                <a:gd name="T83" fmla="*/ 155 h 390"/>
                <a:gd name="T84" fmla="*/ 165 w 258"/>
                <a:gd name="T85" fmla="*/ 132 h 390"/>
                <a:gd name="T86" fmla="*/ 167 w 258"/>
                <a:gd name="T87" fmla="*/ 108 h 390"/>
                <a:gd name="T88" fmla="*/ 167 w 258"/>
                <a:gd name="T89" fmla="*/ 91 h 390"/>
                <a:gd name="T90" fmla="*/ 165 w 258"/>
                <a:gd name="T91" fmla="*/ 73 h 390"/>
                <a:gd name="T92" fmla="*/ 153 w 258"/>
                <a:gd name="T93" fmla="*/ 56 h 390"/>
                <a:gd name="T94" fmla="*/ 137 w 258"/>
                <a:gd name="T95" fmla="*/ 42 h 390"/>
                <a:gd name="T96" fmla="*/ 119 w 258"/>
                <a:gd name="T97" fmla="*/ 29 h 390"/>
                <a:gd name="T98" fmla="*/ 104 w 258"/>
                <a:gd name="T99" fmla="*/ 17 h 390"/>
                <a:gd name="T100" fmla="*/ 85 w 258"/>
                <a:gd name="T101" fmla="*/ 6 h 390"/>
                <a:gd name="T102" fmla="*/ 79 w 258"/>
                <a:gd name="T103" fmla="*/ 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8" h="390">
                  <a:moveTo>
                    <a:pt x="79" y="4"/>
                  </a:moveTo>
                  <a:lnTo>
                    <a:pt x="75" y="3"/>
                  </a:lnTo>
                  <a:lnTo>
                    <a:pt x="70" y="3"/>
                  </a:lnTo>
                  <a:lnTo>
                    <a:pt x="65" y="0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9" y="3"/>
                  </a:lnTo>
                  <a:lnTo>
                    <a:pt x="44" y="6"/>
                  </a:lnTo>
                  <a:lnTo>
                    <a:pt x="40" y="10"/>
                  </a:lnTo>
                  <a:lnTo>
                    <a:pt x="34" y="17"/>
                  </a:lnTo>
                  <a:lnTo>
                    <a:pt x="30" y="26"/>
                  </a:lnTo>
                  <a:lnTo>
                    <a:pt x="27" y="30"/>
                  </a:lnTo>
                  <a:lnTo>
                    <a:pt x="24" y="36"/>
                  </a:lnTo>
                  <a:lnTo>
                    <a:pt x="20" y="43"/>
                  </a:lnTo>
                  <a:lnTo>
                    <a:pt x="17" y="50"/>
                  </a:lnTo>
                  <a:lnTo>
                    <a:pt x="13" y="57"/>
                  </a:lnTo>
                  <a:lnTo>
                    <a:pt x="10" y="66"/>
                  </a:lnTo>
                  <a:lnTo>
                    <a:pt x="7" y="70"/>
                  </a:lnTo>
                  <a:lnTo>
                    <a:pt x="6" y="75"/>
                  </a:lnTo>
                  <a:lnTo>
                    <a:pt x="4" y="80"/>
                  </a:lnTo>
                  <a:lnTo>
                    <a:pt x="1" y="86"/>
                  </a:lnTo>
                  <a:lnTo>
                    <a:pt x="0" y="88"/>
                  </a:lnTo>
                  <a:lnTo>
                    <a:pt x="0" y="91"/>
                  </a:lnTo>
                  <a:lnTo>
                    <a:pt x="0" y="95"/>
                  </a:lnTo>
                  <a:lnTo>
                    <a:pt x="0" y="101"/>
                  </a:lnTo>
                  <a:lnTo>
                    <a:pt x="0" y="106"/>
                  </a:lnTo>
                  <a:lnTo>
                    <a:pt x="0" y="115"/>
                  </a:lnTo>
                  <a:lnTo>
                    <a:pt x="0" y="122"/>
                  </a:lnTo>
                  <a:lnTo>
                    <a:pt x="1" y="132"/>
                  </a:lnTo>
                  <a:lnTo>
                    <a:pt x="1" y="141"/>
                  </a:lnTo>
                  <a:lnTo>
                    <a:pt x="4" y="151"/>
                  </a:lnTo>
                  <a:lnTo>
                    <a:pt x="4" y="157"/>
                  </a:lnTo>
                  <a:lnTo>
                    <a:pt x="7" y="161"/>
                  </a:lnTo>
                  <a:lnTo>
                    <a:pt x="7" y="167"/>
                  </a:lnTo>
                  <a:lnTo>
                    <a:pt x="10" y="173"/>
                  </a:lnTo>
                  <a:lnTo>
                    <a:pt x="10" y="178"/>
                  </a:lnTo>
                  <a:lnTo>
                    <a:pt x="11" y="184"/>
                  </a:lnTo>
                  <a:lnTo>
                    <a:pt x="13" y="190"/>
                  </a:lnTo>
                  <a:lnTo>
                    <a:pt x="16" y="197"/>
                  </a:lnTo>
                  <a:lnTo>
                    <a:pt x="17" y="201"/>
                  </a:lnTo>
                  <a:lnTo>
                    <a:pt x="20" y="209"/>
                  </a:lnTo>
                  <a:lnTo>
                    <a:pt x="21" y="214"/>
                  </a:lnTo>
                  <a:lnTo>
                    <a:pt x="24" y="222"/>
                  </a:lnTo>
                  <a:lnTo>
                    <a:pt x="27" y="227"/>
                  </a:lnTo>
                  <a:lnTo>
                    <a:pt x="29" y="232"/>
                  </a:lnTo>
                  <a:lnTo>
                    <a:pt x="32" y="239"/>
                  </a:lnTo>
                  <a:lnTo>
                    <a:pt x="34" y="245"/>
                  </a:lnTo>
                  <a:lnTo>
                    <a:pt x="37" y="250"/>
                  </a:lnTo>
                  <a:lnTo>
                    <a:pt x="39" y="258"/>
                  </a:lnTo>
                  <a:lnTo>
                    <a:pt x="43" y="263"/>
                  </a:lnTo>
                  <a:lnTo>
                    <a:pt x="47" y="269"/>
                  </a:lnTo>
                  <a:lnTo>
                    <a:pt x="50" y="275"/>
                  </a:lnTo>
                  <a:lnTo>
                    <a:pt x="52" y="282"/>
                  </a:lnTo>
                  <a:lnTo>
                    <a:pt x="56" y="288"/>
                  </a:lnTo>
                  <a:lnTo>
                    <a:pt x="60" y="294"/>
                  </a:lnTo>
                  <a:lnTo>
                    <a:pt x="65" y="299"/>
                  </a:lnTo>
                  <a:lnTo>
                    <a:pt x="69" y="305"/>
                  </a:lnTo>
                  <a:lnTo>
                    <a:pt x="72" y="311"/>
                  </a:lnTo>
                  <a:lnTo>
                    <a:pt x="78" y="317"/>
                  </a:lnTo>
                  <a:lnTo>
                    <a:pt x="82" y="323"/>
                  </a:lnTo>
                  <a:lnTo>
                    <a:pt x="86" y="328"/>
                  </a:lnTo>
                  <a:lnTo>
                    <a:pt x="92" y="333"/>
                  </a:lnTo>
                  <a:lnTo>
                    <a:pt x="98" y="338"/>
                  </a:lnTo>
                  <a:lnTo>
                    <a:pt x="102" y="343"/>
                  </a:lnTo>
                  <a:lnTo>
                    <a:pt x="108" y="348"/>
                  </a:lnTo>
                  <a:lnTo>
                    <a:pt x="112" y="353"/>
                  </a:lnTo>
                  <a:lnTo>
                    <a:pt x="119" y="359"/>
                  </a:lnTo>
                  <a:lnTo>
                    <a:pt x="125" y="363"/>
                  </a:lnTo>
                  <a:lnTo>
                    <a:pt x="129" y="367"/>
                  </a:lnTo>
                  <a:lnTo>
                    <a:pt x="137" y="371"/>
                  </a:lnTo>
                  <a:lnTo>
                    <a:pt x="144" y="376"/>
                  </a:lnTo>
                  <a:lnTo>
                    <a:pt x="150" y="380"/>
                  </a:lnTo>
                  <a:lnTo>
                    <a:pt x="157" y="383"/>
                  </a:lnTo>
                  <a:lnTo>
                    <a:pt x="163" y="387"/>
                  </a:lnTo>
                  <a:lnTo>
                    <a:pt x="171" y="390"/>
                  </a:lnTo>
                  <a:lnTo>
                    <a:pt x="176" y="390"/>
                  </a:lnTo>
                  <a:lnTo>
                    <a:pt x="181" y="390"/>
                  </a:lnTo>
                  <a:lnTo>
                    <a:pt x="187" y="387"/>
                  </a:lnTo>
                  <a:lnTo>
                    <a:pt x="194" y="384"/>
                  </a:lnTo>
                  <a:lnTo>
                    <a:pt x="201" y="379"/>
                  </a:lnTo>
                  <a:lnTo>
                    <a:pt x="209" y="374"/>
                  </a:lnTo>
                  <a:lnTo>
                    <a:pt x="216" y="369"/>
                  </a:lnTo>
                  <a:lnTo>
                    <a:pt x="223" y="363"/>
                  </a:lnTo>
                  <a:lnTo>
                    <a:pt x="230" y="356"/>
                  </a:lnTo>
                  <a:lnTo>
                    <a:pt x="236" y="350"/>
                  </a:lnTo>
                  <a:lnTo>
                    <a:pt x="242" y="344"/>
                  </a:lnTo>
                  <a:lnTo>
                    <a:pt x="248" y="340"/>
                  </a:lnTo>
                  <a:lnTo>
                    <a:pt x="253" y="331"/>
                  </a:lnTo>
                  <a:lnTo>
                    <a:pt x="258" y="330"/>
                  </a:lnTo>
                  <a:lnTo>
                    <a:pt x="255" y="328"/>
                  </a:lnTo>
                  <a:lnTo>
                    <a:pt x="253" y="328"/>
                  </a:lnTo>
                  <a:lnTo>
                    <a:pt x="250" y="325"/>
                  </a:lnTo>
                  <a:lnTo>
                    <a:pt x="245" y="323"/>
                  </a:lnTo>
                  <a:lnTo>
                    <a:pt x="240" y="320"/>
                  </a:lnTo>
                  <a:lnTo>
                    <a:pt x="235" y="315"/>
                  </a:lnTo>
                  <a:lnTo>
                    <a:pt x="227" y="311"/>
                  </a:lnTo>
                  <a:lnTo>
                    <a:pt x="223" y="308"/>
                  </a:lnTo>
                  <a:lnTo>
                    <a:pt x="216" y="301"/>
                  </a:lnTo>
                  <a:lnTo>
                    <a:pt x="210" y="295"/>
                  </a:lnTo>
                  <a:lnTo>
                    <a:pt x="206" y="289"/>
                  </a:lnTo>
                  <a:lnTo>
                    <a:pt x="201" y="282"/>
                  </a:lnTo>
                  <a:lnTo>
                    <a:pt x="197" y="275"/>
                  </a:lnTo>
                  <a:lnTo>
                    <a:pt x="196" y="268"/>
                  </a:lnTo>
                  <a:lnTo>
                    <a:pt x="194" y="259"/>
                  </a:lnTo>
                  <a:lnTo>
                    <a:pt x="197" y="252"/>
                  </a:lnTo>
                  <a:lnTo>
                    <a:pt x="200" y="245"/>
                  </a:lnTo>
                  <a:lnTo>
                    <a:pt x="203" y="237"/>
                  </a:lnTo>
                  <a:lnTo>
                    <a:pt x="206" y="232"/>
                  </a:lnTo>
                  <a:lnTo>
                    <a:pt x="207" y="226"/>
                  </a:lnTo>
                  <a:lnTo>
                    <a:pt x="214" y="217"/>
                  </a:lnTo>
                  <a:lnTo>
                    <a:pt x="220" y="212"/>
                  </a:lnTo>
                  <a:lnTo>
                    <a:pt x="226" y="206"/>
                  </a:lnTo>
                  <a:lnTo>
                    <a:pt x="230" y="204"/>
                  </a:lnTo>
                  <a:lnTo>
                    <a:pt x="235" y="201"/>
                  </a:lnTo>
                  <a:lnTo>
                    <a:pt x="236" y="201"/>
                  </a:lnTo>
                  <a:lnTo>
                    <a:pt x="233" y="200"/>
                  </a:lnTo>
                  <a:lnTo>
                    <a:pt x="225" y="197"/>
                  </a:lnTo>
                  <a:lnTo>
                    <a:pt x="217" y="194"/>
                  </a:lnTo>
                  <a:lnTo>
                    <a:pt x="212" y="191"/>
                  </a:lnTo>
                  <a:lnTo>
                    <a:pt x="206" y="188"/>
                  </a:lnTo>
                  <a:lnTo>
                    <a:pt x="199" y="184"/>
                  </a:lnTo>
                  <a:lnTo>
                    <a:pt x="191" y="178"/>
                  </a:lnTo>
                  <a:lnTo>
                    <a:pt x="186" y="174"/>
                  </a:lnTo>
                  <a:lnTo>
                    <a:pt x="178" y="168"/>
                  </a:lnTo>
                  <a:lnTo>
                    <a:pt x="174" y="163"/>
                  </a:lnTo>
                  <a:lnTo>
                    <a:pt x="168" y="155"/>
                  </a:lnTo>
                  <a:lnTo>
                    <a:pt x="167" y="148"/>
                  </a:lnTo>
                  <a:lnTo>
                    <a:pt x="165" y="141"/>
                  </a:lnTo>
                  <a:lnTo>
                    <a:pt x="165" y="132"/>
                  </a:lnTo>
                  <a:lnTo>
                    <a:pt x="165" y="124"/>
                  </a:lnTo>
                  <a:lnTo>
                    <a:pt x="167" y="116"/>
                  </a:lnTo>
                  <a:lnTo>
                    <a:pt x="167" y="108"/>
                  </a:lnTo>
                  <a:lnTo>
                    <a:pt x="167" y="102"/>
                  </a:lnTo>
                  <a:lnTo>
                    <a:pt x="167" y="96"/>
                  </a:lnTo>
                  <a:lnTo>
                    <a:pt x="167" y="91"/>
                  </a:lnTo>
                  <a:lnTo>
                    <a:pt x="167" y="86"/>
                  </a:lnTo>
                  <a:lnTo>
                    <a:pt x="167" y="82"/>
                  </a:lnTo>
                  <a:lnTo>
                    <a:pt x="165" y="73"/>
                  </a:lnTo>
                  <a:lnTo>
                    <a:pt x="160" y="65"/>
                  </a:lnTo>
                  <a:lnTo>
                    <a:pt x="155" y="60"/>
                  </a:lnTo>
                  <a:lnTo>
                    <a:pt x="153" y="56"/>
                  </a:lnTo>
                  <a:lnTo>
                    <a:pt x="148" y="50"/>
                  </a:lnTo>
                  <a:lnTo>
                    <a:pt x="142" y="47"/>
                  </a:lnTo>
                  <a:lnTo>
                    <a:pt x="137" y="42"/>
                  </a:lnTo>
                  <a:lnTo>
                    <a:pt x="131" y="36"/>
                  </a:lnTo>
                  <a:lnTo>
                    <a:pt x="125" y="31"/>
                  </a:lnTo>
                  <a:lnTo>
                    <a:pt x="119" y="29"/>
                  </a:lnTo>
                  <a:lnTo>
                    <a:pt x="115" y="23"/>
                  </a:lnTo>
                  <a:lnTo>
                    <a:pt x="109" y="20"/>
                  </a:lnTo>
                  <a:lnTo>
                    <a:pt x="104" y="17"/>
                  </a:lnTo>
                  <a:lnTo>
                    <a:pt x="99" y="14"/>
                  </a:lnTo>
                  <a:lnTo>
                    <a:pt x="91" y="8"/>
                  </a:lnTo>
                  <a:lnTo>
                    <a:pt x="85" y="6"/>
                  </a:lnTo>
                  <a:lnTo>
                    <a:pt x="80" y="4"/>
                  </a:lnTo>
                  <a:lnTo>
                    <a:pt x="79" y="4"/>
                  </a:lnTo>
                  <a:lnTo>
                    <a:pt x="79" y="4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3" name="Freeform 86"/>
            <p:cNvSpPr>
              <a:spLocks/>
            </p:cNvSpPr>
            <p:nvPr/>
          </p:nvSpPr>
          <p:spPr bwMode="auto">
            <a:xfrm>
              <a:off x="3681413" y="1866900"/>
              <a:ext cx="260350" cy="214312"/>
            </a:xfrm>
            <a:custGeom>
              <a:avLst/>
              <a:gdLst>
                <a:gd name="T0" fmla="*/ 0 w 328"/>
                <a:gd name="T1" fmla="*/ 134 h 270"/>
                <a:gd name="T2" fmla="*/ 1 w 328"/>
                <a:gd name="T3" fmla="*/ 130 h 270"/>
                <a:gd name="T4" fmla="*/ 7 w 328"/>
                <a:gd name="T5" fmla="*/ 118 h 270"/>
                <a:gd name="T6" fmla="*/ 16 w 328"/>
                <a:gd name="T7" fmla="*/ 105 h 270"/>
                <a:gd name="T8" fmla="*/ 30 w 328"/>
                <a:gd name="T9" fmla="*/ 91 h 270"/>
                <a:gd name="T10" fmla="*/ 46 w 328"/>
                <a:gd name="T11" fmla="*/ 79 h 270"/>
                <a:gd name="T12" fmla="*/ 59 w 328"/>
                <a:gd name="T13" fmla="*/ 72 h 270"/>
                <a:gd name="T14" fmla="*/ 73 w 328"/>
                <a:gd name="T15" fmla="*/ 65 h 270"/>
                <a:gd name="T16" fmla="*/ 90 w 328"/>
                <a:gd name="T17" fmla="*/ 59 h 270"/>
                <a:gd name="T18" fmla="*/ 105 w 328"/>
                <a:gd name="T19" fmla="*/ 53 h 270"/>
                <a:gd name="T20" fmla="*/ 115 w 328"/>
                <a:gd name="T21" fmla="*/ 51 h 270"/>
                <a:gd name="T22" fmla="*/ 126 w 328"/>
                <a:gd name="T23" fmla="*/ 48 h 270"/>
                <a:gd name="T24" fmla="*/ 138 w 328"/>
                <a:gd name="T25" fmla="*/ 46 h 270"/>
                <a:gd name="T26" fmla="*/ 149 w 328"/>
                <a:gd name="T27" fmla="*/ 43 h 270"/>
                <a:gd name="T28" fmla="*/ 161 w 328"/>
                <a:gd name="T29" fmla="*/ 42 h 270"/>
                <a:gd name="T30" fmla="*/ 171 w 328"/>
                <a:gd name="T31" fmla="*/ 39 h 270"/>
                <a:gd name="T32" fmla="*/ 183 w 328"/>
                <a:gd name="T33" fmla="*/ 36 h 270"/>
                <a:gd name="T34" fmla="*/ 197 w 328"/>
                <a:gd name="T35" fmla="*/ 33 h 270"/>
                <a:gd name="T36" fmla="*/ 214 w 328"/>
                <a:gd name="T37" fmla="*/ 30 h 270"/>
                <a:gd name="T38" fmla="*/ 229 w 328"/>
                <a:gd name="T39" fmla="*/ 26 h 270"/>
                <a:gd name="T40" fmla="*/ 243 w 328"/>
                <a:gd name="T41" fmla="*/ 22 h 270"/>
                <a:gd name="T42" fmla="*/ 255 w 328"/>
                <a:gd name="T43" fmla="*/ 19 h 270"/>
                <a:gd name="T44" fmla="*/ 265 w 328"/>
                <a:gd name="T45" fmla="*/ 16 h 270"/>
                <a:gd name="T46" fmla="*/ 278 w 328"/>
                <a:gd name="T47" fmla="*/ 12 h 270"/>
                <a:gd name="T48" fmla="*/ 288 w 328"/>
                <a:gd name="T49" fmla="*/ 6 h 270"/>
                <a:gd name="T50" fmla="*/ 298 w 328"/>
                <a:gd name="T51" fmla="*/ 0 h 270"/>
                <a:gd name="T52" fmla="*/ 299 w 328"/>
                <a:gd name="T53" fmla="*/ 2 h 270"/>
                <a:gd name="T54" fmla="*/ 296 w 328"/>
                <a:gd name="T55" fmla="*/ 13 h 270"/>
                <a:gd name="T56" fmla="*/ 299 w 328"/>
                <a:gd name="T57" fmla="*/ 30 h 270"/>
                <a:gd name="T58" fmla="*/ 306 w 328"/>
                <a:gd name="T59" fmla="*/ 42 h 270"/>
                <a:gd name="T60" fmla="*/ 317 w 328"/>
                <a:gd name="T61" fmla="*/ 46 h 270"/>
                <a:gd name="T62" fmla="*/ 328 w 328"/>
                <a:gd name="T63" fmla="*/ 97 h 270"/>
                <a:gd name="T64" fmla="*/ 317 w 328"/>
                <a:gd name="T65" fmla="*/ 105 h 270"/>
                <a:gd name="T66" fmla="*/ 305 w 328"/>
                <a:gd name="T67" fmla="*/ 114 h 270"/>
                <a:gd name="T68" fmla="*/ 294 w 328"/>
                <a:gd name="T69" fmla="*/ 123 h 270"/>
                <a:gd name="T70" fmla="*/ 282 w 328"/>
                <a:gd name="T71" fmla="*/ 131 h 270"/>
                <a:gd name="T72" fmla="*/ 268 w 328"/>
                <a:gd name="T73" fmla="*/ 138 h 270"/>
                <a:gd name="T74" fmla="*/ 256 w 328"/>
                <a:gd name="T75" fmla="*/ 147 h 270"/>
                <a:gd name="T76" fmla="*/ 243 w 328"/>
                <a:gd name="T77" fmla="*/ 154 h 270"/>
                <a:gd name="T78" fmla="*/ 230 w 328"/>
                <a:gd name="T79" fmla="*/ 163 h 270"/>
                <a:gd name="T80" fmla="*/ 216 w 328"/>
                <a:gd name="T81" fmla="*/ 170 h 270"/>
                <a:gd name="T82" fmla="*/ 203 w 328"/>
                <a:gd name="T83" fmla="*/ 177 h 270"/>
                <a:gd name="T84" fmla="*/ 190 w 328"/>
                <a:gd name="T85" fmla="*/ 185 h 270"/>
                <a:gd name="T86" fmla="*/ 177 w 328"/>
                <a:gd name="T87" fmla="*/ 192 h 270"/>
                <a:gd name="T88" fmla="*/ 162 w 328"/>
                <a:gd name="T89" fmla="*/ 198 h 270"/>
                <a:gd name="T90" fmla="*/ 149 w 328"/>
                <a:gd name="T91" fmla="*/ 205 h 270"/>
                <a:gd name="T92" fmla="*/ 138 w 328"/>
                <a:gd name="T93" fmla="*/ 212 h 270"/>
                <a:gd name="T94" fmla="*/ 125 w 328"/>
                <a:gd name="T95" fmla="*/ 218 h 270"/>
                <a:gd name="T96" fmla="*/ 112 w 328"/>
                <a:gd name="T97" fmla="*/ 223 h 270"/>
                <a:gd name="T98" fmla="*/ 101 w 328"/>
                <a:gd name="T99" fmla="*/ 228 h 270"/>
                <a:gd name="T100" fmla="*/ 90 w 328"/>
                <a:gd name="T101" fmla="*/ 234 h 270"/>
                <a:gd name="T102" fmla="*/ 79 w 328"/>
                <a:gd name="T103" fmla="*/ 239 h 270"/>
                <a:gd name="T104" fmla="*/ 67 w 328"/>
                <a:gd name="T105" fmla="*/ 244 h 270"/>
                <a:gd name="T106" fmla="*/ 59 w 328"/>
                <a:gd name="T107" fmla="*/ 246 h 270"/>
                <a:gd name="T108" fmla="*/ 41 w 328"/>
                <a:gd name="T109" fmla="*/ 255 h 270"/>
                <a:gd name="T110" fmla="*/ 27 w 328"/>
                <a:gd name="T111" fmla="*/ 261 h 270"/>
                <a:gd name="T112" fmla="*/ 17 w 328"/>
                <a:gd name="T113" fmla="*/ 265 h 270"/>
                <a:gd name="T114" fmla="*/ 8 w 328"/>
                <a:gd name="T115" fmla="*/ 270 h 270"/>
                <a:gd name="T116" fmla="*/ 0 w 328"/>
                <a:gd name="T117" fmla="*/ 137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8" h="270">
                  <a:moveTo>
                    <a:pt x="0" y="137"/>
                  </a:moveTo>
                  <a:lnTo>
                    <a:pt x="0" y="134"/>
                  </a:lnTo>
                  <a:lnTo>
                    <a:pt x="0" y="133"/>
                  </a:lnTo>
                  <a:lnTo>
                    <a:pt x="1" y="130"/>
                  </a:lnTo>
                  <a:lnTo>
                    <a:pt x="4" y="124"/>
                  </a:lnTo>
                  <a:lnTo>
                    <a:pt x="7" y="118"/>
                  </a:lnTo>
                  <a:lnTo>
                    <a:pt x="10" y="112"/>
                  </a:lnTo>
                  <a:lnTo>
                    <a:pt x="16" y="105"/>
                  </a:lnTo>
                  <a:lnTo>
                    <a:pt x="23" y="100"/>
                  </a:lnTo>
                  <a:lnTo>
                    <a:pt x="30" y="91"/>
                  </a:lnTo>
                  <a:lnTo>
                    <a:pt x="40" y="84"/>
                  </a:lnTo>
                  <a:lnTo>
                    <a:pt x="46" y="79"/>
                  </a:lnTo>
                  <a:lnTo>
                    <a:pt x="53" y="76"/>
                  </a:lnTo>
                  <a:lnTo>
                    <a:pt x="59" y="72"/>
                  </a:lnTo>
                  <a:lnTo>
                    <a:pt x="67" y="69"/>
                  </a:lnTo>
                  <a:lnTo>
                    <a:pt x="73" y="65"/>
                  </a:lnTo>
                  <a:lnTo>
                    <a:pt x="82" y="62"/>
                  </a:lnTo>
                  <a:lnTo>
                    <a:pt x="90" y="59"/>
                  </a:lnTo>
                  <a:lnTo>
                    <a:pt x="99" y="56"/>
                  </a:lnTo>
                  <a:lnTo>
                    <a:pt x="105" y="53"/>
                  </a:lnTo>
                  <a:lnTo>
                    <a:pt x="111" y="52"/>
                  </a:lnTo>
                  <a:lnTo>
                    <a:pt x="115" y="51"/>
                  </a:lnTo>
                  <a:lnTo>
                    <a:pt x="121" y="49"/>
                  </a:lnTo>
                  <a:lnTo>
                    <a:pt x="126" y="48"/>
                  </a:lnTo>
                  <a:lnTo>
                    <a:pt x="132" y="48"/>
                  </a:lnTo>
                  <a:lnTo>
                    <a:pt x="138" y="46"/>
                  </a:lnTo>
                  <a:lnTo>
                    <a:pt x="145" y="46"/>
                  </a:lnTo>
                  <a:lnTo>
                    <a:pt x="149" y="43"/>
                  </a:lnTo>
                  <a:lnTo>
                    <a:pt x="155" y="43"/>
                  </a:lnTo>
                  <a:lnTo>
                    <a:pt x="161" y="42"/>
                  </a:lnTo>
                  <a:lnTo>
                    <a:pt x="167" y="42"/>
                  </a:lnTo>
                  <a:lnTo>
                    <a:pt x="171" y="39"/>
                  </a:lnTo>
                  <a:lnTo>
                    <a:pt x="177" y="39"/>
                  </a:lnTo>
                  <a:lnTo>
                    <a:pt x="183" y="36"/>
                  </a:lnTo>
                  <a:lnTo>
                    <a:pt x="188" y="36"/>
                  </a:lnTo>
                  <a:lnTo>
                    <a:pt x="197" y="33"/>
                  </a:lnTo>
                  <a:lnTo>
                    <a:pt x="206" y="32"/>
                  </a:lnTo>
                  <a:lnTo>
                    <a:pt x="214" y="30"/>
                  </a:lnTo>
                  <a:lnTo>
                    <a:pt x="223" y="29"/>
                  </a:lnTo>
                  <a:lnTo>
                    <a:pt x="229" y="26"/>
                  </a:lnTo>
                  <a:lnTo>
                    <a:pt x="236" y="23"/>
                  </a:lnTo>
                  <a:lnTo>
                    <a:pt x="243" y="22"/>
                  </a:lnTo>
                  <a:lnTo>
                    <a:pt x="249" y="22"/>
                  </a:lnTo>
                  <a:lnTo>
                    <a:pt x="255" y="19"/>
                  </a:lnTo>
                  <a:lnTo>
                    <a:pt x="260" y="17"/>
                  </a:lnTo>
                  <a:lnTo>
                    <a:pt x="265" y="16"/>
                  </a:lnTo>
                  <a:lnTo>
                    <a:pt x="270" y="15"/>
                  </a:lnTo>
                  <a:lnTo>
                    <a:pt x="278" y="12"/>
                  </a:lnTo>
                  <a:lnTo>
                    <a:pt x="283" y="9"/>
                  </a:lnTo>
                  <a:lnTo>
                    <a:pt x="288" y="6"/>
                  </a:lnTo>
                  <a:lnTo>
                    <a:pt x="294" y="3"/>
                  </a:lnTo>
                  <a:lnTo>
                    <a:pt x="298" y="0"/>
                  </a:lnTo>
                  <a:lnTo>
                    <a:pt x="301" y="0"/>
                  </a:lnTo>
                  <a:lnTo>
                    <a:pt x="299" y="2"/>
                  </a:lnTo>
                  <a:lnTo>
                    <a:pt x="298" y="6"/>
                  </a:lnTo>
                  <a:lnTo>
                    <a:pt x="296" y="13"/>
                  </a:lnTo>
                  <a:lnTo>
                    <a:pt x="298" y="22"/>
                  </a:lnTo>
                  <a:lnTo>
                    <a:pt x="299" y="30"/>
                  </a:lnTo>
                  <a:lnTo>
                    <a:pt x="304" y="39"/>
                  </a:lnTo>
                  <a:lnTo>
                    <a:pt x="306" y="42"/>
                  </a:lnTo>
                  <a:lnTo>
                    <a:pt x="311" y="43"/>
                  </a:lnTo>
                  <a:lnTo>
                    <a:pt x="317" y="46"/>
                  </a:lnTo>
                  <a:lnTo>
                    <a:pt x="324" y="49"/>
                  </a:lnTo>
                  <a:lnTo>
                    <a:pt x="328" y="97"/>
                  </a:lnTo>
                  <a:lnTo>
                    <a:pt x="322" y="101"/>
                  </a:lnTo>
                  <a:lnTo>
                    <a:pt x="317" y="105"/>
                  </a:lnTo>
                  <a:lnTo>
                    <a:pt x="311" y="110"/>
                  </a:lnTo>
                  <a:lnTo>
                    <a:pt x="305" y="114"/>
                  </a:lnTo>
                  <a:lnTo>
                    <a:pt x="299" y="117"/>
                  </a:lnTo>
                  <a:lnTo>
                    <a:pt x="294" y="123"/>
                  </a:lnTo>
                  <a:lnTo>
                    <a:pt x="288" y="127"/>
                  </a:lnTo>
                  <a:lnTo>
                    <a:pt x="282" y="131"/>
                  </a:lnTo>
                  <a:lnTo>
                    <a:pt x="275" y="134"/>
                  </a:lnTo>
                  <a:lnTo>
                    <a:pt x="268" y="138"/>
                  </a:lnTo>
                  <a:lnTo>
                    <a:pt x="262" y="143"/>
                  </a:lnTo>
                  <a:lnTo>
                    <a:pt x="256" y="147"/>
                  </a:lnTo>
                  <a:lnTo>
                    <a:pt x="247" y="150"/>
                  </a:lnTo>
                  <a:lnTo>
                    <a:pt x="243" y="154"/>
                  </a:lnTo>
                  <a:lnTo>
                    <a:pt x="236" y="159"/>
                  </a:lnTo>
                  <a:lnTo>
                    <a:pt x="230" y="163"/>
                  </a:lnTo>
                  <a:lnTo>
                    <a:pt x="223" y="166"/>
                  </a:lnTo>
                  <a:lnTo>
                    <a:pt x="216" y="170"/>
                  </a:lnTo>
                  <a:lnTo>
                    <a:pt x="209" y="173"/>
                  </a:lnTo>
                  <a:lnTo>
                    <a:pt x="203" y="177"/>
                  </a:lnTo>
                  <a:lnTo>
                    <a:pt x="196" y="180"/>
                  </a:lnTo>
                  <a:lnTo>
                    <a:pt x="190" y="185"/>
                  </a:lnTo>
                  <a:lnTo>
                    <a:pt x="183" y="187"/>
                  </a:lnTo>
                  <a:lnTo>
                    <a:pt x="177" y="192"/>
                  </a:lnTo>
                  <a:lnTo>
                    <a:pt x="170" y="195"/>
                  </a:lnTo>
                  <a:lnTo>
                    <a:pt x="162" y="198"/>
                  </a:lnTo>
                  <a:lnTo>
                    <a:pt x="157" y="202"/>
                  </a:lnTo>
                  <a:lnTo>
                    <a:pt x="149" y="205"/>
                  </a:lnTo>
                  <a:lnTo>
                    <a:pt x="144" y="208"/>
                  </a:lnTo>
                  <a:lnTo>
                    <a:pt x="138" y="212"/>
                  </a:lnTo>
                  <a:lnTo>
                    <a:pt x="131" y="215"/>
                  </a:lnTo>
                  <a:lnTo>
                    <a:pt x="125" y="218"/>
                  </a:lnTo>
                  <a:lnTo>
                    <a:pt x="119" y="221"/>
                  </a:lnTo>
                  <a:lnTo>
                    <a:pt x="112" y="223"/>
                  </a:lnTo>
                  <a:lnTo>
                    <a:pt x="106" y="225"/>
                  </a:lnTo>
                  <a:lnTo>
                    <a:pt x="101" y="228"/>
                  </a:lnTo>
                  <a:lnTo>
                    <a:pt x="95" y="231"/>
                  </a:lnTo>
                  <a:lnTo>
                    <a:pt x="90" y="234"/>
                  </a:lnTo>
                  <a:lnTo>
                    <a:pt x="85" y="236"/>
                  </a:lnTo>
                  <a:lnTo>
                    <a:pt x="79" y="239"/>
                  </a:lnTo>
                  <a:lnTo>
                    <a:pt x="73" y="241"/>
                  </a:lnTo>
                  <a:lnTo>
                    <a:pt x="67" y="244"/>
                  </a:lnTo>
                  <a:lnTo>
                    <a:pt x="63" y="245"/>
                  </a:lnTo>
                  <a:lnTo>
                    <a:pt x="59" y="246"/>
                  </a:lnTo>
                  <a:lnTo>
                    <a:pt x="50" y="251"/>
                  </a:lnTo>
                  <a:lnTo>
                    <a:pt x="41" y="255"/>
                  </a:lnTo>
                  <a:lnTo>
                    <a:pt x="34" y="258"/>
                  </a:lnTo>
                  <a:lnTo>
                    <a:pt x="27" y="261"/>
                  </a:lnTo>
                  <a:lnTo>
                    <a:pt x="21" y="262"/>
                  </a:lnTo>
                  <a:lnTo>
                    <a:pt x="17" y="265"/>
                  </a:lnTo>
                  <a:lnTo>
                    <a:pt x="10" y="268"/>
                  </a:lnTo>
                  <a:lnTo>
                    <a:pt x="8" y="270"/>
                  </a:lnTo>
                  <a:lnTo>
                    <a:pt x="0" y="13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4" name="Freeform 87"/>
            <p:cNvSpPr>
              <a:spLocks/>
            </p:cNvSpPr>
            <p:nvPr/>
          </p:nvSpPr>
          <p:spPr bwMode="auto">
            <a:xfrm>
              <a:off x="3895725" y="1858963"/>
              <a:ext cx="68263" cy="87312"/>
            </a:xfrm>
            <a:custGeom>
              <a:avLst/>
              <a:gdLst>
                <a:gd name="T0" fmla="*/ 0 w 85"/>
                <a:gd name="T1" fmla="*/ 23 h 110"/>
                <a:gd name="T2" fmla="*/ 3 w 85"/>
                <a:gd name="T3" fmla="*/ 84 h 110"/>
                <a:gd name="T4" fmla="*/ 55 w 85"/>
                <a:gd name="T5" fmla="*/ 110 h 110"/>
                <a:gd name="T6" fmla="*/ 85 w 85"/>
                <a:gd name="T7" fmla="*/ 79 h 110"/>
                <a:gd name="T8" fmla="*/ 54 w 85"/>
                <a:gd name="T9" fmla="*/ 48 h 110"/>
                <a:gd name="T10" fmla="*/ 51 w 85"/>
                <a:gd name="T11" fmla="*/ 0 h 110"/>
                <a:gd name="T12" fmla="*/ 0 w 85"/>
                <a:gd name="T13" fmla="*/ 23 h 110"/>
                <a:gd name="T14" fmla="*/ 0 w 85"/>
                <a:gd name="T15" fmla="*/ 2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110">
                  <a:moveTo>
                    <a:pt x="0" y="23"/>
                  </a:moveTo>
                  <a:lnTo>
                    <a:pt x="3" y="84"/>
                  </a:lnTo>
                  <a:lnTo>
                    <a:pt x="55" y="110"/>
                  </a:lnTo>
                  <a:lnTo>
                    <a:pt x="85" y="79"/>
                  </a:lnTo>
                  <a:lnTo>
                    <a:pt x="54" y="48"/>
                  </a:lnTo>
                  <a:lnTo>
                    <a:pt x="51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5" name="Freeform 88"/>
            <p:cNvSpPr>
              <a:spLocks/>
            </p:cNvSpPr>
            <p:nvPr/>
          </p:nvSpPr>
          <p:spPr bwMode="auto">
            <a:xfrm>
              <a:off x="3695700" y="2030413"/>
              <a:ext cx="44450" cy="36512"/>
            </a:xfrm>
            <a:custGeom>
              <a:avLst/>
              <a:gdLst>
                <a:gd name="T0" fmla="*/ 29 w 57"/>
                <a:gd name="T1" fmla="*/ 46 h 46"/>
                <a:gd name="T2" fmla="*/ 0 w 57"/>
                <a:gd name="T3" fmla="*/ 9 h 46"/>
                <a:gd name="T4" fmla="*/ 22 w 57"/>
                <a:gd name="T5" fmla="*/ 0 h 46"/>
                <a:gd name="T6" fmla="*/ 57 w 57"/>
                <a:gd name="T7" fmla="*/ 32 h 46"/>
                <a:gd name="T8" fmla="*/ 29 w 57"/>
                <a:gd name="T9" fmla="*/ 46 h 46"/>
                <a:gd name="T10" fmla="*/ 29 w 57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6">
                  <a:moveTo>
                    <a:pt x="29" y="46"/>
                  </a:moveTo>
                  <a:lnTo>
                    <a:pt x="0" y="9"/>
                  </a:lnTo>
                  <a:lnTo>
                    <a:pt x="22" y="0"/>
                  </a:lnTo>
                  <a:lnTo>
                    <a:pt x="57" y="32"/>
                  </a:lnTo>
                  <a:lnTo>
                    <a:pt x="29" y="46"/>
                  </a:lnTo>
                  <a:lnTo>
                    <a:pt x="29" y="46"/>
                  </a:lnTo>
                  <a:close/>
                </a:path>
              </a:pathLst>
            </a:custGeom>
            <a:solidFill>
              <a:srgbClr val="C9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6" name="Freeform 89"/>
            <p:cNvSpPr>
              <a:spLocks/>
            </p:cNvSpPr>
            <p:nvPr/>
          </p:nvSpPr>
          <p:spPr bwMode="auto">
            <a:xfrm>
              <a:off x="3735388" y="2011363"/>
              <a:ext cx="44450" cy="36512"/>
            </a:xfrm>
            <a:custGeom>
              <a:avLst/>
              <a:gdLst>
                <a:gd name="T0" fmla="*/ 29 w 56"/>
                <a:gd name="T1" fmla="*/ 46 h 46"/>
                <a:gd name="T2" fmla="*/ 0 w 56"/>
                <a:gd name="T3" fmla="*/ 8 h 46"/>
                <a:gd name="T4" fmla="*/ 20 w 56"/>
                <a:gd name="T5" fmla="*/ 0 h 46"/>
                <a:gd name="T6" fmla="*/ 56 w 56"/>
                <a:gd name="T7" fmla="*/ 31 h 46"/>
                <a:gd name="T8" fmla="*/ 29 w 56"/>
                <a:gd name="T9" fmla="*/ 46 h 46"/>
                <a:gd name="T10" fmla="*/ 29 w 56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46">
                  <a:moveTo>
                    <a:pt x="29" y="46"/>
                  </a:moveTo>
                  <a:lnTo>
                    <a:pt x="0" y="8"/>
                  </a:lnTo>
                  <a:lnTo>
                    <a:pt x="20" y="0"/>
                  </a:lnTo>
                  <a:lnTo>
                    <a:pt x="56" y="31"/>
                  </a:lnTo>
                  <a:lnTo>
                    <a:pt x="29" y="46"/>
                  </a:lnTo>
                  <a:lnTo>
                    <a:pt x="29" y="46"/>
                  </a:lnTo>
                  <a:close/>
                </a:path>
              </a:pathLst>
            </a:custGeom>
            <a:solidFill>
              <a:srgbClr val="C9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7" name="Freeform 90"/>
            <p:cNvSpPr>
              <a:spLocks/>
            </p:cNvSpPr>
            <p:nvPr/>
          </p:nvSpPr>
          <p:spPr bwMode="auto">
            <a:xfrm>
              <a:off x="3775075" y="1992313"/>
              <a:ext cx="44450" cy="36512"/>
            </a:xfrm>
            <a:custGeom>
              <a:avLst/>
              <a:gdLst>
                <a:gd name="T0" fmla="*/ 30 w 56"/>
                <a:gd name="T1" fmla="*/ 46 h 46"/>
                <a:gd name="T2" fmla="*/ 0 w 56"/>
                <a:gd name="T3" fmla="*/ 9 h 46"/>
                <a:gd name="T4" fmla="*/ 20 w 56"/>
                <a:gd name="T5" fmla="*/ 0 h 46"/>
                <a:gd name="T6" fmla="*/ 56 w 56"/>
                <a:gd name="T7" fmla="*/ 33 h 46"/>
                <a:gd name="T8" fmla="*/ 30 w 56"/>
                <a:gd name="T9" fmla="*/ 46 h 46"/>
                <a:gd name="T10" fmla="*/ 30 w 56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46">
                  <a:moveTo>
                    <a:pt x="30" y="46"/>
                  </a:moveTo>
                  <a:lnTo>
                    <a:pt x="0" y="9"/>
                  </a:lnTo>
                  <a:lnTo>
                    <a:pt x="20" y="0"/>
                  </a:lnTo>
                  <a:lnTo>
                    <a:pt x="56" y="33"/>
                  </a:lnTo>
                  <a:lnTo>
                    <a:pt x="30" y="46"/>
                  </a:lnTo>
                  <a:lnTo>
                    <a:pt x="30" y="46"/>
                  </a:lnTo>
                  <a:close/>
                </a:path>
              </a:pathLst>
            </a:custGeom>
            <a:solidFill>
              <a:srgbClr val="C9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8" name="Freeform 91"/>
            <p:cNvSpPr>
              <a:spLocks/>
            </p:cNvSpPr>
            <p:nvPr/>
          </p:nvSpPr>
          <p:spPr bwMode="auto">
            <a:xfrm>
              <a:off x="3814763" y="1971675"/>
              <a:ext cx="42863" cy="36512"/>
            </a:xfrm>
            <a:custGeom>
              <a:avLst/>
              <a:gdLst>
                <a:gd name="T0" fmla="*/ 29 w 55"/>
                <a:gd name="T1" fmla="*/ 46 h 46"/>
                <a:gd name="T2" fmla="*/ 0 w 55"/>
                <a:gd name="T3" fmla="*/ 10 h 46"/>
                <a:gd name="T4" fmla="*/ 20 w 55"/>
                <a:gd name="T5" fmla="*/ 0 h 46"/>
                <a:gd name="T6" fmla="*/ 55 w 55"/>
                <a:gd name="T7" fmla="*/ 31 h 46"/>
                <a:gd name="T8" fmla="*/ 29 w 55"/>
                <a:gd name="T9" fmla="*/ 46 h 46"/>
                <a:gd name="T10" fmla="*/ 29 w 55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6">
                  <a:moveTo>
                    <a:pt x="29" y="46"/>
                  </a:moveTo>
                  <a:lnTo>
                    <a:pt x="0" y="10"/>
                  </a:lnTo>
                  <a:lnTo>
                    <a:pt x="20" y="0"/>
                  </a:lnTo>
                  <a:lnTo>
                    <a:pt x="55" y="31"/>
                  </a:lnTo>
                  <a:lnTo>
                    <a:pt x="29" y="46"/>
                  </a:lnTo>
                  <a:lnTo>
                    <a:pt x="29" y="46"/>
                  </a:lnTo>
                  <a:close/>
                </a:path>
              </a:pathLst>
            </a:custGeom>
            <a:solidFill>
              <a:srgbClr val="C9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9" name="Freeform 92"/>
            <p:cNvSpPr>
              <a:spLocks/>
            </p:cNvSpPr>
            <p:nvPr/>
          </p:nvSpPr>
          <p:spPr bwMode="auto">
            <a:xfrm>
              <a:off x="3849688" y="1947863"/>
              <a:ext cx="44450" cy="36512"/>
            </a:xfrm>
            <a:custGeom>
              <a:avLst/>
              <a:gdLst>
                <a:gd name="T0" fmla="*/ 29 w 57"/>
                <a:gd name="T1" fmla="*/ 47 h 47"/>
                <a:gd name="T2" fmla="*/ 0 w 57"/>
                <a:gd name="T3" fmla="*/ 10 h 47"/>
                <a:gd name="T4" fmla="*/ 19 w 57"/>
                <a:gd name="T5" fmla="*/ 0 h 47"/>
                <a:gd name="T6" fmla="*/ 57 w 57"/>
                <a:gd name="T7" fmla="*/ 34 h 47"/>
                <a:gd name="T8" fmla="*/ 29 w 57"/>
                <a:gd name="T9" fmla="*/ 47 h 47"/>
                <a:gd name="T10" fmla="*/ 29 w 57"/>
                <a:gd name="T1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7">
                  <a:moveTo>
                    <a:pt x="29" y="47"/>
                  </a:moveTo>
                  <a:lnTo>
                    <a:pt x="0" y="10"/>
                  </a:lnTo>
                  <a:lnTo>
                    <a:pt x="19" y="0"/>
                  </a:lnTo>
                  <a:lnTo>
                    <a:pt x="57" y="34"/>
                  </a:lnTo>
                  <a:lnTo>
                    <a:pt x="29" y="47"/>
                  </a:lnTo>
                  <a:lnTo>
                    <a:pt x="29" y="47"/>
                  </a:lnTo>
                  <a:close/>
                </a:path>
              </a:pathLst>
            </a:custGeom>
            <a:solidFill>
              <a:srgbClr val="C9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0" name="Freeform 93"/>
            <p:cNvSpPr>
              <a:spLocks/>
            </p:cNvSpPr>
            <p:nvPr/>
          </p:nvSpPr>
          <p:spPr bwMode="auto">
            <a:xfrm>
              <a:off x="3933825" y="1825625"/>
              <a:ext cx="77788" cy="55562"/>
            </a:xfrm>
            <a:custGeom>
              <a:avLst/>
              <a:gdLst>
                <a:gd name="T0" fmla="*/ 0 w 98"/>
                <a:gd name="T1" fmla="*/ 52 h 71"/>
                <a:gd name="T2" fmla="*/ 6 w 98"/>
                <a:gd name="T3" fmla="*/ 46 h 71"/>
                <a:gd name="T4" fmla="*/ 12 w 98"/>
                <a:gd name="T5" fmla="*/ 42 h 71"/>
                <a:gd name="T6" fmla="*/ 17 w 98"/>
                <a:gd name="T7" fmla="*/ 38 h 71"/>
                <a:gd name="T8" fmla="*/ 23 w 98"/>
                <a:gd name="T9" fmla="*/ 33 h 71"/>
                <a:gd name="T10" fmla="*/ 27 w 98"/>
                <a:gd name="T11" fmla="*/ 28 h 71"/>
                <a:gd name="T12" fmla="*/ 33 w 98"/>
                <a:gd name="T13" fmla="*/ 23 h 71"/>
                <a:gd name="T14" fmla="*/ 39 w 98"/>
                <a:gd name="T15" fmla="*/ 19 h 71"/>
                <a:gd name="T16" fmla="*/ 46 w 98"/>
                <a:gd name="T17" fmla="*/ 15 h 71"/>
                <a:gd name="T18" fmla="*/ 50 w 98"/>
                <a:gd name="T19" fmla="*/ 13 h 71"/>
                <a:gd name="T20" fmla="*/ 58 w 98"/>
                <a:gd name="T21" fmla="*/ 10 h 71"/>
                <a:gd name="T22" fmla="*/ 63 w 98"/>
                <a:gd name="T23" fmla="*/ 9 h 71"/>
                <a:gd name="T24" fmla="*/ 71 w 98"/>
                <a:gd name="T25" fmla="*/ 7 h 71"/>
                <a:gd name="T26" fmla="*/ 75 w 98"/>
                <a:gd name="T27" fmla="*/ 5 h 71"/>
                <a:gd name="T28" fmla="*/ 82 w 98"/>
                <a:gd name="T29" fmla="*/ 3 h 71"/>
                <a:gd name="T30" fmla="*/ 88 w 98"/>
                <a:gd name="T31" fmla="*/ 2 h 71"/>
                <a:gd name="T32" fmla="*/ 95 w 98"/>
                <a:gd name="T33" fmla="*/ 0 h 71"/>
                <a:gd name="T34" fmla="*/ 95 w 98"/>
                <a:gd name="T35" fmla="*/ 7 h 71"/>
                <a:gd name="T36" fmla="*/ 98 w 98"/>
                <a:gd name="T37" fmla="*/ 15 h 71"/>
                <a:gd name="T38" fmla="*/ 89 w 98"/>
                <a:gd name="T39" fmla="*/ 18 h 71"/>
                <a:gd name="T40" fmla="*/ 82 w 98"/>
                <a:gd name="T41" fmla="*/ 23 h 71"/>
                <a:gd name="T42" fmla="*/ 75 w 98"/>
                <a:gd name="T43" fmla="*/ 26 h 71"/>
                <a:gd name="T44" fmla="*/ 68 w 98"/>
                <a:gd name="T45" fmla="*/ 30 h 71"/>
                <a:gd name="T46" fmla="*/ 59 w 98"/>
                <a:gd name="T47" fmla="*/ 35 h 71"/>
                <a:gd name="T48" fmla="*/ 53 w 98"/>
                <a:gd name="T49" fmla="*/ 41 h 71"/>
                <a:gd name="T50" fmla="*/ 45 w 98"/>
                <a:gd name="T51" fmla="*/ 45 h 71"/>
                <a:gd name="T52" fmla="*/ 37 w 98"/>
                <a:gd name="T53" fmla="*/ 51 h 71"/>
                <a:gd name="T54" fmla="*/ 30 w 98"/>
                <a:gd name="T55" fmla="*/ 55 h 71"/>
                <a:gd name="T56" fmla="*/ 23 w 98"/>
                <a:gd name="T57" fmla="*/ 61 h 71"/>
                <a:gd name="T58" fmla="*/ 16 w 98"/>
                <a:gd name="T59" fmla="*/ 65 h 71"/>
                <a:gd name="T60" fmla="*/ 10 w 98"/>
                <a:gd name="T61" fmla="*/ 71 h 71"/>
                <a:gd name="T62" fmla="*/ 6 w 98"/>
                <a:gd name="T63" fmla="*/ 61 h 71"/>
                <a:gd name="T64" fmla="*/ 0 w 98"/>
                <a:gd name="T65" fmla="*/ 52 h 71"/>
                <a:gd name="T66" fmla="*/ 0 w 98"/>
                <a:gd name="T67" fmla="*/ 5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71">
                  <a:moveTo>
                    <a:pt x="0" y="52"/>
                  </a:moveTo>
                  <a:lnTo>
                    <a:pt x="6" y="46"/>
                  </a:lnTo>
                  <a:lnTo>
                    <a:pt x="12" y="42"/>
                  </a:lnTo>
                  <a:lnTo>
                    <a:pt x="17" y="38"/>
                  </a:lnTo>
                  <a:lnTo>
                    <a:pt x="23" y="33"/>
                  </a:lnTo>
                  <a:lnTo>
                    <a:pt x="27" y="28"/>
                  </a:lnTo>
                  <a:lnTo>
                    <a:pt x="33" y="23"/>
                  </a:lnTo>
                  <a:lnTo>
                    <a:pt x="39" y="19"/>
                  </a:lnTo>
                  <a:lnTo>
                    <a:pt x="46" y="15"/>
                  </a:lnTo>
                  <a:lnTo>
                    <a:pt x="50" y="13"/>
                  </a:lnTo>
                  <a:lnTo>
                    <a:pt x="58" y="10"/>
                  </a:lnTo>
                  <a:lnTo>
                    <a:pt x="63" y="9"/>
                  </a:lnTo>
                  <a:lnTo>
                    <a:pt x="71" y="7"/>
                  </a:lnTo>
                  <a:lnTo>
                    <a:pt x="75" y="5"/>
                  </a:lnTo>
                  <a:lnTo>
                    <a:pt x="82" y="3"/>
                  </a:lnTo>
                  <a:lnTo>
                    <a:pt x="88" y="2"/>
                  </a:lnTo>
                  <a:lnTo>
                    <a:pt x="95" y="0"/>
                  </a:lnTo>
                  <a:lnTo>
                    <a:pt x="95" y="7"/>
                  </a:lnTo>
                  <a:lnTo>
                    <a:pt x="98" y="15"/>
                  </a:lnTo>
                  <a:lnTo>
                    <a:pt x="89" y="18"/>
                  </a:lnTo>
                  <a:lnTo>
                    <a:pt x="82" y="23"/>
                  </a:lnTo>
                  <a:lnTo>
                    <a:pt x="75" y="26"/>
                  </a:lnTo>
                  <a:lnTo>
                    <a:pt x="68" y="30"/>
                  </a:lnTo>
                  <a:lnTo>
                    <a:pt x="59" y="35"/>
                  </a:lnTo>
                  <a:lnTo>
                    <a:pt x="53" y="41"/>
                  </a:lnTo>
                  <a:lnTo>
                    <a:pt x="45" y="45"/>
                  </a:lnTo>
                  <a:lnTo>
                    <a:pt x="37" y="51"/>
                  </a:lnTo>
                  <a:lnTo>
                    <a:pt x="30" y="55"/>
                  </a:lnTo>
                  <a:lnTo>
                    <a:pt x="23" y="61"/>
                  </a:lnTo>
                  <a:lnTo>
                    <a:pt x="16" y="65"/>
                  </a:lnTo>
                  <a:lnTo>
                    <a:pt x="10" y="71"/>
                  </a:lnTo>
                  <a:lnTo>
                    <a:pt x="6" y="61"/>
                  </a:lnTo>
                  <a:lnTo>
                    <a:pt x="0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1" name="Freeform 94"/>
            <p:cNvSpPr>
              <a:spLocks/>
            </p:cNvSpPr>
            <p:nvPr/>
          </p:nvSpPr>
          <p:spPr bwMode="auto">
            <a:xfrm>
              <a:off x="3937000" y="1828800"/>
              <a:ext cx="109538" cy="104775"/>
            </a:xfrm>
            <a:custGeom>
              <a:avLst/>
              <a:gdLst>
                <a:gd name="T0" fmla="*/ 49 w 137"/>
                <a:gd name="T1" fmla="*/ 38 h 131"/>
                <a:gd name="T2" fmla="*/ 59 w 137"/>
                <a:gd name="T3" fmla="*/ 43 h 131"/>
                <a:gd name="T4" fmla="*/ 71 w 137"/>
                <a:gd name="T5" fmla="*/ 37 h 131"/>
                <a:gd name="T6" fmla="*/ 84 w 137"/>
                <a:gd name="T7" fmla="*/ 33 h 131"/>
                <a:gd name="T8" fmla="*/ 95 w 137"/>
                <a:gd name="T9" fmla="*/ 28 h 131"/>
                <a:gd name="T10" fmla="*/ 108 w 137"/>
                <a:gd name="T11" fmla="*/ 18 h 131"/>
                <a:gd name="T12" fmla="*/ 121 w 137"/>
                <a:gd name="T13" fmla="*/ 5 h 131"/>
                <a:gd name="T14" fmla="*/ 131 w 137"/>
                <a:gd name="T15" fmla="*/ 5 h 131"/>
                <a:gd name="T16" fmla="*/ 130 w 137"/>
                <a:gd name="T17" fmla="*/ 18 h 131"/>
                <a:gd name="T18" fmla="*/ 121 w 137"/>
                <a:gd name="T19" fmla="*/ 30 h 131"/>
                <a:gd name="T20" fmla="*/ 110 w 137"/>
                <a:gd name="T21" fmla="*/ 40 h 131"/>
                <a:gd name="T22" fmla="*/ 94 w 137"/>
                <a:gd name="T23" fmla="*/ 51 h 131"/>
                <a:gd name="T24" fmla="*/ 87 w 137"/>
                <a:gd name="T25" fmla="*/ 62 h 131"/>
                <a:gd name="T26" fmla="*/ 97 w 137"/>
                <a:gd name="T27" fmla="*/ 60 h 131"/>
                <a:gd name="T28" fmla="*/ 110 w 137"/>
                <a:gd name="T29" fmla="*/ 50 h 131"/>
                <a:gd name="T30" fmla="*/ 123 w 137"/>
                <a:gd name="T31" fmla="*/ 40 h 131"/>
                <a:gd name="T32" fmla="*/ 131 w 137"/>
                <a:gd name="T33" fmla="*/ 33 h 131"/>
                <a:gd name="T34" fmla="*/ 137 w 137"/>
                <a:gd name="T35" fmla="*/ 38 h 131"/>
                <a:gd name="T36" fmla="*/ 131 w 137"/>
                <a:gd name="T37" fmla="*/ 53 h 131"/>
                <a:gd name="T38" fmla="*/ 121 w 137"/>
                <a:gd name="T39" fmla="*/ 64 h 131"/>
                <a:gd name="T40" fmla="*/ 108 w 137"/>
                <a:gd name="T41" fmla="*/ 70 h 131"/>
                <a:gd name="T42" fmla="*/ 95 w 137"/>
                <a:gd name="T43" fmla="*/ 76 h 131"/>
                <a:gd name="T44" fmla="*/ 91 w 137"/>
                <a:gd name="T45" fmla="*/ 82 h 131"/>
                <a:gd name="T46" fmla="*/ 101 w 137"/>
                <a:gd name="T47" fmla="*/ 80 h 131"/>
                <a:gd name="T48" fmla="*/ 113 w 137"/>
                <a:gd name="T49" fmla="*/ 74 h 131"/>
                <a:gd name="T50" fmla="*/ 127 w 137"/>
                <a:gd name="T51" fmla="*/ 66 h 131"/>
                <a:gd name="T52" fmla="*/ 133 w 137"/>
                <a:gd name="T53" fmla="*/ 69 h 131"/>
                <a:gd name="T54" fmla="*/ 127 w 137"/>
                <a:gd name="T55" fmla="*/ 77 h 131"/>
                <a:gd name="T56" fmla="*/ 117 w 137"/>
                <a:gd name="T57" fmla="*/ 86 h 131"/>
                <a:gd name="T58" fmla="*/ 104 w 137"/>
                <a:gd name="T59" fmla="*/ 93 h 131"/>
                <a:gd name="T60" fmla="*/ 91 w 137"/>
                <a:gd name="T61" fmla="*/ 99 h 131"/>
                <a:gd name="T62" fmla="*/ 77 w 137"/>
                <a:gd name="T63" fmla="*/ 108 h 131"/>
                <a:gd name="T64" fmla="*/ 59 w 137"/>
                <a:gd name="T65" fmla="*/ 119 h 131"/>
                <a:gd name="T66" fmla="*/ 46 w 137"/>
                <a:gd name="T67" fmla="*/ 125 h 131"/>
                <a:gd name="T68" fmla="*/ 36 w 137"/>
                <a:gd name="T69" fmla="*/ 126 h 131"/>
                <a:gd name="T70" fmla="*/ 22 w 137"/>
                <a:gd name="T71" fmla="*/ 129 h 131"/>
                <a:gd name="T72" fmla="*/ 10 w 137"/>
                <a:gd name="T73" fmla="*/ 122 h 131"/>
                <a:gd name="T74" fmla="*/ 8 w 137"/>
                <a:gd name="T75" fmla="*/ 108 h 131"/>
                <a:gd name="T76" fmla="*/ 5 w 137"/>
                <a:gd name="T77" fmla="*/ 92 h 131"/>
                <a:gd name="T78" fmla="*/ 2 w 137"/>
                <a:gd name="T79" fmla="*/ 76 h 131"/>
                <a:gd name="T80" fmla="*/ 6 w 137"/>
                <a:gd name="T81" fmla="*/ 63 h 131"/>
                <a:gd name="T82" fmla="*/ 16 w 137"/>
                <a:gd name="T83" fmla="*/ 54 h 131"/>
                <a:gd name="T84" fmla="*/ 28 w 137"/>
                <a:gd name="T85" fmla="*/ 46 h 131"/>
                <a:gd name="T86" fmla="*/ 39 w 137"/>
                <a:gd name="T87" fmla="*/ 37 h 131"/>
                <a:gd name="T88" fmla="*/ 44 w 137"/>
                <a:gd name="T89" fmla="*/ 3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7" h="131">
                  <a:moveTo>
                    <a:pt x="44" y="33"/>
                  </a:moveTo>
                  <a:lnTo>
                    <a:pt x="49" y="38"/>
                  </a:lnTo>
                  <a:lnTo>
                    <a:pt x="54" y="46"/>
                  </a:lnTo>
                  <a:lnTo>
                    <a:pt x="59" y="43"/>
                  </a:lnTo>
                  <a:lnTo>
                    <a:pt x="67" y="40"/>
                  </a:lnTo>
                  <a:lnTo>
                    <a:pt x="71" y="37"/>
                  </a:lnTo>
                  <a:lnTo>
                    <a:pt x="78" y="36"/>
                  </a:lnTo>
                  <a:lnTo>
                    <a:pt x="84" y="33"/>
                  </a:lnTo>
                  <a:lnTo>
                    <a:pt x="90" y="30"/>
                  </a:lnTo>
                  <a:lnTo>
                    <a:pt x="95" y="28"/>
                  </a:lnTo>
                  <a:lnTo>
                    <a:pt x="101" y="25"/>
                  </a:lnTo>
                  <a:lnTo>
                    <a:pt x="108" y="18"/>
                  </a:lnTo>
                  <a:lnTo>
                    <a:pt x="116" y="13"/>
                  </a:lnTo>
                  <a:lnTo>
                    <a:pt x="121" y="5"/>
                  </a:lnTo>
                  <a:lnTo>
                    <a:pt x="129" y="0"/>
                  </a:lnTo>
                  <a:lnTo>
                    <a:pt x="131" y="5"/>
                  </a:lnTo>
                  <a:lnTo>
                    <a:pt x="136" y="14"/>
                  </a:lnTo>
                  <a:lnTo>
                    <a:pt x="130" y="18"/>
                  </a:lnTo>
                  <a:lnTo>
                    <a:pt x="126" y="24"/>
                  </a:lnTo>
                  <a:lnTo>
                    <a:pt x="121" y="30"/>
                  </a:lnTo>
                  <a:lnTo>
                    <a:pt x="117" y="36"/>
                  </a:lnTo>
                  <a:lnTo>
                    <a:pt x="110" y="40"/>
                  </a:lnTo>
                  <a:lnTo>
                    <a:pt x="101" y="46"/>
                  </a:lnTo>
                  <a:lnTo>
                    <a:pt x="94" y="51"/>
                  </a:lnTo>
                  <a:lnTo>
                    <a:pt x="87" y="59"/>
                  </a:lnTo>
                  <a:lnTo>
                    <a:pt x="87" y="62"/>
                  </a:lnTo>
                  <a:lnTo>
                    <a:pt x="90" y="66"/>
                  </a:lnTo>
                  <a:lnTo>
                    <a:pt x="97" y="60"/>
                  </a:lnTo>
                  <a:lnTo>
                    <a:pt x="104" y="56"/>
                  </a:lnTo>
                  <a:lnTo>
                    <a:pt x="110" y="50"/>
                  </a:lnTo>
                  <a:lnTo>
                    <a:pt x="118" y="46"/>
                  </a:lnTo>
                  <a:lnTo>
                    <a:pt x="123" y="40"/>
                  </a:lnTo>
                  <a:lnTo>
                    <a:pt x="127" y="37"/>
                  </a:lnTo>
                  <a:lnTo>
                    <a:pt x="131" y="33"/>
                  </a:lnTo>
                  <a:lnTo>
                    <a:pt x="137" y="30"/>
                  </a:lnTo>
                  <a:lnTo>
                    <a:pt x="137" y="38"/>
                  </a:lnTo>
                  <a:lnTo>
                    <a:pt x="137" y="49"/>
                  </a:lnTo>
                  <a:lnTo>
                    <a:pt x="131" y="53"/>
                  </a:lnTo>
                  <a:lnTo>
                    <a:pt x="127" y="59"/>
                  </a:lnTo>
                  <a:lnTo>
                    <a:pt x="121" y="64"/>
                  </a:lnTo>
                  <a:lnTo>
                    <a:pt x="116" y="70"/>
                  </a:lnTo>
                  <a:lnTo>
                    <a:pt x="108" y="70"/>
                  </a:lnTo>
                  <a:lnTo>
                    <a:pt x="103" y="73"/>
                  </a:lnTo>
                  <a:lnTo>
                    <a:pt x="95" y="76"/>
                  </a:lnTo>
                  <a:lnTo>
                    <a:pt x="90" y="79"/>
                  </a:lnTo>
                  <a:lnTo>
                    <a:pt x="91" y="82"/>
                  </a:lnTo>
                  <a:lnTo>
                    <a:pt x="94" y="86"/>
                  </a:lnTo>
                  <a:lnTo>
                    <a:pt x="101" y="80"/>
                  </a:lnTo>
                  <a:lnTo>
                    <a:pt x="107" y="79"/>
                  </a:lnTo>
                  <a:lnTo>
                    <a:pt x="113" y="74"/>
                  </a:lnTo>
                  <a:lnTo>
                    <a:pt x="120" y="72"/>
                  </a:lnTo>
                  <a:lnTo>
                    <a:pt x="127" y="66"/>
                  </a:lnTo>
                  <a:lnTo>
                    <a:pt x="134" y="62"/>
                  </a:lnTo>
                  <a:lnTo>
                    <a:pt x="133" y="69"/>
                  </a:lnTo>
                  <a:lnTo>
                    <a:pt x="131" y="74"/>
                  </a:lnTo>
                  <a:lnTo>
                    <a:pt x="127" y="77"/>
                  </a:lnTo>
                  <a:lnTo>
                    <a:pt x="121" y="82"/>
                  </a:lnTo>
                  <a:lnTo>
                    <a:pt x="117" y="86"/>
                  </a:lnTo>
                  <a:lnTo>
                    <a:pt x="111" y="90"/>
                  </a:lnTo>
                  <a:lnTo>
                    <a:pt x="104" y="93"/>
                  </a:lnTo>
                  <a:lnTo>
                    <a:pt x="98" y="96"/>
                  </a:lnTo>
                  <a:lnTo>
                    <a:pt x="91" y="99"/>
                  </a:lnTo>
                  <a:lnTo>
                    <a:pt x="84" y="102"/>
                  </a:lnTo>
                  <a:lnTo>
                    <a:pt x="77" y="108"/>
                  </a:lnTo>
                  <a:lnTo>
                    <a:pt x="68" y="113"/>
                  </a:lnTo>
                  <a:lnTo>
                    <a:pt x="59" y="119"/>
                  </a:lnTo>
                  <a:lnTo>
                    <a:pt x="51" y="125"/>
                  </a:lnTo>
                  <a:lnTo>
                    <a:pt x="46" y="125"/>
                  </a:lnTo>
                  <a:lnTo>
                    <a:pt x="42" y="126"/>
                  </a:lnTo>
                  <a:lnTo>
                    <a:pt x="36" y="126"/>
                  </a:lnTo>
                  <a:lnTo>
                    <a:pt x="32" y="128"/>
                  </a:lnTo>
                  <a:lnTo>
                    <a:pt x="22" y="129"/>
                  </a:lnTo>
                  <a:lnTo>
                    <a:pt x="12" y="131"/>
                  </a:lnTo>
                  <a:lnTo>
                    <a:pt x="10" y="122"/>
                  </a:lnTo>
                  <a:lnTo>
                    <a:pt x="9" y="115"/>
                  </a:lnTo>
                  <a:lnTo>
                    <a:pt x="8" y="108"/>
                  </a:lnTo>
                  <a:lnTo>
                    <a:pt x="6" y="100"/>
                  </a:lnTo>
                  <a:lnTo>
                    <a:pt x="5" y="92"/>
                  </a:lnTo>
                  <a:lnTo>
                    <a:pt x="3" y="85"/>
                  </a:lnTo>
                  <a:lnTo>
                    <a:pt x="2" y="76"/>
                  </a:lnTo>
                  <a:lnTo>
                    <a:pt x="0" y="69"/>
                  </a:lnTo>
                  <a:lnTo>
                    <a:pt x="6" y="63"/>
                  </a:lnTo>
                  <a:lnTo>
                    <a:pt x="12" y="59"/>
                  </a:lnTo>
                  <a:lnTo>
                    <a:pt x="16" y="54"/>
                  </a:lnTo>
                  <a:lnTo>
                    <a:pt x="22" y="50"/>
                  </a:lnTo>
                  <a:lnTo>
                    <a:pt x="28" y="46"/>
                  </a:lnTo>
                  <a:lnTo>
                    <a:pt x="33" y="41"/>
                  </a:lnTo>
                  <a:lnTo>
                    <a:pt x="39" y="37"/>
                  </a:lnTo>
                  <a:lnTo>
                    <a:pt x="44" y="33"/>
                  </a:lnTo>
                  <a:lnTo>
                    <a:pt x="44" y="33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2" name="Freeform 95"/>
            <p:cNvSpPr>
              <a:spLocks/>
            </p:cNvSpPr>
            <p:nvPr/>
          </p:nvSpPr>
          <p:spPr bwMode="auto">
            <a:xfrm>
              <a:off x="3905250" y="2047875"/>
              <a:ext cx="82550" cy="50800"/>
            </a:xfrm>
            <a:custGeom>
              <a:avLst/>
              <a:gdLst>
                <a:gd name="T0" fmla="*/ 91 w 104"/>
                <a:gd name="T1" fmla="*/ 0 h 63"/>
                <a:gd name="T2" fmla="*/ 29 w 104"/>
                <a:gd name="T3" fmla="*/ 17 h 63"/>
                <a:gd name="T4" fmla="*/ 0 w 104"/>
                <a:gd name="T5" fmla="*/ 24 h 63"/>
                <a:gd name="T6" fmla="*/ 1 w 104"/>
                <a:gd name="T7" fmla="*/ 60 h 63"/>
                <a:gd name="T8" fmla="*/ 36 w 104"/>
                <a:gd name="T9" fmla="*/ 63 h 63"/>
                <a:gd name="T10" fmla="*/ 84 w 104"/>
                <a:gd name="T11" fmla="*/ 42 h 63"/>
                <a:gd name="T12" fmla="*/ 104 w 104"/>
                <a:gd name="T13" fmla="*/ 24 h 63"/>
                <a:gd name="T14" fmla="*/ 91 w 104"/>
                <a:gd name="T15" fmla="*/ 0 h 63"/>
                <a:gd name="T16" fmla="*/ 91 w 104"/>
                <a:gd name="T1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63">
                  <a:moveTo>
                    <a:pt x="91" y="0"/>
                  </a:moveTo>
                  <a:lnTo>
                    <a:pt x="29" y="17"/>
                  </a:lnTo>
                  <a:lnTo>
                    <a:pt x="0" y="24"/>
                  </a:lnTo>
                  <a:lnTo>
                    <a:pt x="1" y="60"/>
                  </a:lnTo>
                  <a:lnTo>
                    <a:pt x="36" y="63"/>
                  </a:lnTo>
                  <a:lnTo>
                    <a:pt x="84" y="42"/>
                  </a:lnTo>
                  <a:lnTo>
                    <a:pt x="104" y="24"/>
                  </a:lnTo>
                  <a:lnTo>
                    <a:pt x="91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3" name="Freeform 96"/>
            <p:cNvSpPr>
              <a:spLocks/>
            </p:cNvSpPr>
            <p:nvPr/>
          </p:nvSpPr>
          <p:spPr bwMode="auto">
            <a:xfrm>
              <a:off x="4103688" y="1690688"/>
              <a:ext cx="293688" cy="371475"/>
            </a:xfrm>
            <a:custGeom>
              <a:avLst/>
              <a:gdLst>
                <a:gd name="T0" fmla="*/ 355 w 370"/>
                <a:gd name="T1" fmla="*/ 0 h 467"/>
                <a:gd name="T2" fmla="*/ 339 w 370"/>
                <a:gd name="T3" fmla="*/ 0 h 467"/>
                <a:gd name="T4" fmla="*/ 317 w 370"/>
                <a:gd name="T5" fmla="*/ 2 h 467"/>
                <a:gd name="T6" fmla="*/ 301 w 370"/>
                <a:gd name="T7" fmla="*/ 2 h 467"/>
                <a:gd name="T8" fmla="*/ 287 w 370"/>
                <a:gd name="T9" fmla="*/ 2 h 467"/>
                <a:gd name="T10" fmla="*/ 270 w 370"/>
                <a:gd name="T11" fmla="*/ 2 h 467"/>
                <a:gd name="T12" fmla="*/ 252 w 370"/>
                <a:gd name="T13" fmla="*/ 3 h 467"/>
                <a:gd name="T14" fmla="*/ 234 w 370"/>
                <a:gd name="T15" fmla="*/ 5 h 467"/>
                <a:gd name="T16" fmla="*/ 213 w 370"/>
                <a:gd name="T17" fmla="*/ 5 h 467"/>
                <a:gd name="T18" fmla="*/ 195 w 370"/>
                <a:gd name="T19" fmla="*/ 5 h 467"/>
                <a:gd name="T20" fmla="*/ 176 w 370"/>
                <a:gd name="T21" fmla="*/ 6 h 467"/>
                <a:gd name="T22" fmla="*/ 159 w 370"/>
                <a:gd name="T23" fmla="*/ 6 h 467"/>
                <a:gd name="T24" fmla="*/ 141 w 370"/>
                <a:gd name="T25" fmla="*/ 9 h 467"/>
                <a:gd name="T26" fmla="*/ 126 w 370"/>
                <a:gd name="T27" fmla="*/ 9 h 467"/>
                <a:gd name="T28" fmla="*/ 111 w 370"/>
                <a:gd name="T29" fmla="*/ 12 h 467"/>
                <a:gd name="T30" fmla="*/ 87 w 370"/>
                <a:gd name="T31" fmla="*/ 15 h 467"/>
                <a:gd name="T32" fmla="*/ 74 w 370"/>
                <a:gd name="T33" fmla="*/ 17 h 467"/>
                <a:gd name="T34" fmla="*/ 49 w 370"/>
                <a:gd name="T35" fmla="*/ 25 h 467"/>
                <a:gd name="T36" fmla="*/ 23 w 370"/>
                <a:gd name="T37" fmla="*/ 33 h 467"/>
                <a:gd name="T38" fmla="*/ 3 w 370"/>
                <a:gd name="T39" fmla="*/ 48 h 467"/>
                <a:gd name="T40" fmla="*/ 0 w 370"/>
                <a:gd name="T41" fmla="*/ 65 h 467"/>
                <a:gd name="T42" fmla="*/ 3 w 370"/>
                <a:gd name="T43" fmla="*/ 81 h 467"/>
                <a:gd name="T44" fmla="*/ 13 w 370"/>
                <a:gd name="T45" fmla="*/ 103 h 467"/>
                <a:gd name="T46" fmla="*/ 28 w 370"/>
                <a:gd name="T47" fmla="*/ 121 h 467"/>
                <a:gd name="T48" fmla="*/ 41 w 370"/>
                <a:gd name="T49" fmla="*/ 137 h 467"/>
                <a:gd name="T50" fmla="*/ 59 w 370"/>
                <a:gd name="T51" fmla="*/ 164 h 467"/>
                <a:gd name="T52" fmla="*/ 74 w 370"/>
                <a:gd name="T53" fmla="*/ 193 h 467"/>
                <a:gd name="T54" fmla="*/ 81 w 370"/>
                <a:gd name="T55" fmla="*/ 219 h 467"/>
                <a:gd name="T56" fmla="*/ 85 w 370"/>
                <a:gd name="T57" fmla="*/ 248 h 467"/>
                <a:gd name="T58" fmla="*/ 88 w 370"/>
                <a:gd name="T59" fmla="*/ 275 h 467"/>
                <a:gd name="T60" fmla="*/ 91 w 370"/>
                <a:gd name="T61" fmla="*/ 304 h 467"/>
                <a:gd name="T62" fmla="*/ 92 w 370"/>
                <a:gd name="T63" fmla="*/ 319 h 467"/>
                <a:gd name="T64" fmla="*/ 95 w 370"/>
                <a:gd name="T65" fmla="*/ 334 h 467"/>
                <a:gd name="T66" fmla="*/ 98 w 370"/>
                <a:gd name="T67" fmla="*/ 350 h 467"/>
                <a:gd name="T68" fmla="*/ 104 w 370"/>
                <a:gd name="T69" fmla="*/ 368 h 467"/>
                <a:gd name="T70" fmla="*/ 110 w 370"/>
                <a:gd name="T71" fmla="*/ 385 h 467"/>
                <a:gd name="T72" fmla="*/ 118 w 370"/>
                <a:gd name="T73" fmla="*/ 402 h 467"/>
                <a:gd name="T74" fmla="*/ 128 w 370"/>
                <a:gd name="T75" fmla="*/ 420 h 467"/>
                <a:gd name="T76" fmla="*/ 141 w 370"/>
                <a:gd name="T77" fmla="*/ 440 h 467"/>
                <a:gd name="T78" fmla="*/ 157 w 370"/>
                <a:gd name="T79" fmla="*/ 460 h 467"/>
                <a:gd name="T80" fmla="*/ 173 w 370"/>
                <a:gd name="T81" fmla="*/ 467 h 467"/>
                <a:gd name="T82" fmla="*/ 189 w 370"/>
                <a:gd name="T83" fmla="*/ 464 h 467"/>
                <a:gd name="T84" fmla="*/ 212 w 370"/>
                <a:gd name="T85" fmla="*/ 461 h 467"/>
                <a:gd name="T86" fmla="*/ 238 w 370"/>
                <a:gd name="T87" fmla="*/ 457 h 467"/>
                <a:gd name="T88" fmla="*/ 258 w 370"/>
                <a:gd name="T89" fmla="*/ 454 h 467"/>
                <a:gd name="T90" fmla="*/ 277 w 370"/>
                <a:gd name="T91" fmla="*/ 450 h 467"/>
                <a:gd name="T92" fmla="*/ 306 w 370"/>
                <a:gd name="T93" fmla="*/ 445 h 467"/>
                <a:gd name="T94" fmla="*/ 330 w 370"/>
                <a:gd name="T95" fmla="*/ 441 h 467"/>
                <a:gd name="T96" fmla="*/ 352 w 370"/>
                <a:gd name="T97" fmla="*/ 437 h 467"/>
                <a:gd name="T98" fmla="*/ 368 w 370"/>
                <a:gd name="T99" fmla="*/ 435 h 467"/>
                <a:gd name="T100" fmla="*/ 357 w 370"/>
                <a:gd name="T101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0" h="467">
                  <a:moveTo>
                    <a:pt x="357" y="0"/>
                  </a:moveTo>
                  <a:lnTo>
                    <a:pt x="356" y="0"/>
                  </a:lnTo>
                  <a:lnTo>
                    <a:pt x="355" y="0"/>
                  </a:lnTo>
                  <a:lnTo>
                    <a:pt x="350" y="0"/>
                  </a:lnTo>
                  <a:lnTo>
                    <a:pt x="346" y="0"/>
                  </a:lnTo>
                  <a:lnTo>
                    <a:pt x="339" y="0"/>
                  </a:lnTo>
                  <a:lnTo>
                    <a:pt x="333" y="0"/>
                  </a:lnTo>
                  <a:lnTo>
                    <a:pt x="324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7" y="2"/>
                  </a:lnTo>
                  <a:lnTo>
                    <a:pt x="301" y="2"/>
                  </a:lnTo>
                  <a:lnTo>
                    <a:pt x="297" y="2"/>
                  </a:lnTo>
                  <a:lnTo>
                    <a:pt x="291" y="2"/>
                  </a:lnTo>
                  <a:lnTo>
                    <a:pt x="287" y="2"/>
                  </a:lnTo>
                  <a:lnTo>
                    <a:pt x="281" y="2"/>
                  </a:lnTo>
                  <a:lnTo>
                    <a:pt x="275" y="2"/>
                  </a:lnTo>
                  <a:lnTo>
                    <a:pt x="270" y="2"/>
                  </a:lnTo>
                  <a:lnTo>
                    <a:pt x="264" y="2"/>
                  </a:lnTo>
                  <a:lnTo>
                    <a:pt x="257" y="2"/>
                  </a:lnTo>
                  <a:lnTo>
                    <a:pt x="252" y="3"/>
                  </a:lnTo>
                  <a:lnTo>
                    <a:pt x="245" y="3"/>
                  </a:lnTo>
                  <a:lnTo>
                    <a:pt x="239" y="5"/>
                  </a:lnTo>
                  <a:lnTo>
                    <a:pt x="234" y="5"/>
                  </a:lnTo>
                  <a:lnTo>
                    <a:pt x="228" y="5"/>
                  </a:lnTo>
                  <a:lnTo>
                    <a:pt x="221" y="5"/>
                  </a:lnTo>
                  <a:lnTo>
                    <a:pt x="213" y="5"/>
                  </a:lnTo>
                  <a:lnTo>
                    <a:pt x="208" y="5"/>
                  </a:lnTo>
                  <a:lnTo>
                    <a:pt x="202" y="5"/>
                  </a:lnTo>
                  <a:lnTo>
                    <a:pt x="195" y="5"/>
                  </a:lnTo>
                  <a:lnTo>
                    <a:pt x="189" y="6"/>
                  </a:lnTo>
                  <a:lnTo>
                    <a:pt x="182" y="6"/>
                  </a:lnTo>
                  <a:lnTo>
                    <a:pt x="176" y="6"/>
                  </a:lnTo>
                  <a:lnTo>
                    <a:pt x="170" y="6"/>
                  </a:lnTo>
                  <a:lnTo>
                    <a:pt x="164" y="6"/>
                  </a:lnTo>
                  <a:lnTo>
                    <a:pt x="159" y="6"/>
                  </a:lnTo>
                  <a:lnTo>
                    <a:pt x="153" y="7"/>
                  </a:lnTo>
                  <a:lnTo>
                    <a:pt x="147" y="7"/>
                  </a:lnTo>
                  <a:lnTo>
                    <a:pt x="141" y="9"/>
                  </a:lnTo>
                  <a:lnTo>
                    <a:pt x="136" y="9"/>
                  </a:lnTo>
                  <a:lnTo>
                    <a:pt x="131" y="9"/>
                  </a:lnTo>
                  <a:lnTo>
                    <a:pt x="126" y="9"/>
                  </a:lnTo>
                  <a:lnTo>
                    <a:pt x="121" y="9"/>
                  </a:lnTo>
                  <a:lnTo>
                    <a:pt x="115" y="10"/>
                  </a:lnTo>
                  <a:lnTo>
                    <a:pt x="111" y="12"/>
                  </a:lnTo>
                  <a:lnTo>
                    <a:pt x="101" y="12"/>
                  </a:lnTo>
                  <a:lnTo>
                    <a:pt x="94" y="13"/>
                  </a:lnTo>
                  <a:lnTo>
                    <a:pt x="87" y="15"/>
                  </a:lnTo>
                  <a:lnTo>
                    <a:pt x="81" y="15"/>
                  </a:lnTo>
                  <a:lnTo>
                    <a:pt x="77" y="16"/>
                  </a:lnTo>
                  <a:lnTo>
                    <a:pt x="74" y="17"/>
                  </a:lnTo>
                  <a:lnTo>
                    <a:pt x="66" y="19"/>
                  </a:lnTo>
                  <a:lnTo>
                    <a:pt x="58" y="22"/>
                  </a:lnTo>
                  <a:lnTo>
                    <a:pt x="49" y="25"/>
                  </a:lnTo>
                  <a:lnTo>
                    <a:pt x="41" y="26"/>
                  </a:lnTo>
                  <a:lnTo>
                    <a:pt x="32" y="29"/>
                  </a:lnTo>
                  <a:lnTo>
                    <a:pt x="23" y="33"/>
                  </a:lnTo>
                  <a:lnTo>
                    <a:pt x="16" y="36"/>
                  </a:lnTo>
                  <a:lnTo>
                    <a:pt x="10" y="42"/>
                  </a:lnTo>
                  <a:lnTo>
                    <a:pt x="3" y="48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0" y="65"/>
                  </a:lnTo>
                  <a:lnTo>
                    <a:pt x="0" y="69"/>
                  </a:lnTo>
                  <a:lnTo>
                    <a:pt x="2" y="75"/>
                  </a:lnTo>
                  <a:lnTo>
                    <a:pt x="3" y="81"/>
                  </a:lnTo>
                  <a:lnTo>
                    <a:pt x="6" y="87"/>
                  </a:lnTo>
                  <a:lnTo>
                    <a:pt x="7" y="94"/>
                  </a:lnTo>
                  <a:lnTo>
                    <a:pt x="13" y="103"/>
                  </a:lnTo>
                  <a:lnTo>
                    <a:pt x="17" y="110"/>
                  </a:lnTo>
                  <a:lnTo>
                    <a:pt x="25" y="117"/>
                  </a:lnTo>
                  <a:lnTo>
                    <a:pt x="28" y="121"/>
                  </a:lnTo>
                  <a:lnTo>
                    <a:pt x="30" y="126"/>
                  </a:lnTo>
                  <a:lnTo>
                    <a:pt x="35" y="131"/>
                  </a:lnTo>
                  <a:lnTo>
                    <a:pt x="41" y="137"/>
                  </a:lnTo>
                  <a:lnTo>
                    <a:pt x="48" y="146"/>
                  </a:lnTo>
                  <a:lnTo>
                    <a:pt x="53" y="154"/>
                  </a:lnTo>
                  <a:lnTo>
                    <a:pt x="59" y="164"/>
                  </a:lnTo>
                  <a:lnTo>
                    <a:pt x="66" y="175"/>
                  </a:lnTo>
                  <a:lnTo>
                    <a:pt x="69" y="183"/>
                  </a:lnTo>
                  <a:lnTo>
                    <a:pt x="74" y="193"/>
                  </a:lnTo>
                  <a:lnTo>
                    <a:pt x="77" y="200"/>
                  </a:lnTo>
                  <a:lnTo>
                    <a:pt x="81" y="211"/>
                  </a:lnTo>
                  <a:lnTo>
                    <a:pt x="81" y="219"/>
                  </a:lnTo>
                  <a:lnTo>
                    <a:pt x="84" y="228"/>
                  </a:lnTo>
                  <a:lnTo>
                    <a:pt x="84" y="238"/>
                  </a:lnTo>
                  <a:lnTo>
                    <a:pt x="85" y="248"/>
                  </a:lnTo>
                  <a:lnTo>
                    <a:pt x="87" y="255"/>
                  </a:lnTo>
                  <a:lnTo>
                    <a:pt x="88" y="265"/>
                  </a:lnTo>
                  <a:lnTo>
                    <a:pt x="88" y="275"/>
                  </a:lnTo>
                  <a:lnTo>
                    <a:pt x="89" y="285"/>
                  </a:lnTo>
                  <a:lnTo>
                    <a:pt x="89" y="294"/>
                  </a:lnTo>
                  <a:lnTo>
                    <a:pt x="91" y="304"/>
                  </a:lnTo>
                  <a:lnTo>
                    <a:pt x="91" y="309"/>
                  </a:lnTo>
                  <a:lnTo>
                    <a:pt x="91" y="314"/>
                  </a:lnTo>
                  <a:lnTo>
                    <a:pt x="92" y="319"/>
                  </a:lnTo>
                  <a:lnTo>
                    <a:pt x="94" y="324"/>
                  </a:lnTo>
                  <a:lnTo>
                    <a:pt x="94" y="329"/>
                  </a:lnTo>
                  <a:lnTo>
                    <a:pt x="95" y="334"/>
                  </a:lnTo>
                  <a:lnTo>
                    <a:pt x="95" y="339"/>
                  </a:lnTo>
                  <a:lnTo>
                    <a:pt x="97" y="345"/>
                  </a:lnTo>
                  <a:lnTo>
                    <a:pt x="98" y="350"/>
                  </a:lnTo>
                  <a:lnTo>
                    <a:pt x="100" y="356"/>
                  </a:lnTo>
                  <a:lnTo>
                    <a:pt x="101" y="362"/>
                  </a:lnTo>
                  <a:lnTo>
                    <a:pt x="104" y="368"/>
                  </a:lnTo>
                  <a:lnTo>
                    <a:pt x="105" y="373"/>
                  </a:lnTo>
                  <a:lnTo>
                    <a:pt x="107" y="379"/>
                  </a:lnTo>
                  <a:lnTo>
                    <a:pt x="110" y="385"/>
                  </a:lnTo>
                  <a:lnTo>
                    <a:pt x="113" y="389"/>
                  </a:lnTo>
                  <a:lnTo>
                    <a:pt x="115" y="395"/>
                  </a:lnTo>
                  <a:lnTo>
                    <a:pt x="118" y="402"/>
                  </a:lnTo>
                  <a:lnTo>
                    <a:pt x="121" y="408"/>
                  </a:lnTo>
                  <a:lnTo>
                    <a:pt x="126" y="414"/>
                  </a:lnTo>
                  <a:lnTo>
                    <a:pt x="128" y="420"/>
                  </a:lnTo>
                  <a:lnTo>
                    <a:pt x="133" y="427"/>
                  </a:lnTo>
                  <a:lnTo>
                    <a:pt x="136" y="432"/>
                  </a:lnTo>
                  <a:lnTo>
                    <a:pt x="141" y="440"/>
                  </a:lnTo>
                  <a:lnTo>
                    <a:pt x="146" y="445"/>
                  </a:lnTo>
                  <a:lnTo>
                    <a:pt x="151" y="453"/>
                  </a:lnTo>
                  <a:lnTo>
                    <a:pt x="157" y="460"/>
                  </a:lnTo>
                  <a:lnTo>
                    <a:pt x="163" y="467"/>
                  </a:lnTo>
                  <a:lnTo>
                    <a:pt x="166" y="467"/>
                  </a:lnTo>
                  <a:lnTo>
                    <a:pt x="173" y="467"/>
                  </a:lnTo>
                  <a:lnTo>
                    <a:pt x="176" y="466"/>
                  </a:lnTo>
                  <a:lnTo>
                    <a:pt x="183" y="466"/>
                  </a:lnTo>
                  <a:lnTo>
                    <a:pt x="189" y="464"/>
                  </a:lnTo>
                  <a:lnTo>
                    <a:pt x="196" y="464"/>
                  </a:lnTo>
                  <a:lnTo>
                    <a:pt x="203" y="463"/>
                  </a:lnTo>
                  <a:lnTo>
                    <a:pt x="212" y="461"/>
                  </a:lnTo>
                  <a:lnTo>
                    <a:pt x="221" y="460"/>
                  </a:lnTo>
                  <a:lnTo>
                    <a:pt x="229" y="458"/>
                  </a:lnTo>
                  <a:lnTo>
                    <a:pt x="238" y="457"/>
                  </a:lnTo>
                  <a:lnTo>
                    <a:pt x="248" y="456"/>
                  </a:lnTo>
                  <a:lnTo>
                    <a:pt x="252" y="454"/>
                  </a:lnTo>
                  <a:lnTo>
                    <a:pt x="258" y="454"/>
                  </a:lnTo>
                  <a:lnTo>
                    <a:pt x="262" y="453"/>
                  </a:lnTo>
                  <a:lnTo>
                    <a:pt x="268" y="453"/>
                  </a:lnTo>
                  <a:lnTo>
                    <a:pt x="277" y="450"/>
                  </a:lnTo>
                  <a:lnTo>
                    <a:pt x="287" y="450"/>
                  </a:lnTo>
                  <a:lnTo>
                    <a:pt x="295" y="447"/>
                  </a:lnTo>
                  <a:lnTo>
                    <a:pt x="306" y="445"/>
                  </a:lnTo>
                  <a:lnTo>
                    <a:pt x="314" y="444"/>
                  </a:lnTo>
                  <a:lnTo>
                    <a:pt x="321" y="443"/>
                  </a:lnTo>
                  <a:lnTo>
                    <a:pt x="330" y="441"/>
                  </a:lnTo>
                  <a:lnTo>
                    <a:pt x="339" y="440"/>
                  </a:lnTo>
                  <a:lnTo>
                    <a:pt x="344" y="438"/>
                  </a:lnTo>
                  <a:lnTo>
                    <a:pt x="352" y="437"/>
                  </a:lnTo>
                  <a:lnTo>
                    <a:pt x="356" y="437"/>
                  </a:lnTo>
                  <a:lnTo>
                    <a:pt x="362" y="437"/>
                  </a:lnTo>
                  <a:lnTo>
                    <a:pt x="368" y="435"/>
                  </a:lnTo>
                  <a:lnTo>
                    <a:pt x="370" y="435"/>
                  </a:lnTo>
                  <a:lnTo>
                    <a:pt x="357" y="0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6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4" name="Freeform 97"/>
            <p:cNvSpPr>
              <a:spLocks/>
            </p:cNvSpPr>
            <p:nvPr/>
          </p:nvSpPr>
          <p:spPr bwMode="auto">
            <a:xfrm>
              <a:off x="3703638" y="2155825"/>
              <a:ext cx="1744663" cy="184150"/>
            </a:xfrm>
            <a:custGeom>
              <a:avLst/>
              <a:gdLst>
                <a:gd name="T0" fmla="*/ 12 w 2198"/>
                <a:gd name="T1" fmla="*/ 0 h 232"/>
                <a:gd name="T2" fmla="*/ 0 w 2198"/>
                <a:gd name="T3" fmla="*/ 108 h 232"/>
                <a:gd name="T4" fmla="*/ 500 w 2198"/>
                <a:gd name="T5" fmla="*/ 200 h 232"/>
                <a:gd name="T6" fmla="*/ 909 w 2198"/>
                <a:gd name="T7" fmla="*/ 232 h 232"/>
                <a:gd name="T8" fmla="*/ 1448 w 2198"/>
                <a:gd name="T9" fmla="*/ 225 h 232"/>
                <a:gd name="T10" fmla="*/ 2198 w 2198"/>
                <a:gd name="T11" fmla="*/ 172 h 232"/>
                <a:gd name="T12" fmla="*/ 2151 w 2198"/>
                <a:gd name="T13" fmla="*/ 65 h 232"/>
                <a:gd name="T14" fmla="*/ 1586 w 2198"/>
                <a:gd name="T15" fmla="*/ 54 h 232"/>
                <a:gd name="T16" fmla="*/ 932 w 2198"/>
                <a:gd name="T17" fmla="*/ 64 h 232"/>
                <a:gd name="T18" fmla="*/ 511 w 2198"/>
                <a:gd name="T19" fmla="*/ 33 h 232"/>
                <a:gd name="T20" fmla="*/ 12 w 2198"/>
                <a:gd name="T21" fmla="*/ 0 h 232"/>
                <a:gd name="T22" fmla="*/ 12 w 2198"/>
                <a:gd name="T23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98" h="232">
                  <a:moveTo>
                    <a:pt x="12" y="0"/>
                  </a:moveTo>
                  <a:lnTo>
                    <a:pt x="0" y="108"/>
                  </a:lnTo>
                  <a:lnTo>
                    <a:pt x="500" y="200"/>
                  </a:lnTo>
                  <a:lnTo>
                    <a:pt x="909" y="232"/>
                  </a:lnTo>
                  <a:lnTo>
                    <a:pt x="1448" y="225"/>
                  </a:lnTo>
                  <a:lnTo>
                    <a:pt x="2198" y="172"/>
                  </a:lnTo>
                  <a:lnTo>
                    <a:pt x="2151" y="65"/>
                  </a:lnTo>
                  <a:lnTo>
                    <a:pt x="1586" y="54"/>
                  </a:lnTo>
                  <a:lnTo>
                    <a:pt x="932" y="64"/>
                  </a:lnTo>
                  <a:lnTo>
                    <a:pt x="511" y="33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5" name="Freeform 98"/>
            <p:cNvSpPr>
              <a:spLocks/>
            </p:cNvSpPr>
            <p:nvPr/>
          </p:nvSpPr>
          <p:spPr bwMode="auto">
            <a:xfrm>
              <a:off x="3687763" y="2049463"/>
              <a:ext cx="1714500" cy="230187"/>
            </a:xfrm>
            <a:custGeom>
              <a:avLst/>
              <a:gdLst>
                <a:gd name="T0" fmla="*/ 0 w 2160"/>
                <a:gd name="T1" fmla="*/ 157 h 291"/>
                <a:gd name="T2" fmla="*/ 372 w 2160"/>
                <a:gd name="T3" fmla="*/ 239 h 291"/>
                <a:gd name="T4" fmla="*/ 865 w 2160"/>
                <a:gd name="T5" fmla="*/ 291 h 291"/>
                <a:gd name="T6" fmla="*/ 1533 w 2160"/>
                <a:gd name="T7" fmla="*/ 218 h 291"/>
                <a:gd name="T8" fmla="*/ 2160 w 2160"/>
                <a:gd name="T9" fmla="*/ 221 h 291"/>
                <a:gd name="T10" fmla="*/ 2152 w 2160"/>
                <a:gd name="T11" fmla="*/ 108 h 291"/>
                <a:gd name="T12" fmla="*/ 1596 w 2160"/>
                <a:gd name="T13" fmla="*/ 35 h 291"/>
                <a:gd name="T14" fmla="*/ 1344 w 2160"/>
                <a:gd name="T15" fmla="*/ 0 h 291"/>
                <a:gd name="T16" fmla="*/ 965 w 2160"/>
                <a:gd name="T17" fmla="*/ 0 h 291"/>
                <a:gd name="T18" fmla="*/ 654 w 2160"/>
                <a:gd name="T19" fmla="*/ 13 h 291"/>
                <a:gd name="T20" fmla="*/ 310 w 2160"/>
                <a:gd name="T21" fmla="*/ 41 h 291"/>
                <a:gd name="T22" fmla="*/ 52 w 2160"/>
                <a:gd name="T23" fmla="*/ 85 h 291"/>
                <a:gd name="T24" fmla="*/ 0 w 2160"/>
                <a:gd name="T25" fmla="*/ 157 h 291"/>
                <a:gd name="T26" fmla="*/ 0 w 2160"/>
                <a:gd name="T27" fmla="*/ 15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60" h="291">
                  <a:moveTo>
                    <a:pt x="0" y="157"/>
                  </a:moveTo>
                  <a:lnTo>
                    <a:pt x="372" y="239"/>
                  </a:lnTo>
                  <a:lnTo>
                    <a:pt x="865" y="291"/>
                  </a:lnTo>
                  <a:lnTo>
                    <a:pt x="1533" y="218"/>
                  </a:lnTo>
                  <a:lnTo>
                    <a:pt x="2160" y="221"/>
                  </a:lnTo>
                  <a:lnTo>
                    <a:pt x="2152" y="108"/>
                  </a:lnTo>
                  <a:lnTo>
                    <a:pt x="1596" y="35"/>
                  </a:lnTo>
                  <a:lnTo>
                    <a:pt x="1344" y="0"/>
                  </a:lnTo>
                  <a:lnTo>
                    <a:pt x="965" y="0"/>
                  </a:lnTo>
                  <a:lnTo>
                    <a:pt x="654" y="13"/>
                  </a:lnTo>
                  <a:lnTo>
                    <a:pt x="310" y="41"/>
                  </a:lnTo>
                  <a:lnTo>
                    <a:pt x="52" y="85"/>
                  </a:lnTo>
                  <a:lnTo>
                    <a:pt x="0" y="157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6" name="Freeform 99"/>
            <p:cNvSpPr>
              <a:spLocks/>
            </p:cNvSpPr>
            <p:nvPr/>
          </p:nvSpPr>
          <p:spPr bwMode="auto">
            <a:xfrm>
              <a:off x="3975100" y="1947863"/>
              <a:ext cx="149225" cy="139700"/>
            </a:xfrm>
            <a:custGeom>
              <a:avLst/>
              <a:gdLst>
                <a:gd name="T0" fmla="*/ 85 w 189"/>
                <a:gd name="T1" fmla="*/ 0 h 176"/>
                <a:gd name="T2" fmla="*/ 39 w 189"/>
                <a:gd name="T3" fmla="*/ 12 h 176"/>
                <a:gd name="T4" fmla="*/ 0 w 189"/>
                <a:gd name="T5" fmla="*/ 136 h 176"/>
                <a:gd name="T6" fmla="*/ 49 w 189"/>
                <a:gd name="T7" fmla="*/ 176 h 176"/>
                <a:gd name="T8" fmla="*/ 160 w 189"/>
                <a:gd name="T9" fmla="*/ 143 h 176"/>
                <a:gd name="T10" fmla="*/ 160 w 189"/>
                <a:gd name="T11" fmla="*/ 142 h 176"/>
                <a:gd name="T12" fmla="*/ 164 w 189"/>
                <a:gd name="T13" fmla="*/ 133 h 176"/>
                <a:gd name="T14" fmla="*/ 167 w 189"/>
                <a:gd name="T15" fmla="*/ 129 h 176"/>
                <a:gd name="T16" fmla="*/ 168 w 189"/>
                <a:gd name="T17" fmla="*/ 123 h 176"/>
                <a:gd name="T18" fmla="*/ 173 w 189"/>
                <a:gd name="T19" fmla="*/ 119 h 176"/>
                <a:gd name="T20" fmla="*/ 177 w 189"/>
                <a:gd name="T21" fmla="*/ 113 h 176"/>
                <a:gd name="T22" fmla="*/ 178 w 189"/>
                <a:gd name="T23" fmla="*/ 106 h 176"/>
                <a:gd name="T24" fmla="*/ 181 w 189"/>
                <a:gd name="T25" fmla="*/ 100 h 176"/>
                <a:gd name="T26" fmla="*/ 184 w 189"/>
                <a:gd name="T27" fmla="*/ 93 h 176"/>
                <a:gd name="T28" fmla="*/ 187 w 189"/>
                <a:gd name="T29" fmla="*/ 87 h 176"/>
                <a:gd name="T30" fmla="*/ 187 w 189"/>
                <a:gd name="T31" fmla="*/ 81 h 176"/>
                <a:gd name="T32" fmla="*/ 189 w 189"/>
                <a:gd name="T33" fmla="*/ 75 h 176"/>
                <a:gd name="T34" fmla="*/ 189 w 189"/>
                <a:gd name="T35" fmla="*/ 70 h 176"/>
                <a:gd name="T36" fmla="*/ 189 w 189"/>
                <a:gd name="T37" fmla="*/ 68 h 176"/>
                <a:gd name="T38" fmla="*/ 187 w 189"/>
                <a:gd name="T39" fmla="*/ 65 h 176"/>
                <a:gd name="T40" fmla="*/ 183 w 189"/>
                <a:gd name="T41" fmla="*/ 62 h 176"/>
                <a:gd name="T42" fmla="*/ 177 w 189"/>
                <a:gd name="T43" fmla="*/ 58 h 176"/>
                <a:gd name="T44" fmla="*/ 171 w 189"/>
                <a:gd name="T45" fmla="*/ 54 h 176"/>
                <a:gd name="T46" fmla="*/ 161 w 189"/>
                <a:gd name="T47" fmla="*/ 48 h 176"/>
                <a:gd name="T48" fmla="*/ 154 w 189"/>
                <a:gd name="T49" fmla="*/ 42 h 176"/>
                <a:gd name="T50" fmla="*/ 144 w 189"/>
                <a:gd name="T51" fmla="*/ 38 h 176"/>
                <a:gd name="T52" fmla="*/ 135 w 189"/>
                <a:gd name="T53" fmla="*/ 32 h 176"/>
                <a:gd name="T54" fmla="*/ 125 w 189"/>
                <a:gd name="T55" fmla="*/ 25 h 176"/>
                <a:gd name="T56" fmla="*/ 117 w 189"/>
                <a:gd name="T57" fmla="*/ 19 h 176"/>
                <a:gd name="T58" fmla="*/ 108 w 189"/>
                <a:gd name="T59" fmla="*/ 13 h 176"/>
                <a:gd name="T60" fmla="*/ 101 w 189"/>
                <a:gd name="T61" fmla="*/ 10 h 176"/>
                <a:gd name="T62" fmla="*/ 93 w 189"/>
                <a:gd name="T63" fmla="*/ 5 h 176"/>
                <a:gd name="T64" fmla="*/ 89 w 189"/>
                <a:gd name="T65" fmla="*/ 2 h 176"/>
                <a:gd name="T66" fmla="*/ 85 w 189"/>
                <a:gd name="T67" fmla="*/ 0 h 176"/>
                <a:gd name="T68" fmla="*/ 85 w 189"/>
                <a:gd name="T6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9" h="176">
                  <a:moveTo>
                    <a:pt x="85" y="0"/>
                  </a:moveTo>
                  <a:lnTo>
                    <a:pt x="39" y="12"/>
                  </a:lnTo>
                  <a:lnTo>
                    <a:pt x="0" y="136"/>
                  </a:lnTo>
                  <a:lnTo>
                    <a:pt x="49" y="176"/>
                  </a:lnTo>
                  <a:lnTo>
                    <a:pt x="160" y="143"/>
                  </a:lnTo>
                  <a:lnTo>
                    <a:pt x="160" y="142"/>
                  </a:lnTo>
                  <a:lnTo>
                    <a:pt x="164" y="133"/>
                  </a:lnTo>
                  <a:lnTo>
                    <a:pt x="167" y="129"/>
                  </a:lnTo>
                  <a:lnTo>
                    <a:pt x="168" y="123"/>
                  </a:lnTo>
                  <a:lnTo>
                    <a:pt x="173" y="119"/>
                  </a:lnTo>
                  <a:lnTo>
                    <a:pt x="177" y="113"/>
                  </a:lnTo>
                  <a:lnTo>
                    <a:pt x="178" y="106"/>
                  </a:lnTo>
                  <a:lnTo>
                    <a:pt x="181" y="100"/>
                  </a:lnTo>
                  <a:lnTo>
                    <a:pt x="184" y="93"/>
                  </a:lnTo>
                  <a:lnTo>
                    <a:pt x="187" y="87"/>
                  </a:lnTo>
                  <a:lnTo>
                    <a:pt x="187" y="81"/>
                  </a:lnTo>
                  <a:lnTo>
                    <a:pt x="189" y="75"/>
                  </a:lnTo>
                  <a:lnTo>
                    <a:pt x="189" y="70"/>
                  </a:lnTo>
                  <a:lnTo>
                    <a:pt x="189" y="68"/>
                  </a:lnTo>
                  <a:lnTo>
                    <a:pt x="187" y="65"/>
                  </a:lnTo>
                  <a:lnTo>
                    <a:pt x="183" y="62"/>
                  </a:lnTo>
                  <a:lnTo>
                    <a:pt x="177" y="58"/>
                  </a:lnTo>
                  <a:lnTo>
                    <a:pt x="171" y="54"/>
                  </a:lnTo>
                  <a:lnTo>
                    <a:pt x="161" y="48"/>
                  </a:lnTo>
                  <a:lnTo>
                    <a:pt x="154" y="42"/>
                  </a:lnTo>
                  <a:lnTo>
                    <a:pt x="144" y="38"/>
                  </a:lnTo>
                  <a:lnTo>
                    <a:pt x="135" y="32"/>
                  </a:lnTo>
                  <a:lnTo>
                    <a:pt x="125" y="25"/>
                  </a:lnTo>
                  <a:lnTo>
                    <a:pt x="117" y="19"/>
                  </a:lnTo>
                  <a:lnTo>
                    <a:pt x="108" y="13"/>
                  </a:lnTo>
                  <a:lnTo>
                    <a:pt x="101" y="10"/>
                  </a:lnTo>
                  <a:lnTo>
                    <a:pt x="93" y="5"/>
                  </a:lnTo>
                  <a:lnTo>
                    <a:pt x="89" y="2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7" name="Freeform 100"/>
            <p:cNvSpPr>
              <a:spLocks/>
            </p:cNvSpPr>
            <p:nvPr/>
          </p:nvSpPr>
          <p:spPr bwMode="auto">
            <a:xfrm>
              <a:off x="4213225" y="1693863"/>
              <a:ext cx="274638" cy="363537"/>
            </a:xfrm>
            <a:custGeom>
              <a:avLst/>
              <a:gdLst>
                <a:gd name="T0" fmla="*/ 193 w 346"/>
                <a:gd name="T1" fmla="*/ 1 h 456"/>
                <a:gd name="T2" fmla="*/ 166 w 346"/>
                <a:gd name="T3" fmla="*/ 0 h 456"/>
                <a:gd name="T4" fmla="*/ 143 w 346"/>
                <a:gd name="T5" fmla="*/ 1 h 456"/>
                <a:gd name="T6" fmla="*/ 119 w 346"/>
                <a:gd name="T7" fmla="*/ 4 h 456"/>
                <a:gd name="T8" fmla="*/ 98 w 346"/>
                <a:gd name="T9" fmla="*/ 8 h 456"/>
                <a:gd name="T10" fmla="*/ 78 w 346"/>
                <a:gd name="T11" fmla="*/ 14 h 456"/>
                <a:gd name="T12" fmla="*/ 63 w 346"/>
                <a:gd name="T13" fmla="*/ 20 h 456"/>
                <a:gd name="T14" fmla="*/ 42 w 346"/>
                <a:gd name="T15" fmla="*/ 30 h 456"/>
                <a:gd name="T16" fmla="*/ 20 w 346"/>
                <a:gd name="T17" fmla="*/ 43 h 456"/>
                <a:gd name="T18" fmla="*/ 3 w 346"/>
                <a:gd name="T19" fmla="*/ 60 h 456"/>
                <a:gd name="T20" fmla="*/ 4 w 346"/>
                <a:gd name="T21" fmla="*/ 92 h 456"/>
                <a:gd name="T22" fmla="*/ 16 w 346"/>
                <a:gd name="T23" fmla="*/ 118 h 456"/>
                <a:gd name="T24" fmla="*/ 29 w 346"/>
                <a:gd name="T25" fmla="*/ 138 h 456"/>
                <a:gd name="T26" fmla="*/ 40 w 346"/>
                <a:gd name="T27" fmla="*/ 158 h 456"/>
                <a:gd name="T28" fmla="*/ 55 w 346"/>
                <a:gd name="T29" fmla="*/ 190 h 456"/>
                <a:gd name="T30" fmla="*/ 56 w 346"/>
                <a:gd name="T31" fmla="*/ 217 h 456"/>
                <a:gd name="T32" fmla="*/ 55 w 346"/>
                <a:gd name="T33" fmla="*/ 243 h 456"/>
                <a:gd name="T34" fmla="*/ 55 w 346"/>
                <a:gd name="T35" fmla="*/ 269 h 456"/>
                <a:gd name="T36" fmla="*/ 62 w 346"/>
                <a:gd name="T37" fmla="*/ 292 h 456"/>
                <a:gd name="T38" fmla="*/ 69 w 346"/>
                <a:gd name="T39" fmla="*/ 314 h 456"/>
                <a:gd name="T40" fmla="*/ 72 w 346"/>
                <a:gd name="T41" fmla="*/ 332 h 456"/>
                <a:gd name="T42" fmla="*/ 76 w 346"/>
                <a:gd name="T43" fmla="*/ 355 h 456"/>
                <a:gd name="T44" fmla="*/ 81 w 346"/>
                <a:gd name="T45" fmla="*/ 380 h 456"/>
                <a:gd name="T46" fmla="*/ 83 w 346"/>
                <a:gd name="T47" fmla="*/ 403 h 456"/>
                <a:gd name="T48" fmla="*/ 89 w 346"/>
                <a:gd name="T49" fmla="*/ 429 h 456"/>
                <a:gd name="T50" fmla="*/ 98 w 346"/>
                <a:gd name="T51" fmla="*/ 453 h 456"/>
                <a:gd name="T52" fmla="*/ 130 w 346"/>
                <a:gd name="T53" fmla="*/ 455 h 456"/>
                <a:gd name="T54" fmla="*/ 154 w 346"/>
                <a:gd name="T55" fmla="*/ 452 h 456"/>
                <a:gd name="T56" fmla="*/ 187 w 346"/>
                <a:gd name="T57" fmla="*/ 445 h 456"/>
                <a:gd name="T58" fmla="*/ 216 w 346"/>
                <a:gd name="T59" fmla="*/ 436 h 456"/>
                <a:gd name="T60" fmla="*/ 239 w 346"/>
                <a:gd name="T61" fmla="*/ 430 h 456"/>
                <a:gd name="T62" fmla="*/ 271 w 346"/>
                <a:gd name="T63" fmla="*/ 427 h 456"/>
                <a:gd name="T64" fmla="*/ 297 w 346"/>
                <a:gd name="T65" fmla="*/ 426 h 456"/>
                <a:gd name="T66" fmla="*/ 331 w 346"/>
                <a:gd name="T67" fmla="*/ 420 h 456"/>
                <a:gd name="T68" fmla="*/ 343 w 346"/>
                <a:gd name="T69" fmla="*/ 404 h 456"/>
                <a:gd name="T70" fmla="*/ 331 w 346"/>
                <a:gd name="T71" fmla="*/ 374 h 456"/>
                <a:gd name="T72" fmla="*/ 317 w 346"/>
                <a:gd name="T73" fmla="*/ 341 h 456"/>
                <a:gd name="T74" fmla="*/ 307 w 346"/>
                <a:gd name="T75" fmla="*/ 321 h 456"/>
                <a:gd name="T76" fmla="*/ 297 w 346"/>
                <a:gd name="T77" fmla="*/ 299 h 456"/>
                <a:gd name="T78" fmla="*/ 287 w 346"/>
                <a:gd name="T79" fmla="*/ 276 h 456"/>
                <a:gd name="T80" fmla="*/ 276 w 346"/>
                <a:gd name="T81" fmla="*/ 253 h 456"/>
                <a:gd name="T82" fmla="*/ 265 w 346"/>
                <a:gd name="T83" fmla="*/ 230 h 456"/>
                <a:gd name="T84" fmla="*/ 255 w 346"/>
                <a:gd name="T85" fmla="*/ 208 h 456"/>
                <a:gd name="T86" fmla="*/ 245 w 346"/>
                <a:gd name="T87" fmla="*/ 187 h 456"/>
                <a:gd name="T88" fmla="*/ 235 w 346"/>
                <a:gd name="T89" fmla="*/ 162 h 456"/>
                <a:gd name="T90" fmla="*/ 222 w 346"/>
                <a:gd name="T91" fmla="*/ 128 h 456"/>
                <a:gd name="T92" fmla="*/ 217 w 346"/>
                <a:gd name="T93" fmla="*/ 108 h 456"/>
                <a:gd name="T94" fmla="*/ 217 w 346"/>
                <a:gd name="T95" fmla="*/ 85 h 456"/>
                <a:gd name="T96" fmla="*/ 217 w 346"/>
                <a:gd name="T97" fmla="*/ 50 h 456"/>
                <a:gd name="T98" fmla="*/ 217 w 346"/>
                <a:gd name="T99" fmla="*/ 2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6" h="456">
                  <a:moveTo>
                    <a:pt x="217" y="11"/>
                  </a:moveTo>
                  <a:lnTo>
                    <a:pt x="210" y="7"/>
                  </a:lnTo>
                  <a:lnTo>
                    <a:pt x="203" y="4"/>
                  </a:lnTo>
                  <a:lnTo>
                    <a:pt x="193" y="1"/>
                  </a:lnTo>
                  <a:lnTo>
                    <a:pt x="184" y="0"/>
                  </a:lnTo>
                  <a:lnTo>
                    <a:pt x="177" y="0"/>
                  </a:lnTo>
                  <a:lnTo>
                    <a:pt x="171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54" y="0"/>
                  </a:lnTo>
                  <a:lnTo>
                    <a:pt x="148" y="1"/>
                  </a:lnTo>
                  <a:lnTo>
                    <a:pt x="143" y="1"/>
                  </a:lnTo>
                  <a:lnTo>
                    <a:pt x="137" y="2"/>
                  </a:lnTo>
                  <a:lnTo>
                    <a:pt x="131" y="2"/>
                  </a:lnTo>
                  <a:lnTo>
                    <a:pt x="124" y="4"/>
                  </a:lnTo>
                  <a:lnTo>
                    <a:pt x="119" y="4"/>
                  </a:lnTo>
                  <a:lnTo>
                    <a:pt x="114" y="7"/>
                  </a:lnTo>
                  <a:lnTo>
                    <a:pt x="108" y="7"/>
                  </a:lnTo>
                  <a:lnTo>
                    <a:pt x="102" y="8"/>
                  </a:lnTo>
                  <a:lnTo>
                    <a:pt x="98" y="8"/>
                  </a:lnTo>
                  <a:lnTo>
                    <a:pt x="94" y="10"/>
                  </a:lnTo>
                  <a:lnTo>
                    <a:pt x="86" y="11"/>
                  </a:lnTo>
                  <a:lnTo>
                    <a:pt x="82" y="14"/>
                  </a:lnTo>
                  <a:lnTo>
                    <a:pt x="78" y="14"/>
                  </a:lnTo>
                  <a:lnTo>
                    <a:pt x="76" y="15"/>
                  </a:lnTo>
                  <a:lnTo>
                    <a:pt x="73" y="15"/>
                  </a:lnTo>
                  <a:lnTo>
                    <a:pt x="68" y="18"/>
                  </a:lnTo>
                  <a:lnTo>
                    <a:pt x="63" y="20"/>
                  </a:lnTo>
                  <a:lnTo>
                    <a:pt x="59" y="21"/>
                  </a:lnTo>
                  <a:lnTo>
                    <a:pt x="53" y="24"/>
                  </a:lnTo>
                  <a:lnTo>
                    <a:pt x="49" y="27"/>
                  </a:lnTo>
                  <a:lnTo>
                    <a:pt x="42" y="30"/>
                  </a:lnTo>
                  <a:lnTo>
                    <a:pt x="36" y="33"/>
                  </a:lnTo>
                  <a:lnTo>
                    <a:pt x="32" y="37"/>
                  </a:lnTo>
                  <a:lnTo>
                    <a:pt x="26" y="40"/>
                  </a:lnTo>
                  <a:lnTo>
                    <a:pt x="20" y="43"/>
                  </a:lnTo>
                  <a:lnTo>
                    <a:pt x="16" y="47"/>
                  </a:lnTo>
                  <a:lnTo>
                    <a:pt x="11" y="50"/>
                  </a:lnTo>
                  <a:lnTo>
                    <a:pt x="9" y="54"/>
                  </a:lnTo>
                  <a:lnTo>
                    <a:pt x="3" y="60"/>
                  </a:lnTo>
                  <a:lnTo>
                    <a:pt x="1" y="67"/>
                  </a:lnTo>
                  <a:lnTo>
                    <a:pt x="0" y="74"/>
                  </a:lnTo>
                  <a:lnTo>
                    <a:pt x="1" y="85"/>
                  </a:lnTo>
                  <a:lnTo>
                    <a:pt x="4" y="92"/>
                  </a:lnTo>
                  <a:lnTo>
                    <a:pt x="9" y="102"/>
                  </a:lnTo>
                  <a:lnTo>
                    <a:pt x="11" y="108"/>
                  </a:lnTo>
                  <a:lnTo>
                    <a:pt x="14" y="112"/>
                  </a:lnTo>
                  <a:lnTo>
                    <a:pt x="16" y="118"/>
                  </a:lnTo>
                  <a:lnTo>
                    <a:pt x="20" y="123"/>
                  </a:lnTo>
                  <a:lnTo>
                    <a:pt x="23" y="128"/>
                  </a:lnTo>
                  <a:lnTo>
                    <a:pt x="26" y="134"/>
                  </a:lnTo>
                  <a:lnTo>
                    <a:pt x="29" y="138"/>
                  </a:lnTo>
                  <a:lnTo>
                    <a:pt x="32" y="144"/>
                  </a:lnTo>
                  <a:lnTo>
                    <a:pt x="34" y="148"/>
                  </a:lnTo>
                  <a:lnTo>
                    <a:pt x="37" y="154"/>
                  </a:lnTo>
                  <a:lnTo>
                    <a:pt x="40" y="158"/>
                  </a:lnTo>
                  <a:lnTo>
                    <a:pt x="43" y="164"/>
                  </a:lnTo>
                  <a:lnTo>
                    <a:pt x="49" y="172"/>
                  </a:lnTo>
                  <a:lnTo>
                    <a:pt x="53" y="183"/>
                  </a:lnTo>
                  <a:lnTo>
                    <a:pt x="55" y="190"/>
                  </a:lnTo>
                  <a:lnTo>
                    <a:pt x="58" y="200"/>
                  </a:lnTo>
                  <a:lnTo>
                    <a:pt x="56" y="206"/>
                  </a:lnTo>
                  <a:lnTo>
                    <a:pt x="56" y="210"/>
                  </a:lnTo>
                  <a:lnTo>
                    <a:pt x="56" y="217"/>
                  </a:lnTo>
                  <a:lnTo>
                    <a:pt x="56" y="224"/>
                  </a:lnTo>
                  <a:lnTo>
                    <a:pt x="56" y="230"/>
                  </a:lnTo>
                  <a:lnTo>
                    <a:pt x="55" y="237"/>
                  </a:lnTo>
                  <a:lnTo>
                    <a:pt x="55" y="243"/>
                  </a:lnTo>
                  <a:lnTo>
                    <a:pt x="55" y="250"/>
                  </a:lnTo>
                  <a:lnTo>
                    <a:pt x="55" y="256"/>
                  </a:lnTo>
                  <a:lnTo>
                    <a:pt x="55" y="263"/>
                  </a:lnTo>
                  <a:lnTo>
                    <a:pt x="55" y="269"/>
                  </a:lnTo>
                  <a:lnTo>
                    <a:pt x="56" y="276"/>
                  </a:lnTo>
                  <a:lnTo>
                    <a:pt x="58" y="280"/>
                  </a:lnTo>
                  <a:lnTo>
                    <a:pt x="59" y="286"/>
                  </a:lnTo>
                  <a:lnTo>
                    <a:pt x="62" y="292"/>
                  </a:lnTo>
                  <a:lnTo>
                    <a:pt x="66" y="299"/>
                  </a:lnTo>
                  <a:lnTo>
                    <a:pt x="66" y="304"/>
                  </a:lnTo>
                  <a:lnTo>
                    <a:pt x="69" y="309"/>
                  </a:lnTo>
                  <a:lnTo>
                    <a:pt x="69" y="314"/>
                  </a:lnTo>
                  <a:lnTo>
                    <a:pt x="69" y="318"/>
                  </a:lnTo>
                  <a:lnTo>
                    <a:pt x="70" y="322"/>
                  </a:lnTo>
                  <a:lnTo>
                    <a:pt x="72" y="328"/>
                  </a:lnTo>
                  <a:lnTo>
                    <a:pt x="72" y="332"/>
                  </a:lnTo>
                  <a:lnTo>
                    <a:pt x="73" y="338"/>
                  </a:lnTo>
                  <a:lnTo>
                    <a:pt x="73" y="344"/>
                  </a:lnTo>
                  <a:lnTo>
                    <a:pt x="76" y="350"/>
                  </a:lnTo>
                  <a:lnTo>
                    <a:pt x="76" y="355"/>
                  </a:lnTo>
                  <a:lnTo>
                    <a:pt x="78" y="361"/>
                  </a:lnTo>
                  <a:lnTo>
                    <a:pt x="79" y="368"/>
                  </a:lnTo>
                  <a:lnTo>
                    <a:pt x="81" y="374"/>
                  </a:lnTo>
                  <a:lnTo>
                    <a:pt x="81" y="380"/>
                  </a:lnTo>
                  <a:lnTo>
                    <a:pt x="82" y="386"/>
                  </a:lnTo>
                  <a:lnTo>
                    <a:pt x="82" y="391"/>
                  </a:lnTo>
                  <a:lnTo>
                    <a:pt x="83" y="397"/>
                  </a:lnTo>
                  <a:lnTo>
                    <a:pt x="83" y="403"/>
                  </a:lnTo>
                  <a:lnTo>
                    <a:pt x="86" y="409"/>
                  </a:lnTo>
                  <a:lnTo>
                    <a:pt x="86" y="415"/>
                  </a:lnTo>
                  <a:lnTo>
                    <a:pt x="88" y="420"/>
                  </a:lnTo>
                  <a:lnTo>
                    <a:pt x="89" y="429"/>
                  </a:lnTo>
                  <a:lnTo>
                    <a:pt x="91" y="439"/>
                  </a:lnTo>
                  <a:lnTo>
                    <a:pt x="92" y="445"/>
                  </a:lnTo>
                  <a:lnTo>
                    <a:pt x="94" y="452"/>
                  </a:lnTo>
                  <a:lnTo>
                    <a:pt x="98" y="453"/>
                  </a:lnTo>
                  <a:lnTo>
                    <a:pt x="105" y="455"/>
                  </a:lnTo>
                  <a:lnTo>
                    <a:pt x="112" y="455"/>
                  </a:lnTo>
                  <a:lnTo>
                    <a:pt x="121" y="456"/>
                  </a:lnTo>
                  <a:lnTo>
                    <a:pt x="130" y="455"/>
                  </a:lnTo>
                  <a:lnTo>
                    <a:pt x="140" y="455"/>
                  </a:lnTo>
                  <a:lnTo>
                    <a:pt x="144" y="453"/>
                  </a:lnTo>
                  <a:lnTo>
                    <a:pt x="148" y="453"/>
                  </a:lnTo>
                  <a:lnTo>
                    <a:pt x="154" y="452"/>
                  </a:lnTo>
                  <a:lnTo>
                    <a:pt x="160" y="452"/>
                  </a:lnTo>
                  <a:lnTo>
                    <a:pt x="168" y="449"/>
                  </a:lnTo>
                  <a:lnTo>
                    <a:pt x="177" y="448"/>
                  </a:lnTo>
                  <a:lnTo>
                    <a:pt x="187" y="445"/>
                  </a:lnTo>
                  <a:lnTo>
                    <a:pt x="196" y="443"/>
                  </a:lnTo>
                  <a:lnTo>
                    <a:pt x="203" y="440"/>
                  </a:lnTo>
                  <a:lnTo>
                    <a:pt x="210" y="439"/>
                  </a:lnTo>
                  <a:lnTo>
                    <a:pt x="216" y="436"/>
                  </a:lnTo>
                  <a:lnTo>
                    <a:pt x="222" y="435"/>
                  </a:lnTo>
                  <a:lnTo>
                    <a:pt x="226" y="432"/>
                  </a:lnTo>
                  <a:lnTo>
                    <a:pt x="232" y="432"/>
                  </a:lnTo>
                  <a:lnTo>
                    <a:pt x="239" y="430"/>
                  </a:lnTo>
                  <a:lnTo>
                    <a:pt x="248" y="430"/>
                  </a:lnTo>
                  <a:lnTo>
                    <a:pt x="256" y="429"/>
                  </a:lnTo>
                  <a:lnTo>
                    <a:pt x="266" y="429"/>
                  </a:lnTo>
                  <a:lnTo>
                    <a:pt x="271" y="427"/>
                  </a:lnTo>
                  <a:lnTo>
                    <a:pt x="276" y="427"/>
                  </a:lnTo>
                  <a:lnTo>
                    <a:pt x="282" y="427"/>
                  </a:lnTo>
                  <a:lnTo>
                    <a:pt x="288" y="427"/>
                  </a:lnTo>
                  <a:lnTo>
                    <a:pt x="297" y="426"/>
                  </a:lnTo>
                  <a:lnTo>
                    <a:pt x="307" y="425"/>
                  </a:lnTo>
                  <a:lnTo>
                    <a:pt x="315" y="423"/>
                  </a:lnTo>
                  <a:lnTo>
                    <a:pt x="325" y="422"/>
                  </a:lnTo>
                  <a:lnTo>
                    <a:pt x="331" y="420"/>
                  </a:lnTo>
                  <a:lnTo>
                    <a:pt x="337" y="417"/>
                  </a:lnTo>
                  <a:lnTo>
                    <a:pt x="343" y="413"/>
                  </a:lnTo>
                  <a:lnTo>
                    <a:pt x="346" y="410"/>
                  </a:lnTo>
                  <a:lnTo>
                    <a:pt x="343" y="404"/>
                  </a:lnTo>
                  <a:lnTo>
                    <a:pt x="340" y="397"/>
                  </a:lnTo>
                  <a:lnTo>
                    <a:pt x="337" y="390"/>
                  </a:lnTo>
                  <a:lnTo>
                    <a:pt x="336" y="383"/>
                  </a:lnTo>
                  <a:lnTo>
                    <a:pt x="331" y="374"/>
                  </a:lnTo>
                  <a:lnTo>
                    <a:pt x="327" y="366"/>
                  </a:lnTo>
                  <a:lnTo>
                    <a:pt x="324" y="357"/>
                  </a:lnTo>
                  <a:lnTo>
                    <a:pt x="320" y="347"/>
                  </a:lnTo>
                  <a:lnTo>
                    <a:pt x="317" y="341"/>
                  </a:lnTo>
                  <a:lnTo>
                    <a:pt x="315" y="337"/>
                  </a:lnTo>
                  <a:lnTo>
                    <a:pt x="312" y="331"/>
                  </a:lnTo>
                  <a:lnTo>
                    <a:pt x="310" y="327"/>
                  </a:lnTo>
                  <a:lnTo>
                    <a:pt x="307" y="321"/>
                  </a:lnTo>
                  <a:lnTo>
                    <a:pt x="305" y="315"/>
                  </a:lnTo>
                  <a:lnTo>
                    <a:pt x="302" y="309"/>
                  </a:lnTo>
                  <a:lnTo>
                    <a:pt x="300" y="305"/>
                  </a:lnTo>
                  <a:lnTo>
                    <a:pt x="297" y="299"/>
                  </a:lnTo>
                  <a:lnTo>
                    <a:pt x="295" y="293"/>
                  </a:lnTo>
                  <a:lnTo>
                    <a:pt x="292" y="288"/>
                  </a:lnTo>
                  <a:lnTo>
                    <a:pt x="289" y="282"/>
                  </a:lnTo>
                  <a:lnTo>
                    <a:pt x="287" y="276"/>
                  </a:lnTo>
                  <a:lnTo>
                    <a:pt x="284" y="270"/>
                  </a:lnTo>
                  <a:lnTo>
                    <a:pt x="281" y="266"/>
                  </a:lnTo>
                  <a:lnTo>
                    <a:pt x="279" y="260"/>
                  </a:lnTo>
                  <a:lnTo>
                    <a:pt x="276" y="253"/>
                  </a:lnTo>
                  <a:lnTo>
                    <a:pt x="274" y="249"/>
                  </a:lnTo>
                  <a:lnTo>
                    <a:pt x="271" y="242"/>
                  </a:lnTo>
                  <a:lnTo>
                    <a:pt x="268" y="236"/>
                  </a:lnTo>
                  <a:lnTo>
                    <a:pt x="265" y="230"/>
                  </a:lnTo>
                  <a:lnTo>
                    <a:pt x="262" y="226"/>
                  </a:lnTo>
                  <a:lnTo>
                    <a:pt x="259" y="220"/>
                  </a:lnTo>
                  <a:lnTo>
                    <a:pt x="256" y="214"/>
                  </a:lnTo>
                  <a:lnTo>
                    <a:pt x="255" y="208"/>
                  </a:lnTo>
                  <a:lnTo>
                    <a:pt x="252" y="203"/>
                  </a:lnTo>
                  <a:lnTo>
                    <a:pt x="249" y="198"/>
                  </a:lnTo>
                  <a:lnTo>
                    <a:pt x="248" y="193"/>
                  </a:lnTo>
                  <a:lnTo>
                    <a:pt x="245" y="187"/>
                  </a:lnTo>
                  <a:lnTo>
                    <a:pt x="242" y="181"/>
                  </a:lnTo>
                  <a:lnTo>
                    <a:pt x="240" y="177"/>
                  </a:lnTo>
                  <a:lnTo>
                    <a:pt x="239" y="172"/>
                  </a:lnTo>
                  <a:lnTo>
                    <a:pt x="235" y="162"/>
                  </a:lnTo>
                  <a:lnTo>
                    <a:pt x="230" y="152"/>
                  </a:lnTo>
                  <a:lnTo>
                    <a:pt x="228" y="144"/>
                  </a:lnTo>
                  <a:lnTo>
                    <a:pt x="225" y="136"/>
                  </a:lnTo>
                  <a:lnTo>
                    <a:pt x="222" y="128"/>
                  </a:lnTo>
                  <a:lnTo>
                    <a:pt x="219" y="121"/>
                  </a:lnTo>
                  <a:lnTo>
                    <a:pt x="217" y="115"/>
                  </a:lnTo>
                  <a:lnTo>
                    <a:pt x="217" y="109"/>
                  </a:lnTo>
                  <a:lnTo>
                    <a:pt x="217" y="108"/>
                  </a:lnTo>
                  <a:lnTo>
                    <a:pt x="217" y="105"/>
                  </a:lnTo>
                  <a:lnTo>
                    <a:pt x="217" y="99"/>
                  </a:lnTo>
                  <a:lnTo>
                    <a:pt x="217" y="93"/>
                  </a:lnTo>
                  <a:lnTo>
                    <a:pt x="217" y="85"/>
                  </a:lnTo>
                  <a:lnTo>
                    <a:pt x="217" y="77"/>
                  </a:lnTo>
                  <a:lnTo>
                    <a:pt x="217" y="69"/>
                  </a:lnTo>
                  <a:lnTo>
                    <a:pt x="217" y="60"/>
                  </a:lnTo>
                  <a:lnTo>
                    <a:pt x="217" y="50"/>
                  </a:lnTo>
                  <a:lnTo>
                    <a:pt x="217" y="41"/>
                  </a:lnTo>
                  <a:lnTo>
                    <a:pt x="217" y="33"/>
                  </a:lnTo>
                  <a:lnTo>
                    <a:pt x="217" y="27"/>
                  </a:lnTo>
                  <a:lnTo>
                    <a:pt x="217" y="20"/>
                  </a:lnTo>
                  <a:lnTo>
                    <a:pt x="217" y="15"/>
                  </a:lnTo>
                  <a:lnTo>
                    <a:pt x="217" y="11"/>
                  </a:lnTo>
                  <a:lnTo>
                    <a:pt x="217" y="11"/>
                  </a:lnTo>
                  <a:close/>
                </a:path>
              </a:pathLst>
            </a:custGeom>
            <a:solidFill>
              <a:srgbClr val="1C5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8" name="Freeform 101"/>
            <p:cNvSpPr>
              <a:spLocks/>
            </p:cNvSpPr>
            <p:nvPr/>
          </p:nvSpPr>
          <p:spPr bwMode="auto">
            <a:xfrm>
              <a:off x="4013200" y="2006600"/>
              <a:ext cx="111125" cy="100012"/>
            </a:xfrm>
            <a:custGeom>
              <a:avLst/>
              <a:gdLst>
                <a:gd name="T0" fmla="*/ 138 w 138"/>
                <a:gd name="T1" fmla="*/ 66 h 127"/>
                <a:gd name="T2" fmla="*/ 127 w 138"/>
                <a:gd name="T3" fmla="*/ 29 h 127"/>
                <a:gd name="T4" fmla="*/ 85 w 138"/>
                <a:gd name="T5" fmla="*/ 0 h 127"/>
                <a:gd name="T6" fmla="*/ 8 w 138"/>
                <a:gd name="T7" fmla="*/ 24 h 127"/>
                <a:gd name="T8" fmla="*/ 0 w 138"/>
                <a:gd name="T9" fmla="*/ 83 h 127"/>
                <a:gd name="T10" fmla="*/ 102 w 138"/>
                <a:gd name="T11" fmla="*/ 127 h 127"/>
                <a:gd name="T12" fmla="*/ 135 w 138"/>
                <a:gd name="T13" fmla="*/ 109 h 127"/>
                <a:gd name="T14" fmla="*/ 138 w 138"/>
                <a:gd name="T15" fmla="*/ 66 h 127"/>
                <a:gd name="T16" fmla="*/ 138 w 138"/>
                <a:gd name="T17" fmla="*/ 6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27">
                  <a:moveTo>
                    <a:pt x="138" y="66"/>
                  </a:moveTo>
                  <a:lnTo>
                    <a:pt x="127" y="29"/>
                  </a:lnTo>
                  <a:lnTo>
                    <a:pt x="85" y="0"/>
                  </a:lnTo>
                  <a:lnTo>
                    <a:pt x="8" y="24"/>
                  </a:lnTo>
                  <a:lnTo>
                    <a:pt x="0" y="83"/>
                  </a:lnTo>
                  <a:lnTo>
                    <a:pt x="102" y="127"/>
                  </a:lnTo>
                  <a:lnTo>
                    <a:pt x="135" y="109"/>
                  </a:lnTo>
                  <a:lnTo>
                    <a:pt x="138" y="66"/>
                  </a:lnTo>
                  <a:lnTo>
                    <a:pt x="138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9" name="Freeform 102"/>
            <p:cNvSpPr>
              <a:spLocks/>
            </p:cNvSpPr>
            <p:nvPr/>
          </p:nvSpPr>
          <p:spPr bwMode="auto">
            <a:xfrm>
              <a:off x="3895725" y="2092325"/>
              <a:ext cx="1235075" cy="120650"/>
            </a:xfrm>
            <a:custGeom>
              <a:avLst/>
              <a:gdLst>
                <a:gd name="T0" fmla="*/ 1344 w 1556"/>
                <a:gd name="T1" fmla="*/ 14 h 151"/>
                <a:gd name="T2" fmla="*/ 1311 w 1556"/>
                <a:gd name="T3" fmla="*/ 11 h 151"/>
                <a:gd name="T4" fmla="*/ 1271 w 1556"/>
                <a:gd name="T5" fmla="*/ 9 h 151"/>
                <a:gd name="T6" fmla="*/ 1226 w 1556"/>
                <a:gd name="T7" fmla="*/ 7 h 151"/>
                <a:gd name="T8" fmla="*/ 1173 w 1556"/>
                <a:gd name="T9" fmla="*/ 4 h 151"/>
                <a:gd name="T10" fmla="*/ 1118 w 1556"/>
                <a:gd name="T11" fmla="*/ 1 h 151"/>
                <a:gd name="T12" fmla="*/ 1062 w 1556"/>
                <a:gd name="T13" fmla="*/ 1 h 151"/>
                <a:gd name="T14" fmla="*/ 1004 w 1556"/>
                <a:gd name="T15" fmla="*/ 0 h 151"/>
                <a:gd name="T16" fmla="*/ 951 w 1556"/>
                <a:gd name="T17" fmla="*/ 1 h 151"/>
                <a:gd name="T18" fmla="*/ 902 w 1556"/>
                <a:gd name="T19" fmla="*/ 4 h 151"/>
                <a:gd name="T20" fmla="*/ 846 w 1556"/>
                <a:gd name="T21" fmla="*/ 7 h 151"/>
                <a:gd name="T22" fmla="*/ 784 w 1556"/>
                <a:gd name="T23" fmla="*/ 9 h 151"/>
                <a:gd name="T24" fmla="*/ 718 w 1556"/>
                <a:gd name="T25" fmla="*/ 9 h 151"/>
                <a:gd name="T26" fmla="*/ 650 w 1556"/>
                <a:gd name="T27" fmla="*/ 9 h 151"/>
                <a:gd name="T28" fmla="*/ 582 w 1556"/>
                <a:gd name="T29" fmla="*/ 9 h 151"/>
                <a:gd name="T30" fmla="*/ 519 w 1556"/>
                <a:gd name="T31" fmla="*/ 7 h 151"/>
                <a:gd name="T32" fmla="*/ 463 w 1556"/>
                <a:gd name="T33" fmla="*/ 6 h 151"/>
                <a:gd name="T34" fmla="*/ 417 w 1556"/>
                <a:gd name="T35" fmla="*/ 4 h 151"/>
                <a:gd name="T36" fmla="*/ 384 w 1556"/>
                <a:gd name="T37" fmla="*/ 4 h 151"/>
                <a:gd name="T38" fmla="*/ 3 w 1556"/>
                <a:gd name="T39" fmla="*/ 88 h 151"/>
                <a:gd name="T40" fmla="*/ 45 w 1556"/>
                <a:gd name="T41" fmla="*/ 99 h 151"/>
                <a:gd name="T42" fmla="*/ 78 w 1556"/>
                <a:gd name="T43" fmla="*/ 108 h 151"/>
                <a:gd name="T44" fmla="*/ 111 w 1556"/>
                <a:gd name="T45" fmla="*/ 115 h 151"/>
                <a:gd name="T46" fmla="*/ 146 w 1556"/>
                <a:gd name="T47" fmla="*/ 122 h 151"/>
                <a:gd name="T48" fmla="*/ 179 w 1556"/>
                <a:gd name="T49" fmla="*/ 130 h 151"/>
                <a:gd name="T50" fmla="*/ 214 w 1556"/>
                <a:gd name="T51" fmla="*/ 137 h 151"/>
                <a:gd name="T52" fmla="*/ 257 w 1556"/>
                <a:gd name="T53" fmla="*/ 143 h 151"/>
                <a:gd name="T54" fmla="*/ 286 w 1556"/>
                <a:gd name="T55" fmla="*/ 140 h 151"/>
                <a:gd name="T56" fmla="*/ 338 w 1556"/>
                <a:gd name="T57" fmla="*/ 135 h 151"/>
                <a:gd name="T58" fmla="*/ 371 w 1556"/>
                <a:gd name="T59" fmla="*/ 134 h 151"/>
                <a:gd name="T60" fmla="*/ 408 w 1556"/>
                <a:gd name="T61" fmla="*/ 133 h 151"/>
                <a:gd name="T62" fmla="*/ 447 w 1556"/>
                <a:gd name="T63" fmla="*/ 133 h 151"/>
                <a:gd name="T64" fmla="*/ 484 w 1556"/>
                <a:gd name="T65" fmla="*/ 133 h 151"/>
                <a:gd name="T66" fmla="*/ 522 w 1556"/>
                <a:gd name="T67" fmla="*/ 133 h 151"/>
                <a:gd name="T68" fmla="*/ 558 w 1556"/>
                <a:gd name="T69" fmla="*/ 135 h 151"/>
                <a:gd name="T70" fmla="*/ 588 w 1556"/>
                <a:gd name="T71" fmla="*/ 140 h 151"/>
                <a:gd name="T72" fmla="*/ 629 w 1556"/>
                <a:gd name="T73" fmla="*/ 145 h 151"/>
                <a:gd name="T74" fmla="*/ 663 w 1556"/>
                <a:gd name="T75" fmla="*/ 148 h 151"/>
                <a:gd name="T76" fmla="*/ 702 w 1556"/>
                <a:gd name="T77" fmla="*/ 150 h 151"/>
                <a:gd name="T78" fmla="*/ 744 w 1556"/>
                <a:gd name="T79" fmla="*/ 151 h 151"/>
                <a:gd name="T80" fmla="*/ 784 w 1556"/>
                <a:gd name="T81" fmla="*/ 151 h 151"/>
                <a:gd name="T82" fmla="*/ 823 w 1556"/>
                <a:gd name="T83" fmla="*/ 148 h 151"/>
                <a:gd name="T84" fmla="*/ 859 w 1556"/>
                <a:gd name="T85" fmla="*/ 147 h 151"/>
                <a:gd name="T86" fmla="*/ 896 w 1556"/>
                <a:gd name="T87" fmla="*/ 144 h 151"/>
                <a:gd name="T88" fmla="*/ 944 w 1556"/>
                <a:gd name="T89" fmla="*/ 133 h 151"/>
                <a:gd name="T90" fmla="*/ 974 w 1556"/>
                <a:gd name="T91" fmla="*/ 124 h 151"/>
                <a:gd name="T92" fmla="*/ 1009 w 1556"/>
                <a:gd name="T93" fmla="*/ 120 h 151"/>
                <a:gd name="T94" fmla="*/ 1056 w 1556"/>
                <a:gd name="T95" fmla="*/ 118 h 151"/>
                <a:gd name="T96" fmla="*/ 1110 w 1556"/>
                <a:gd name="T97" fmla="*/ 118 h 151"/>
                <a:gd name="T98" fmla="*/ 1166 w 1556"/>
                <a:gd name="T99" fmla="*/ 118 h 151"/>
                <a:gd name="T100" fmla="*/ 1221 w 1556"/>
                <a:gd name="T101" fmla="*/ 118 h 151"/>
                <a:gd name="T102" fmla="*/ 1272 w 1556"/>
                <a:gd name="T103" fmla="*/ 118 h 151"/>
                <a:gd name="T104" fmla="*/ 1317 w 1556"/>
                <a:gd name="T105" fmla="*/ 120 h 151"/>
                <a:gd name="T106" fmla="*/ 1350 w 1556"/>
                <a:gd name="T107" fmla="*/ 121 h 151"/>
                <a:gd name="T108" fmla="*/ 1556 w 1556"/>
                <a:gd name="T109" fmla="*/ 12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56" h="151">
                  <a:moveTo>
                    <a:pt x="1365" y="17"/>
                  </a:moveTo>
                  <a:lnTo>
                    <a:pt x="1363" y="17"/>
                  </a:lnTo>
                  <a:lnTo>
                    <a:pt x="1360" y="17"/>
                  </a:lnTo>
                  <a:lnTo>
                    <a:pt x="1356" y="16"/>
                  </a:lnTo>
                  <a:lnTo>
                    <a:pt x="1352" y="16"/>
                  </a:lnTo>
                  <a:lnTo>
                    <a:pt x="1344" y="14"/>
                  </a:lnTo>
                  <a:lnTo>
                    <a:pt x="1336" y="14"/>
                  </a:lnTo>
                  <a:lnTo>
                    <a:pt x="1331" y="13"/>
                  </a:lnTo>
                  <a:lnTo>
                    <a:pt x="1327" y="13"/>
                  </a:lnTo>
                  <a:lnTo>
                    <a:pt x="1321" y="13"/>
                  </a:lnTo>
                  <a:lnTo>
                    <a:pt x="1317" y="13"/>
                  </a:lnTo>
                  <a:lnTo>
                    <a:pt x="1311" y="11"/>
                  </a:lnTo>
                  <a:lnTo>
                    <a:pt x="1306" y="11"/>
                  </a:lnTo>
                  <a:lnTo>
                    <a:pt x="1298" y="11"/>
                  </a:lnTo>
                  <a:lnTo>
                    <a:pt x="1293" y="11"/>
                  </a:lnTo>
                  <a:lnTo>
                    <a:pt x="1285" y="10"/>
                  </a:lnTo>
                  <a:lnTo>
                    <a:pt x="1278" y="9"/>
                  </a:lnTo>
                  <a:lnTo>
                    <a:pt x="1271" y="9"/>
                  </a:lnTo>
                  <a:lnTo>
                    <a:pt x="1265" y="9"/>
                  </a:lnTo>
                  <a:lnTo>
                    <a:pt x="1257" y="9"/>
                  </a:lnTo>
                  <a:lnTo>
                    <a:pt x="1249" y="9"/>
                  </a:lnTo>
                  <a:lnTo>
                    <a:pt x="1242" y="7"/>
                  </a:lnTo>
                  <a:lnTo>
                    <a:pt x="1235" y="7"/>
                  </a:lnTo>
                  <a:lnTo>
                    <a:pt x="1226" y="7"/>
                  </a:lnTo>
                  <a:lnTo>
                    <a:pt x="1218" y="7"/>
                  </a:lnTo>
                  <a:lnTo>
                    <a:pt x="1210" y="7"/>
                  </a:lnTo>
                  <a:lnTo>
                    <a:pt x="1202" y="7"/>
                  </a:lnTo>
                  <a:lnTo>
                    <a:pt x="1192" y="6"/>
                  </a:lnTo>
                  <a:lnTo>
                    <a:pt x="1183" y="4"/>
                  </a:lnTo>
                  <a:lnTo>
                    <a:pt x="1173" y="4"/>
                  </a:lnTo>
                  <a:lnTo>
                    <a:pt x="1164" y="4"/>
                  </a:lnTo>
                  <a:lnTo>
                    <a:pt x="1156" y="3"/>
                  </a:lnTo>
                  <a:lnTo>
                    <a:pt x="1147" y="3"/>
                  </a:lnTo>
                  <a:lnTo>
                    <a:pt x="1137" y="3"/>
                  </a:lnTo>
                  <a:lnTo>
                    <a:pt x="1128" y="3"/>
                  </a:lnTo>
                  <a:lnTo>
                    <a:pt x="1118" y="1"/>
                  </a:lnTo>
                  <a:lnTo>
                    <a:pt x="1110" y="1"/>
                  </a:lnTo>
                  <a:lnTo>
                    <a:pt x="1100" y="1"/>
                  </a:lnTo>
                  <a:lnTo>
                    <a:pt x="1091" y="1"/>
                  </a:lnTo>
                  <a:lnTo>
                    <a:pt x="1081" y="1"/>
                  </a:lnTo>
                  <a:lnTo>
                    <a:pt x="1072" y="1"/>
                  </a:lnTo>
                  <a:lnTo>
                    <a:pt x="1062" y="1"/>
                  </a:lnTo>
                  <a:lnTo>
                    <a:pt x="1053" y="1"/>
                  </a:lnTo>
                  <a:lnTo>
                    <a:pt x="1043" y="0"/>
                  </a:lnTo>
                  <a:lnTo>
                    <a:pt x="1035" y="0"/>
                  </a:lnTo>
                  <a:lnTo>
                    <a:pt x="1025" y="0"/>
                  </a:lnTo>
                  <a:lnTo>
                    <a:pt x="1015" y="0"/>
                  </a:lnTo>
                  <a:lnTo>
                    <a:pt x="1004" y="0"/>
                  </a:lnTo>
                  <a:lnTo>
                    <a:pt x="996" y="0"/>
                  </a:lnTo>
                  <a:lnTo>
                    <a:pt x="987" y="0"/>
                  </a:lnTo>
                  <a:lnTo>
                    <a:pt x="979" y="1"/>
                  </a:lnTo>
                  <a:lnTo>
                    <a:pt x="968" y="1"/>
                  </a:lnTo>
                  <a:lnTo>
                    <a:pt x="960" y="1"/>
                  </a:lnTo>
                  <a:lnTo>
                    <a:pt x="951" y="1"/>
                  </a:lnTo>
                  <a:lnTo>
                    <a:pt x="943" y="1"/>
                  </a:lnTo>
                  <a:lnTo>
                    <a:pt x="934" y="1"/>
                  </a:lnTo>
                  <a:lnTo>
                    <a:pt x="927" y="3"/>
                  </a:lnTo>
                  <a:lnTo>
                    <a:pt x="918" y="4"/>
                  </a:lnTo>
                  <a:lnTo>
                    <a:pt x="911" y="4"/>
                  </a:lnTo>
                  <a:lnTo>
                    <a:pt x="902" y="4"/>
                  </a:lnTo>
                  <a:lnTo>
                    <a:pt x="894" y="4"/>
                  </a:lnTo>
                  <a:lnTo>
                    <a:pt x="883" y="4"/>
                  </a:lnTo>
                  <a:lnTo>
                    <a:pt x="875" y="6"/>
                  </a:lnTo>
                  <a:lnTo>
                    <a:pt x="865" y="6"/>
                  </a:lnTo>
                  <a:lnTo>
                    <a:pt x="856" y="7"/>
                  </a:lnTo>
                  <a:lnTo>
                    <a:pt x="846" y="7"/>
                  </a:lnTo>
                  <a:lnTo>
                    <a:pt x="837" y="7"/>
                  </a:lnTo>
                  <a:lnTo>
                    <a:pt x="826" y="7"/>
                  </a:lnTo>
                  <a:lnTo>
                    <a:pt x="816" y="7"/>
                  </a:lnTo>
                  <a:lnTo>
                    <a:pt x="806" y="7"/>
                  </a:lnTo>
                  <a:lnTo>
                    <a:pt x="796" y="9"/>
                  </a:lnTo>
                  <a:lnTo>
                    <a:pt x="784" y="9"/>
                  </a:lnTo>
                  <a:lnTo>
                    <a:pt x="774" y="9"/>
                  </a:lnTo>
                  <a:lnTo>
                    <a:pt x="762" y="9"/>
                  </a:lnTo>
                  <a:lnTo>
                    <a:pt x="752" y="9"/>
                  </a:lnTo>
                  <a:lnTo>
                    <a:pt x="741" y="9"/>
                  </a:lnTo>
                  <a:lnTo>
                    <a:pt x="729" y="9"/>
                  </a:lnTo>
                  <a:lnTo>
                    <a:pt x="718" y="9"/>
                  </a:lnTo>
                  <a:lnTo>
                    <a:pt x="706" y="9"/>
                  </a:lnTo>
                  <a:lnTo>
                    <a:pt x="695" y="9"/>
                  </a:lnTo>
                  <a:lnTo>
                    <a:pt x="683" y="9"/>
                  </a:lnTo>
                  <a:lnTo>
                    <a:pt x="673" y="9"/>
                  </a:lnTo>
                  <a:lnTo>
                    <a:pt x="662" y="9"/>
                  </a:lnTo>
                  <a:lnTo>
                    <a:pt x="650" y="9"/>
                  </a:lnTo>
                  <a:lnTo>
                    <a:pt x="639" y="9"/>
                  </a:lnTo>
                  <a:lnTo>
                    <a:pt x="627" y="9"/>
                  </a:lnTo>
                  <a:lnTo>
                    <a:pt x="616" y="9"/>
                  </a:lnTo>
                  <a:lnTo>
                    <a:pt x="605" y="9"/>
                  </a:lnTo>
                  <a:lnTo>
                    <a:pt x="594" y="9"/>
                  </a:lnTo>
                  <a:lnTo>
                    <a:pt x="582" y="9"/>
                  </a:lnTo>
                  <a:lnTo>
                    <a:pt x="572" y="9"/>
                  </a:lnTo>
                  <a:lnTo>
                    <a:pt x="562" y="9"/>
                  </a:lnTo>
                  <a:lnTo>
                    <a:pt x="551" y="9"/>
                  </a:lnTo>
                  <a:lnTo>
                    <a:pt x="541" y="7"/>
                  </a:lnTo>
                  <a:lnTo>
                    <a:pt x="531" y="7"/>
                  </a:lnTo>
                  <a:lnTo>
                    <a:pt x="519" y="7"/>
                  </a:lnTo>
                  <a:lnTo>
                    <a:pt x="510" y="7"/>
                  </a:lnTo>
                  <a:lnTo>
                    <a:pt x="500" y="7"/>
                  </a:lnTo>
                  <a:lnTo>
                    <a:pt x="492" y="7"/>
                  </a:lnTo>
                  <a:lnTo>
                    <a:pt x="482" y="7"/>
                  </a:lnTo>
                  <a:lnTo>
                    <a:pt x="473" y="7"/>
                  </a:lnTo>
                  <a:lnTo>
                    <a:pt x="463" y="6"/>
                  </a:lnTo>
                  <a:lnTo>
                    <a:pt x="454" y="6"/>
                  </a:lnTo>
                  <a:lnTo>
                    <a:pt x="447" y="6"/>
                  </a:lnTo>
                  <a:lnTo>
                    <a:pt x="438" y="6"/>
                  </a:lnTo>
                  <a:lnTo>
                    <a:pt x="431" y="6"/>
                  </a:lnTo>
                  <a:lnTo>
                    <a:pt x="424" y="6"/>
                  </a:lnTo>
                  <a:lnTo>
                    <a:pt x="417" y="4"/>
                  </a:lnTo>
                  <a:lnTo>
                    <a:pt x="410" y="4"/>
                  </a:lnTo>
                  <a:lnTo>
                    <a:pt x="405" y="4"/>
                  </a:lnTo>
                  <a:lnTo>
                    <a:pt x="399" y="4"/>
                  </a:lnTo>
                  <a:lnTo>
                    <a:pt x="394" y="4"/>
                  </a:lnTo>
                  <a:lnTo>
                    <a:pt x="388" y="4"/>
                  </a:lnTo>
                  <a:lnTo>
                    <a:pt x="384" y="4"/>
                  </a:lnTo>
                  <a:lnTo>
                    <a:pt x="379" y="4"/>
                  </a:lnTo>
                  <a:lnTo>
                    <a:pt x="372" y="4"/>
                  </a:lnTo>
                  <a:lnTo>
                    <a:pt x="368" y="4"/>
                  </a:lnTo>
                  <a:lnTo>
                    <a:pt x="365" y="4"/>
                  </a:lnTo>
                  <a:lnTo>
                    <a:pt x="0" y="88"/>
                  </a:lnTo>
                  <a:lnTo>
                    <a:pt x="3" y="88"/>
                  </a:lnTo>
                  <a:lnTo>
                    <a:pt x="11" y="89"/>
                  </a:lnTo>
                  <a:lnTo>
                    <a:pt x="15" y="91"/>
                  </a:lnTo>
                  <a:lnTo>
                    <a:pt x="21" y="92"/>
                  </a:lnTo>
                  <a:lnTo>
                    <a:pt x="28" y="95"/>
                  </a:lnTo>
                  <a:lnTo>
                    <a:pt x="36" y="98"/>
                  </a:lnTo>
                  <a:lnTo>
                    <a:pt x="45" y="99"/>
                  </a:lnTo>
                  <a:lnTo>
                    <a:pt x="54" y="101"/>
                  </a:lnTo>
                  <a:lnTo>
                    <a:pt x="58" y="102"/>
                  </a:lnTo>
                  <a:lnTo>
                    <a:pt x="64" y="104"/>
                  </a:lnTo>
                  <a:lnTo>
                    <a:pt x="68" y="105"/>
                  </a:lnTo>
                  <a:lnTo>
                    <a:pt x="74" y="107"/>
                  </a:lnTo>
                  <a:lnTo>
                    <a:pt x="78" y="108"/>
                  </a:lnTo>
                  <a:lnTo>
                    <a:pt x="84" y="109"/>
                  </a:lnTo>
                  <a:lnTo>
                    <a:pt x="90" y="109"/>
                  </a:lnTo>
                  <a:lnTo>
                    <a:pt x="96" y="112"/>
                  </a:lnTo>
                  <a:lnTo>
                    <a:pt x="101" y="112"/>
                  </a:lnTo>
                  <a:lnTo>
                    <a:pt x="106" y="115"/>
                  </a:lnTo>
                  <a:lnTo>
                    <a:pt x="111" y="115"/>
                  </a:lnTo>
                  <a:lnTo>
                    <a:pt x="119" y="118"/>
                  </a:lnTo>
                  <a:lnTo>
                    <a:pt x="123" y="118"/>
                  </a:lnTo>
                  <a:lnTo>
                    <a:pt x="129" y="120"/>
                  </a:lnTo>
                  <a:lnTo>
                    <a:pt x="134" y="120"/>
                  </a:lnTo>
                  <a:lnTo>
                    <a:pt x="140" y="122"/>
                  </a:lnTo>
                  <a:lnTo>
                    <a:pt x="146" y="122"/>
                  </a:lnTo>
                  <a:lnTo>
                    <a:pt x="152" y="124"/>
                  </a:lnTo>
                  <a:lnTo>
                    <a:pt x="156" y="125"/>
                  </a:lnTo>
                  <a:lnTo>
                    <a:pt x="163" y="127"/>
                  </a:lnTo>
                  <a:lnTo>
                    <a:pt x="169" y="128"/>
                  </a:lnTo>
                  <a:lnTo>
                    <a:pt x="173" y="128"/>
                  </a:lnTo>
                  <a:lnTo>
                    <a:pt x="179" y="130"/>
                  </a:lnTo>
                  <a:lnTo>
                    <a:pt x="185" y="131"/>
                  </a:lnTo>
                  <a:lnTo>
                    <a:pt x="189" y="133"/>
                  </a:lnTo>
                  <a:lnTo>
                    <a:pt x="195" y="133"/>
                  </a:lnTo>
                  <a:lnTo>
                    <a:pt x="201" y="134"/>
                  </a:lnTo>
                  <a:lnTo>
                    <a:pt x="206" y="135"/>
                  </a:lnTo>
                  <a:lnTo>
                    <a:pt x="214" y="137"/>
                  </a:lnTo>
                  <a:lnTo>
                    <a:pt x="224" y="138"/>
                  </a:lnTo>
                  <a:lnTo>
                    <a:pt x="231" y="140"/>
                  </a:lnTo>
                  <a:lnTo>
                    <a:pt x="240" y="143"/>
                  </a:lnTo>
                  <a:lnTo>
                    <a:pt x="245" y="143"/>
                  </a:lnTo>
                  <a:lnTo>
                    <a:pt x="251" y="143"/>
                  </a:lnTo>
                  <a:lnTo>
                    <a:pt x="257" y="143"/>
                  </a:lnTo>
                  <a:lnTo>
                    <a:pt x="261" y="144"/>
                  </a:lnTo>
                  <a:lnTo>
                    <a:pt x="264" y="143"/>
                  </a:lnTo>
                  <a:lnTo>
                    <a:pt x="268" y="143"/>
                  </a:lnTo>
                  <a:lnTo>
                    <a:pt x="273" y="141"/>
                  </a:lnTo>
                  <a:lnTo>
                    <a:pt x="280" y="141"/>
                  </a:lnTo>
                  <a:lnTo>
                    <a:pt x="286" y="140"/>
                  </a:lnTo>
                  <a:lnTo>
                    <a:pt x="294" y="140"/>
                  </a:lnTo>
                  <a:lnTo>
                    <a:pt x="302" y="138"/>
                  </a:lnTo>
                  <a:lnTo>
                    <a:pt x="312" y="138"/>
                  </a:lnTo>
                  <a:lnTo>
                    <a:pt x="322" y="138"/>
                  </a:lnTo>
                  <a:lnTo>
                    <a:pt x="332" y="137"/>
                  </a:lnTo>
                  <a:lnTo>
                    <a:pt x="338" y="135"/>
                  </a:lnTo>
                  <a:lnTo>
                    <a:pt x="342" y="135"/>
                  </a:lnTo>
                  <a:lnTo>
                    <a:pt x="348" y="135"/>
                  </a:lnTo>
                  <a:lnTo>
                    <a:pt x="355" y="135"/>
                  </a:lnTo>
                  <a:lnTo>
                    <a:pt x="359" y="135"/>
                  </a:lnTo>
                  <a:lnTo>
                    <a:pt x="365" y="135"/>
                  </a:lnTo>
                  <a:lnTo>
                    <a:pt x="371" y="134"/>
                  </a:lnTo>
                  <a:lnTo>
                    <a:pt x="376" y="134"/>
                  </a:lnTo>
                  <a:lnTo>
                    <a:pt x="382" y="134"/>
                  </a:lnTo>
                  <a:lnTo>
                    <a:pt x="389" y="134"/>
                  </a:lnTo>
                  <a:lnTo>
                    <a:pt x="395" y="134"/>
                  </a:lnTo>
                  <a:lnTo>
                    <a:pt x="402" y="134"/>
                  </a:lnTo>
                  <a:lnTo>
                    <a:pt x="408" y="133"/>
                  </a:lnTo>
                  <a:lnTo>
                    <a:pt x="415" y="133"/>
                  </a:lnTo>
                  <a:lnTo>
                    <a:pt x="421" y="133"/>
                  </a:lnTo>
                  <a:lnTo>
                    <a:pt x="427" y="133"/>
                  </a:lnTo>
                  <a:lnTo>
                    <a:pt x="434" y="133"/>
                  </a:lnTo>
                  <a:lnTo>
                    <a:pt x="440" y="133"/>
                  </a:lnTo>
                  <a:lnTo>
                    <a:pt x="447" y="133"/>
                  </a:lnTo>
                  <a:lnTo>
                    <a:pt x="454" y="133"/>
                  </a:lnTo>
                  <a:lnTo>
                    <a:pt x="460" y="133"/>
                  </a:lnTo>
                  <a:lnTo>
                    <a:pt x="467" y="133"/>
                  </a:lnTo>
                  <a:lnTo>
                    <a:pt x="473" y="133"/>
                  </a:lnTo>
                  <a:lnTo>
                    <a:pt x="480" y="133"/>
                  </a:lnTo>
                  <a:lnTo>
                    <a:pt x="484" y="133"/>
                  </a:lnTo>
                  <a:lnTo>
                    <a:pt x="493" y="133"/>
                  </a:lnTo>
                  <a:lnTo>
                    <a:pt x="497" y="133"/>
                  </a:lnTo>
                  <a:lnTo>
                    <a:pt x="505" y="133"/>
                  </a:lnTo>
                  <a:lnTo>
                    <a:pt x="510" y="133"/>
                  </a:lnTo>
                  <a:lnTo>
                    <a:pt x="518" y="133"/>
                  </a:lnTo>
                  <a:lnTo>
                    <a:pt x="522" y="133"/>
                  </a:lnTo>
                  <a:lnTo>
                    <a:pt x="529" y="133"/>
                  </a:lnTo>
                  <a:lnTo>
                    <a:pt x="535" y="133"/>
                  </a:lnTo>
                  <a:lnTo>
                    <a:pt x="541" y="134"/>
                  </a:lnTo>
                  <a:lnTo>
                    <a:pt x="545" y="135"/>
                  </a:lnTo>
                  <a:lnTo>
                    <a:pt x="552" y="135"/>
                  </a:lnTo>
                  <a:lnTo>
                    <a:pt x="558" y="135"/>
                  </a:lnTo>
                  <a:lnTo>
                    <a:pt x="562" y="135"/>
                  </a:lnTo>
                  <a:lnTo>
                    <a:pt x="568" y="137"/>
                  </a:lnTo>
                  <a:lnTo>
                    <a:pt x="574" y="138"/>
                  </a:lnTo>
                  <a:lnTo>
                    <a:pt x="578" y="138"/>
                  </a:lnTo>
                  <a:lnTo>
                    <a:pt x="584" y="138"/>
                  </a:lnTo>
                  <a:lnTo>
                    <a:pt x="588" y="140"/>
                  </a:lnTo>
                  <a:lnTo>
                    <a:pt x="594" y="141"/>
                  </a:lnTo>
                  <a:lnTo>
                    <a:pt x="603" y="143"/>
                  </a:lnTo>
                  <a:lnTo>
                    <a:pt x="613" y="143"/>
                  </a:lnTo>
                  <a:lnTo>
                    <a:pt x="618" y="143"/>
                  </a:lnTo>
                  <a:lnTo>
                    <a:pt x="623" y="144"/>
                  </a:lnTo>
                  <a:lnTo>
                    <a:pt x="629" y="145"/>
                  </a:lnTo>
                  <a:lnTo>
                    <a:pt x="634" y="145"/>
                  </a:lnTo>
                  <a:lnTo>
                    <a:pt x="640" y="145"/>
                  </a:lnTo>
                  <a:lnTo>
                    <a:pt x="646" y="145"/>
                  </a:lnTo>
                  <a:lnTo>
                    <a:pt x="652" y="147"/>
                  </a:lnTo>
                  <a:lnTo>
                    <a:pt x="657" y="148"/>
                  </a:lnTo>
                  <a:lnTo>
                    <a:pt x="663" y="148"/>
                  </a:lnTo>
                  <a:lnTo>
                    <a:pt x="670" y="148"/>
                  </a:lnTo>
                  <a:lnTo>
                    <a:pt x="676" y="148"/>
                  </a:lnTo>
                  <a:lnTo>
                    <a:pt x="683" y="150"/>
                  </a:lnTo>
                  <a:lnTo>
                    <a:pt x="689" y="150"/>
                  </a:lnTo>
                  <a:lnTo>
                    <a:pt x="696" y="150"/>
                  </a:lnTo>
                  <a:lnTo>
                    <a:pt x="702" y="150"/>
                  </a:lnTo>
                  <a:lnTo>
                    <a:pt x="709" y="150"/>
                  </a:lnTo>
                  <a:lnTo>
                    <a:pt x="716" y="150"/>
                  </a:lnTo>
                  <a:lnTo>
                    <a:pt x="724" y="150"/>
                  </a:lnTo>
                  <a:lnTo>
                    <a:pt x="729" y="150"/>
                  </a:lnTo>
                  <a:lnTo>
                    <a:pt x="737" y="151"/>
                  </a:lnTo>
                  <a:lnTo>
                    <a:pt x="744" y="151"/>
                  </a:lnTo>
                  <a:lnTo>
                    <a:pt x="751" y="151"/>
                  </a:lnTo>
                  <a:lnTo>
                    <a:pt x="757" y="151"/>
                  </a:lnTo>
                  <a:lnTo>
                    <a:pt x="764" y="151"/>
                  </a:lnTo>
                  <a:lnTo>
                    <a:pt x="771" y="151"/>
                  </a:lnTo>
                  <a:lnTo>
                    <a:pt x="778" y="151"/>
                  </a:lnTo>
                  <a:lnTo>
                    <a:pt x="784" y="151"/>
                  </a:lnTo>
                  <a:lnTo>
                    <a:pt x="791" y="151"/>
                  </a:lnTo>
                  <a:lnTo>
                    <a:pt x="797" y="150"/>
                  </a:lnTo>
                  <a:lnTo>
                    <a:pt x="804" y="150"/>
                  </a:lnTo>
                  <a:lnTo>
                    <a:pt x="810" y="150"/>
                  </a:lnTo>
                  <a:lnTo>
                    <a:pt x="816" y="150"/>
                  </a:lnTo>
                  <a:lnTo>
                    <a:pt x="823" y="148"/>
                  </a:lnTo>
                  <a:lnTo>
                    <a:pt x="829" y="148"/>
                  </a:lnTo>
                  <a:lnTo>
                    <a:pt x="836" y="148"/>
                  </a:lnTo>
                  <a:lnTo>
                    <a:pt x="842" y="148"/>
                  </a:lnTo>
                  <a:lnTo>
                    <a:pt x="847" y="148"/>
                  </a:lnTo>
                  <a:lnTo>
                    <a:pt x="853" y="148"/>
                  </a:lnTo>
                  <a:lnTo>
                    <a:pt x="859" y="147"/>
                  </a:lnTo>
                  <a:lnTo>
                    <a:pt x="866" y="147"/>
                  </a:lnTo>
                  <a:lnTo>
                    <a:pt x="872" y="145"/>
                  </a:lnTo>
                  <a:lnTo>
                    <a:pt x="876" y="145"/>
                  </a:lnTo>
                  <a:lnTo>
                    <a:pt x="882" y="145"/>
                  </a:lnTo>
                  <a:lnTo>
                    <a:pt x="888" y="145"/>
                  </a:lnTo>
                  <a:lnTo>
                    <a:pt x="896" y="144"/>
                  </a:lnTo>
                  <a:lnTo>
                    <a:pt x="907" y="143"/>
                  </a:lnTo>
                  <a:lnTo>
                    <a:pt x="915" y="140"/>
                  </a:lnTo>
                  <a:lnTo>
                    <a:pt x="924" y="140"/>
                  </a:lnTo>
                  <a:lnTo>
                    <a:pt x="931" y="137"/>
                  </a:lnTo>
                  <a:lnTo>
                    <a:pt x="938" y="135"/>
                  </a:lnTo>
                  <a:lnTo>
                    <a:pt x="944" y="133"/>
                  </a:lnTo>
                  <a:lnTo>
                    <a:pt x="950" y="133"/>
                  </a:lnTo>
                  <a:lnTo>
                    <a:pt x="954" y="130"/>
                  </a:lnTo>
                  <a:lnTo>
                    <a:pt x="960" y="127"/>
                  </a:lnTo>
                  <a:lnTo>
                    <a:pt x="964" y="125"/>
                  </a:lnTo>
                  <a:lnTo>
                    <a:pt x="968" y="125"/>
                  </a:lnTo>
                  <a:lnTo>
                    <a:pt x="974" y="124"/>
                  </a:lnTo>
                  <a:lnTo>
                    <a:pt x="980" y="124"/>
                  </a:lnTo>
                  <a:lnTo>
                    <a:pt x="984" y="122"/>
                  </a:lnTo>
                  <a:lnTo>
                    <a:pt x="990" y="122"/>
                  </a:lnTo>
                  <a:lnTo>
                    <a:pt x="997" y="121"/>
                  </a:lnTo>
                  <a:lnTo>
                    <a:pt x="1003" y="121"/>
                  </a:lnTo>
                  <a:lnTo>
                    <a:pt x="1009" y="120"/>
                  </a:lnTo>
                  <a:lnTo>
                    <a:pt x="1017" y="120"/>
                  </a:lnTo>
                  <a:lnTo>
                    <a:pt x="1025" y="120"/>
                  </a:lnTo>
                  <a:lnTo>
                    <a:pt x="1033" y="120"/>
                  </a:lnTo>
                  <a:lnTo>
                    <a:pt x="1040" y="120"/>
                  </a:lnTo>
                  <a:lnTo>
                    <a:pt x="1048" y="120"/>
                  </a:lnTo>
                  <a:lnTo>
                    <a:pt x="1056" y="118"/>
                  </a:lnTo>
                  <a:lnTo>
                    <a:pt x="1065" y="118"/>
                  </a:lnTo>
                  <a:lnTo>
                    <a:pt x="1074" y="118"/>
                  </a:lnTo>
                  <a:lnTo>
                    <a:pt x="1082" y="118"/>
                  </a:lnTo>
                  <a:lnTo>
                    <a:pt x="1091" y="118"/>
                  </a:lnTo>
                  <a:lnTo>
                    <a:pt x="1101" y="118"/>
                  </a:lnTo>
                  <a:lnTo>
                    <a:pt x="1110" y="118"/>
                  </a:lnTo>
                  <a:lnTo>
                    <a:pt x="1118" y="118"/>
                  </a:lnTo>
                  <a:lnTo>
                    <a:pt x="1127" y="118"/>
                  </a:lnTo>
                  <a:lnTo>
                    <a:pt x="1137" y="118"/>
                  </a:lnTo>
                  <a:lnTo>
                    <a:pt x="1147" y="118"/>
                  </a:lnTo>
                  <a:lnTo>
                    <a:pt x="1157" y="118"/>
                  </a:lnTo>
                  <a:lnTo>
                    <a:pt x="1166" y="118"/>
                  </a:lnTo>
                  <a:lnTo>
                    <a:pt x="1176" y="118"/>
                  </a:lnTo>
                  <a:lnTo>
                    <a:pt x="1185" y="118"/>
                  </a:lnTo>
                  <a:lnTo>
                    <a:pt x="1193" y="118"/>
                  </a:lnTo>
                  <a:lnTo>
                    <a:pt x="1203" y="118"/>
                  </a:lnTo>
                  <a:lnTo>
                    <a:pt x="1212" y="118"/>
                  </a:lnTo>
                  <a:lnTo>
                    <a:pt x="1221" y="118"/>
                  </a:lnTo>
                  <a:lnTo>
                    <a:pt x="1229" y="118"/>
                  </a:lnTo>
                  <a:lnTo>
                    <a:pt x="1238" y="118"/>
                  </a:lnTo>
                  <a:lnTo>
                    <a:pt x="1248" y="118"/>
                  </a:lnTo>
                  <a:lnTo>
                    <a:pt x="1255" y="118"/>
                  </a:lnTo>
                  <a:lnTo>
                    <a:pt x="1264" y="118"/>
                  </a:lnTo>
                  <a:lnTo>
                    <a:pt x="1272" y="118"/>
                  </a:lnTo>
                  <a:lnTo>
                    <a:pt x="1281" y="120"/>
                  </a:lnTo>
                  <a:lnTo>
                    <a:pt x="1288" y="120"/>
                  </a:lnTo>
                  <a:lnTo>
                    <a:pt x="1295" y="120"/>
                  </a:lnTo>
                  <a:lnTo>
                    <a:pt x="1303" y="120"/>
                  </a:lnTo>
                  <a:lnTo>
                    <a:pt x="1311" y="120"/>
                  </a:lnTo>
                  <a:lnTo>
                    <a:pt x="1317" y="120"/>
                  </a:lnTo>
                  <a:lnTo>
                    <a:pt x="1323" y="120"/>
                  </a:lnTo>
                  <a:lnTo>
                    <a:pt x="1329" y="120"/>
                  </a:lnTo>
                  <a:lnTo>
                    <a:pt x="1336" y="121"/>
                  </a:lnTo>
                  <a:lnTo>
                    <a:pt x="1340" y="121"/>
                  </a:lnTo>
                  <a:lnTo>
                    <a:pt x="1346" y="121"/>
                  </a:lnTo>
                  <a:lnTo>
                    <a:pt x="1350" y="121"/>
                  </a:lnTo>
                  <a:lnTo>
                    <a:pt x="1354" y="122"/>
                  </a:lnTo>
                  <a:lnTo>
                    <a:pt x="1360" y="122"/>
                  </a:lnTo>
                  <a:lnTo>
                    <a:pt x="1366" y="122"/>
                  </a:lnTo>
                  <a:lnTo>
                    <a:pt x="1369" y="122"/>
                  </a:lnTo>
                  <a:lnTo>
                    <a:pt x="1370" y="122"/>
                  </a:lnTo>
                  <a:lnTo>
                    <a:pt x="1556" y="122"/>
                  </a:lnTo>
                  <a:lnTo>
                    <a:pt x="1365" y="17"/>
                  </a:lnTo>
                  <a:lnTo>
                    <a:pt x="136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00" name="Freeform 103"/>
            <p:cNvSpPr>
              <a:spLocks/>
            </p:cNvSpPr>
            <p:nvPr/>
          </p:nvSpPr>
          <p:spPr bwMode="auto">
            <a:xfrm>
              <a:off x="4038600" y="2066925"/>
              <a:ext cx="42863" cy="68262"/>
            </a:xfrm>
            <a:custGeom>
              <a:avLst/>
              <a:gdLst>
                <a:gd name="T0" fmla="*/ 0 w 53"/>
                <a:gd name="T1" fmla="*/ 13 h 87"/>
                <a:gd name="T2" fmla="*/ 2 w 53"/>
                <a:gd name="T3" fmla="*/ 23 h 87"/>
                <a:gd name="T4" fmla="*/ 5 w 53"/>
                <a:gd name="T5" fmla="*/ 33 h 87"/>
                <a:gd name="T6" fmla="*/ 5 w 53"/>
                <a:gd name="T7" fmla="*/ 38 h 87"/>
                <a:gd name="T8" fmla="*/ 8 w 53"/>
                <a:gd name="T9" fmla="*/ 42 h 87"/>
                <a:gd name="T10" fmla="*/ 8 w 53"/>
                <a:gd name="T11" fmla="*/ 48 h 87"/>
                <a:gd name="T12" fmla="*/ 10 w 53"/>
                <a:gd name="T13" fmla="*/ 54 h 87"/>
                <a:gd name="T14" fmla="*/ 18 w 53"/>
                <a:gd name="T15" fmla="*/ 62 h 87"/>
                <a:gd name="T16" fmla="*/ 25 w 53"/>
                <a:gd name="T17" fmla="*/ 69 h 87"/>
                <a:gd name="T18" fmla="*/ 33 w 53"/>
                <a:gd name="T19" fmla="*/ 78 h 87"/>
                <a:gd name="T20" fmla="*/ 40 w 53"/>
                <a:gd name="T21" fmla="*/ 87 h 87"/>
                <a:gd name="T22" fmla="*/ 46 w 53"/>
                <a:gd name="T23" fmla="*/ 82 h 87"/>
                <a:gd name="T24" fmla="*/ 53 w 53"/>
                <a:gd name="T25" fmla="*/ 80 h 87"/>
                <a:gd name="T26" fmla="*/ 49 w 53"/>
                <a:gd name="T27" fmla="*/ 74 h 87"/>
                <a:gd name="T28" fmla="*/ 46 w 53"/>
                <a:gd name="T29" fmla="*/ 69 h 87"/>
                <a:gd name="T30" fmla="*/ 43 w 53"/>
                <a:gd name="T31" fmla="*/ 64 h 87"/>
                <a:gd name="T32" fmla="*/ 40 w 53"/>
                <a:gd name="T33" fmla="*/ 58 h 87"/>
                <a:gd name="T34" fmla="*/ 36 w 53"/>
                <a:gd name="T35" fmla="*/ 51 h 87"/>
                <a:gd name="T36" fmla="*/ 33 w 53"/>
                <a:gd name="T37" fmla="*/ 43 h 87"/>
                <a:gd name="T38" fmla="*/ 30 w 53"/>
                <a:gd name="T39" fmla="*/ 36 h 87"/>
                <a:gd name="T40" fmla="*/ 27 w 53"/>
                <a:gd name="T41" fmla="*/ 29 h 87"/>
                <a:gd name="T42" fmla="*/ 24 w 53"/>
                <a:gd name="T43" fmla="*/ 20 h 87"/>
                <a:gd name="T44" fmla="*/ 21 w 53"/>
                <a:gd name="T45" fmla="*/ 13 h 87"/>
                <a:gd name="T46" fmla="*/ 18 w 53"/>
                <a:gd name="T47" fmla="*/ 6 h 87"/>
                <a:gd name="T48" fmla="*/ 17 w 53"/>
                <a:gd name="T49" fmla="*/ 0 h 87"/>
                <a:gd name="T50" fmla="*/ 10 w 53"/>
                <a:gd name="T51" fmla="*/ 2 h 87"/>
                <a:gd name="T52" fmla="*/ 8 w 53"/>
                <a:gd name="T53" fmla="*/ 6 h 87"/>
                <a:gd name="T54" fmla="*/ 2 w 53"/>
                <a:gd name="T55" fmla="*/ 10 h 87"/>
                <a:gd name="T56" fmla="*/ 0 w 53"/>
                <a:gd name="T57" fmla="*/ 13 h 87"/>
                <a:gd name="T58" fmla="*/ 0 w 53"/>
                <a:gd name="T59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3" h="87">
                  <a:moveTo>
                    <a:pt x="0" y="13"/>
                  </a:moveTo>
                  <a:lnTo>
                    <a:pt x="2" y="23"/>
                  </a:lnTo>
                  <a:lnTo>
                    <a:pt x="5" y="33"/>
                  </a:lnTo>
                  <a:lnTo>
                    <a:pt x="5" y="38"/>
                  </a:lnTo>
                  <a:lnTo>
                    <a:pt x="8" y="42"/>
                  </a:lnTo>
                  <a:lnTo>
                    <a:pt x="8" y="48"/>
                  </a:lnTo>
                  <a:lnTo>
                    <a:pt x="10" y="54"/>
                  </a:lnTo>
                  <a:lnTo>
                    <a:pt x="18" y="62"/>
                  </a:lnTo>
                  <a:lnTo>
                    <a:pt x="25" y="69"/>
                  </a:lnTo>
                  <a:lnTo>
                    <a:pt x="33" y="78"/>
                  </a:lnTo>
                  <a:lnTo>
                    <a:pt x="40" y="87"/>
                  </a:lnTo>
                  <a:lnTo>
                    <a:pt x="46" y="82"/>
                  </a:lnTo>
                  <a:lnTo>
                    <a:pt x="53" y="80"/>
                  </a:lnTo>
                  <a:lnTo>
                    <a:pt x="49" y="74"/>
                  </a:lnTo>
                  <a:lnTo>
                    <a:pt x="46" y="69"/>
                  </a:lnTo>
                  <a:lnTo>
                    <a:pt x="43" y="64"/>
                  </a:lnTo>
                  <a:lnTo>
                    <a:pt x="40" y="58"/>
                  </a:lnTo>
                  <a:lnTo>
                    <a:pt x="36" y="51"/>
                  </a:lnTo>
                  <a:lnTo>
                    <a:pt x="33" y="43"/>
                  </a:lnTo>
                  <a:lnTo>
                    <a:pt x="30" y="36"/>
                  </a:lnTo>
                  <a:lnTo>
                    <a:pt x="27" y="29"/>
                  </a:lnTo>
                  <a:lnTo>
                    <a:pt x="24" y="20"/>
                  </a:lnTo>
                  <a:lnTo>
                    <a:pt x="21" y="13"/>
                  </a:lnTo>
                  <a:lnTo>
                    <a:pt x="18" y="6"/>
                  </a:lnTo>
                  <a:lnTo>
                    <a:pt x="17" y="0"/>
                  </a:lnTo>
                  <a:lnTo>
                    <a:pt x="10" y="2"/>
                  </a:lnTo>
                  <a:lnTo>
                    <a:pt x="8" y="6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01" name="Freeform 104"/>
            <p:cNvSpPr>
              <a:spLocks/>
            </p:cNvSpPr>
            <p:nvPr/>
          </p:nvSpPr>
          <p:spPr bwMode="auto">
            <a:xfrm>
              <a:off x="4049713" y="2057400"/>
              <a:ext cx="90488" cy="92075"/>
            </a:xfrm>
            <a:custGeom>
              <a:avLst/>
              <a:gdLst>
                <a:gd name="T0" fmla="*/ 24 w 116"/>
                <a:gd name="T1" fmla="*/ 56 h 117"/>
                <a:gd name="T2" fmla="*/ 38 w 116"/>
                <a:gd name="T3" fmla="*/ 64 h 117"/>
                <a:gd name="T4" fmla="*/ 51 w 116"/>
                <a:gd name="T5" fmla="*/ 82 h 117"/>
                <a:gd name="T6" fmla="*/ 58 w 116"/>
                <a:gd name="T7" fmla="*/ 97 h 117"/>
                <a:gd name="T8" fmla="*/ 61 w 116"/>
                <a:gd name="T9" fmla="*/ 110 h 117"/>
                <a:gd name="T10" fmla="*/ 70 w 116"/>
                <a:gd name="T11" fmla="*/ 116 h 117"/>
                <a:gd name="T12" fmla="*/ 77 w 116"/>
                <a:gd name="T13" fmla="*/ 107 h 117"/>
                <a:gd name="T14" fmla="*/ 77 w 116"/>
                <a:gd name="T15" fmla="*/ 97 h 117"/>
                <a:gd name="T16" fmla="*/ 74 w 116"/>
                <a:gd name="T17" fmla="*/ 87 h 117"/>
                <a:gd name="T18" fmla="*/ 70 w 116"/>
                <a:gd name="T19" fmla="*/ 74 h 117"/>
                <a:gd name="T20" fmla="*/ 71 w 116"/>
                <a:gd name="T21" fmla="*/ 67 h 117"/>
                <a:gd name="T22" fmla="*/ 78 w 116"/>
                <a:gd name="T23" fmla="*/ 72 h 117"/>
                <a:gd name="T24" fmla="*/ 81 w 116"/>
                <a:gd name="T25" fmla="*/ 82 h 117"/>
                <a:gd name="T26" fmla="*/ 87 w 116"/>
                <a:gd name="T27" fmla="*/ 97 h 117"/>
                <a:gd name="T28" fmla="*/ 96 w 116"/>
                <a:gd name="T29" fmla="*/ 103 h 117"/>
                <a:gd name="T30" fmla="*/ 101 w 116"/>
                <a:gd name="T31" fmla="*/ 93 h 117"/>
                <a:gd name="T32" fmla="*/ 100 w 116"/>
                <a:gd name="T33" fmla="*/ 82 h 117"/>
                <a:gd name="T34" fmla="*/ 91 w 116"/>
                <a:gd name="T35" fmla="*/ 67 h 117"/>
                <a:gd name="T36" fmla="*/ 88 w 116"/>
                <a:gd name="T37" fmla="*/ 59 h 117"/>
                <a:gd name="T38" fmla="*/ 96 w 116"/>
                <a:gd name="T39" fmla="*/ 64 h 117"/>
                <a:gd name="T40" fmla="*/ 101 w 116"/>
                <a:gd name="T41" fmla="*/ 74 h 117"/>
                <a:gd name="T42" fmla="*/ 106 w 116"/>
                <a:gd name="T43" fmla="*/ 84 h 117"/>
                <a:gd name="T44" fmla="*/ 111 w 116"/>
                <a:gd name="T45" fmla="*/ 87 h 117"/>
                <a:gd name="T46" fmla="*/ 114 w 116"/>
                <a:gd name="T47" fmla="*/ 74 h 117"/>
                <a:gd name="T48" fmla="*/ 103 w 116"/>
                <a:gd name="T49" fmla="*/ 55 h 117"/>
                <a:gd name="T50" fmla="*/ 93 w 116"/>
                <a:gd name="T51" fmla="*/ 38 h 117"/>
                <a:gd name="T52" fmla="*/ 87 w 116"/>
                <a:gd name="T53" fmla="*/ 25 h 117"/>
                <a:gd name="T54" fmla="*/ 80 w 116"/>
                <a:gd name="T55" fmla="*/ 15 h 117"/>
                <a:gd name="T56" fmla="*/ 70 w 116"/>
                <a:gd name="T57" fmla="*/ 9 h 117"/>
                <a:gd name="T58" fmla="*/ 58 w 116"/>
                <a:gd name="T59" fmla="*/ 5 h 117"/>
                <a:gd name="T60" fmla="*/ 47 w 116"/>
                <a:gd name="T61" fmla="*/ 2 h 117"/>
                <a:gd name="T62" fmla="*/ 32 w 116"/>
                <a:gd name="T63" fmla="*/ 0 h 117"/>
                <a:gd name="T64" fmla="*/ 18 w 116"/>
                <a:gd name="T65" fmla="*/ 3 h 117"/>
                <a:gd name="T66" fmla="*/ 6 w 116"/>
                <a:gd name="T67" fmla="*/ 9 h 117"/>
                <a:gd name="T68" fmla="*/ 2 w 116"/>
                <a:gd name="T69" fmla="*/ 19 h 117"/>
                <a:gd name="T70" fmla="*/ 6 w 116"/>
                <a:gd name="T71" fmla="*/ 29 h 117"/>
                <a:gd name="T72" fmla="*/ 11 w 116"/>
                <a:gd name="T73" fmla="*/ 41 h 117"/>
                <a:gd name="T74" fmla="*/ 13 w 116"/>
                <a:gd name="T75" fmla="*/ 52 h 117"/>
                <a:gd name="T76" fmla="*/ 16 w 116"/>
                <a:gd name="T77" fmla="*/ 5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6" h="117">
                  <a:moveTo>
                    <a:pt x="16" y="56"/>
                  </a:moveTo>
                  <a:lnTo>
                    <a:pt x="24" y="56"/>
                  </a:lnTo>
                  <a:lnTo>
                    <a:pt x="34" y="56"/>
                  </a:lnTo>
                  <a:lnTo>
                    <a:pt x="38" y="64"/>
                  </a:lnTo>
                  <a:lnTo>
                    <a:pt x="47" y="74"/>
                  </a:lnTo>
                  <a:lnTo>
                    <a:pt x="51" y="82"/>
                  </a:lnTo>
                  <a:lnTo>
                    <a:pt x="58" y="91"/>
                  </a:lnTo>
                  <a:lnTo>
                    <a:pt x="58" y="97"/>
                  </a:lnTo>
                  <a:lnTo>
                    <a:pt x="61" y="104"/>
                  </a:lnTo>
                  <a:lnTo>
                    <a:pt x="61" y="110"/>
                  </a:lnTo>
                  <a:lnTo>
                    <a:pt x="64" y="117"/>
                  </a:lnTo>
                  <a:lnTo>
                    <a:pt x="70" y="116"/>
                  </a:lnTo>
                  <a:lnTo>
                    <a:pt x="77" y="113"/>
                  </a:lnTo>
                  <a:lnTo>
                    <a:pt x="77" y="107"/>
                  </a:lnTo>
                  <a:lnTo>
                    <a:pt x="77" y="103"/>
                  </a:lnTo>
                  <a:lnTo>
                    <a:pt x="77" y="97"/>
                  </a:lnTo>
                  <a:lnTo>
                    <a:pt x="77" y="93"/>
                  </a:lnTo>
                  <a:lnTo>
                    <a:pt x="74" y="87"/>
                  </a:lnTo>
                  <a:lnTo>
                    <a:pt x="73" y="80"/>
                  </a:lnTo>
                  <a:lnTo>
                    <a:pt x="70" y="74"/>
                  </a:lnTo>
                  <a:lnTo>
                    <a:pt x="68" y="67"/>
                  </a:lnTo>
                  <a:lnTo>
                    <a:pt x="71" y="67"/>
                  </a:lnTo>
                  <a:lnTo>
                    <a:pt x="75" y="67"/>
                  </a:lnTo>
                  <a:lnTo>
                    <a:pt x="78" y="72"/>
                  </a:lnTo>
                  <a:lnTo>
                    <a:pt x="80" y="77"/>
                  </a:lnTo>
                  <a:lnTo>
                    <a:pt x="81" y="82"/>
                  </a:lnTo>
                  <a:lnTo>
                    <a:pt x="84" y="90"/>
                  </a:lnTo>
                  <a:lnTo>
                    <a:pt x="87" y="97"/>
                  </a:lnTo>
                  <a:lnTo>
                    <a:pt x="91" y="107"/>
                  </a:lnTo>
                  <a:lnTo>
                    <a:pt x="96" y="103"/>
                  </a:lnTo>
                  <a:lnTo>
                    <a:pt x="104" y="98"/>
                  </a:lnTo>
                  <a:lnTo>
                    <a:pt x="101" y="93"/>
                  </a:lnTo>
                  <a:lnTo>
                    <a:pt x="101" y="87"/>
                  </a:lnTo>
                  <a:lnTo>
                    <a:pt x="100" y="82"/>
                  </a:lnTo>
                  <a:lnTo>
                    <a:pt x="100" y="77"/>
                  </a:lnTo>
                  <a:lnTo>
                    <a:pt x="91" y="67"/>
                  </a:lnTo>
                  <a:lnTo>
                    <a:pt x="84" y="59"/>
                  </a:lnTo>
                  <a:lnTo>
                    <a:pt x="88" y="59"/>
                  </a:lnTo>
                  <a:lnTo>
                    <a:pt x="93" y="59"/>
                  </a:lnTo>
                  <a:lnTo>
                    <a:pt x="96" y="64"/>
                  </a:lnTo>
                  <a:lnTo>
                    <a:pt x="98" y="69"/>
                  </a:lnTo>
                  <a:lnTo>
                    <a:pt x="101" y="74"/>
                  </a:lnTo>
                  <a:lnTo>
                    <a:pt x="104" y="78"/>
                  </a:lnTo>
                  <a:lnTo>
                    <a:pt x="106" y="84"/>
                  </a:lnTo>
                  <a:lnTo>
                    <a:pt x="109" y="91"/>
                  </a:lnTo>
                  <a:lnTo>
                    <a:pt x="111" y="87"/>
                  </a:lnTo>
                  <a:lnTo>
                    <a:pt x="116" y="84"/>
                  </a:lnTo>
                  <a:lnTo>
                    <a:pt x="114" y="74"/>
                  </a:lnTo>
                  <a:lnTo>
                    <a:pt x="111" y="64"/>
                  </a:lnTo>
                  <a:lnTo>
                    <a:pt x="103" y="55"/>
                  </a:lnTo>
                  <a:lnTo>
                    <a:pt x="96" y="46"/>
                  </a:lnTo>
                  <a:lnTo>
                    <a:pt x="93" y="38"/>
                  </a:lnTo>
                  <a:lnTo>
                    <a:pt x="90" y="32"/>
                  </a:lnTo>
                  <a:lnTo>
                    <a:pt x="87" y="25"/>
                  </a:lnTo>
                  <a:lnTo>
                    <a:pt x="84" y="18"/>
                  </a:lnTo>
                  <a:lnTo>
                    <a:pt x="80" y="15"/>
                  </a:lnTo>
                  <a:lnTo>
                    <a:pt x="75" y="12"/>
                  </a:lnTo>
                  <a:lnTo>
                    <a:pt x="70" y="9"/>
                  </a:lnTo>
                  <a:lnTo>
                    <a:pt x="64" y="7"/>
                  </a:lnTo>
                  <a:lnTo>
                    <a:pt x="58" y="5"/>
                  </a:lnTo>
                  <a:lnTo>
                    <a:pt x="52" y="5"/>
                  </a:lnTo>
                  <a:lnTo>
                    <a:pt x="47" y="2"/>
                  </a:lnTo>
                  <a:lnTo>
                    <a:pt x="41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18" y="3"/>
                  </a:lnTo>
                  <a:lnTo>
                    <a:pt x="13" y="6"/>
                  </a:lnTo>
                  <a:lnTo>
                    <a:pt x="6" y="9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3" y="25"/>
                  </a:lnTo>
                  <a:lnTo>
                    <a:pt x="6" y="29"/>
                  </a:lnTo>
                  <a:lnTo>
                    <a:pt x="8" y="35"/>
                  </a:lnTo>
                  <a:lnTo>
                    <a:pt x="11" y="41"/>
                  </a:lnTo>
                  <a:lnTo>
                    <a:pt x="12" y="46"/>
                  </a:lnTo>
                  <a:lnTo>
                    <a:pt x="13" y="52"/>
                  </a:lnTo>
                  <a:lnTo>
                    <a:pt x="16" y="56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02" name="Freeform 105"/>
            <p:cNvSpPr>
              <a:spLocks/>
            </p:cNvSpPr>
            <p:nvPr/>
          </p:nvSpPr>
          <p:spPr bwMode="auto">
            <a:xfrm>
              <a:off x="4438650" y="1787525"/>
              <a:ext cx="44450" cy="61912"/>
            </a:xfrm>
            <a:custGeom>
              <a:avLst/>
              <a:gdLst>
                <a:gd name="T0" fmla="*/ 49 w 54"/>
                <a:gd name="T1" fmla="*/ 1 h 77"/>
                <a:gd name="T2" fmla="*/ 46 w 54"/>
                <a:gd name="T3" fmla="*/ 0 h 77"/>
                <a:gd name="T4" fmla="*/ 41 w 54"/>
                <a:gd name="T5" fmla="*/ 0 h 77"/>
                <a:gd name="T6" fmla="*/ 36 w 54"/>
                <a:gd name="T7" fmla="*/ 0 h 77"/>
                <a:gd name="T8" fmla="*/ 30 w 54"/>
                <a:gd name="T9" fmla="*/ 1 h 77"/>
                <a:gd name="T10" fmla="*/ 23 w 54"/>
                <a:gd name="T11" fmla="*/ 3 h 77"/>
                <a:gd name="T12" fmla="*/ 16 w 54"/>
                <a:gd name="T13" fmla="*/ 4 h 77"/>
                <a:gd name="T14" fmla="*/ 10 w 54"/>
                <a:gd name="T15" fmla="*/ 7 h 77"/>
                <a:gd name="T16" fmla="*/ 7 w 54"/>
                <a:gd name="T17" fmla="*/ 13 h 77"/>
                <a:gd name="T18" fmla="*/ 4 w 54"/>
                <a:gd name="T19" fmla="*/ 17 h 77"/>
                <a:gd name="T20" fmla="*/ 3 w 54"/>
                <a:gd name="T21" fmla="*/ 26 h 77"/>
                <a:gd name="T22" fmla="*/ 1 w 54"/>
                <a:gd name="T23" fmla="*/ 30 h 77"/>
                <a:gd name="T24" fmla="*/ 1 w 54"/>
                <a:gd name="T25" fmla="*/ 34 h 77"/>
                <a:gd name="T26" fmla="*/ 1 w 54"/>
                <a:gd name="T27" fmla="*/ 40 h 77"/>
                <a:gd name="T28" fmla="*/ 1 w 54"/>
                <a:gd name="T29" fmla="*/ 44 h 77"/>
                <a:gd name="T30" fmla="*/ 0 w 54"/>
                <a:gd name="T31" fmla="*/ 53 h 77"/>
                <a:gd name="T32" fmla="*/ 1 w 54"/>
                <a:gd name="T33" fmla="*/ 62 h 77"/>
                <a:gd name="T34" fmla="*/ 3 w 54"/>
                <a:gd name="T35" fmla="*/ 67 h 77"/>
                <a:gd name="T36" fmla="*/ 5 w 54"/>
                <a:gd name="T37" fmla="*/ 72 h 77"/>
                <a:gd name="T38" fmla="*/ 10 w 54"/>
                <a:gd name="T39" fmla="*/ 73 h 77"/>
                <a:gd name="T40" fmla="*/ 17 w 54"/>
                <a:gd name="T41" fmla="*/ 75 h 77"/>
                <a:gd name="T42" fmla="*/ 24 w 54"/>
                <a:gd name="T43" fmla="*/ 75 h 77"/>
                <a:gd name="T44" fmla="*/ 33 w 54"/>
                <a:gd name="T45" fmla="*/ 76 h 77"/>
                <a:gd name="T46" fmla="*/ 39 w 54"/>
                <a:gd name="T47" fmla="*/ 76 h 77"/>
                <a:gd name="T48" fmla="*/ 46 w 54"/>
                <a:gd name="T49" fmla="*/ 77 h 77"/>
                <a:gd name="T50" fmla="*/ 50 w 54"/>
                <a:gd name="T51" fmla="*/ 77 h 77"/>
                <a:gd name="T52" fmla="*/ 52 w 54"/>
                <a:gd name="T53" fmla="*/ 77 h 77"/>
                <a:gd name="T54" fmla="*/ 54 w 54"/>
                <a:gd name="T55" fmla="*/ 62 h 77"/>
                <a:gd name="T56" fmla="*/ 53 w 54"/>
                <a:gd name="T57" fmla="*/ 62 h 77"/>
                <a:gd name="T58" fmla="*/ 49 w 54"/>
                <a:gd name="T59" fmla="*/ 60 h 77"/>
                <a:gd name="T60" fmla="*/ 41 w 54"/>
                <a:gd name="T61" fmla="*/ 60 h 77"/>
                <a:gd name="T62" fmla="*/ 36 w 54"/>
                <a:gd name="T63" fmla="*/ 59 h 77"/>
                <a:gd name="T64" fmla="*/ 27 w 54"/>
                <a:gd name="T65" fmla="*/ 56 h 77"/>
                <a:gd name="T66" fmla="*/ 21 w 54"/>
                <a:gd name="T67" fmla="*/ 54 h 77"/>
                <a:gd name="T68" fmla="*/ 17 w 54"/>
                <a:gd name="T69" fmla="*/ 52 h 77"/>
                <a:gd name="T70" fmla="*/ 17 w 54"/>
                <a:gd name="T71" fmla="*/ 50 h 77"/>
                <a:gd name="T72" fmla="*/ 17 w 54"/>
                <a:gd name="T73" fmla="*/ 43 h 77"/>
                <a:gd name="T74" fmla="*/ 18 w 54"/>
                <a:gd name="T75" fmla="*/ 34 h 77"/>
                <a:gd name="T76" fmla="*/ 18 w 54"/>
                <a:gd name="T77" fmla="*/ 27 h 77"/>
                <a:gd name="T78" fmla="*/ 23 w 54"/>
                <a:gd name="T79" fmla="*/ 24 h 77"/>
                <a:gd name="T80" fmla="*/ 26 w 54"/>
                <a:gd name="T81" fmla="*/ 23 h 77"/>
                <a:gd name="T82" fmla="*/ 30 w 54"/>
                <a:gd name="T83" fmla="*/ 23 h 77"/>
                <a:gd name="T84" fmla="*/ 34 w 54"/>
                <a:gd name="T85" fmla="*/ 23 h 77"/>
                <a:gd name="T86" fmla="*/ 39 w 54"/>
                <a:gd name="T87" fmla="*/ 23 h 77"/>
                <a:gd name="T88" fmla="*/ 47 w 54"/>
                <a:gd name="T89" fmla="*/ 23 h 77"/>
                <a:gd name="T90" fmla="*/ 50 w 54"/>
                <a:gd name="T91" fmla="*/ 24 h 77"/>
                <a:gd name="T92" fmla="*/ 49 w 54"/>
                <a:gd name="T93" fmla="*/ 1 h 77"/>
                <a:gd name="T94" fmla="*/ 49 w 54"/>
                <a:gd name="T95" fmla="*/ 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4" h="77">
                  <a:moveTo>
                    <a:pt x="49" y="1"/>
                  </a:moveTo>
                  <a:lnTo>
                    <a:pt x="46" y="0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0" y="1"/>
                  </a:lnTo>
                  <a:lnTo>
                    <a:pt x="23" y="3"/>
                  </a:lnTo>
                  <a:lnTo>
                    <a:pt x="16" y="4"/>
                  </a:lnTo>
                  <a:lnTo>
                    <a:pt x="10" y="7"/>
                  </a:lnTo>
                  <a:lnTo>
                    <a:pt x="7" y="13"/>
                  </a:lnTo>
                  <a:lnTo>
                    <a:pt x="4" y="17"/>
                  </a:lnTo>
                  <a:lnTo>
                    <a:pt x="3" y="26"/>
                  </a:lnTo>
                  <a:lnTo>
                    <a:pt x="1" y="30"/>
                  </a:lnTo>
                  <a:lnTo>
                    <a:pt x="1" y="34"/>
                  </a:lnTo>
                  <a:lnTo>
                    <a:pt x="1" y="40"/>
                  </a:lnTo>
                  <a:lnTo>
                    <a:pt x="1" y="44"/>
                  </a:lnTo>
                  <a:lnTo>
                    <a:pt x="0" y="53"/>
                  </a:lnTo>
                  <a:lnTo>
                    <a:pt x="1" y="62"/>
                  </a:lnTo>
                  <a:lnTo>
                    <a:pt x="3" y="67"/>
                  </a:lnTo>
                  <a:lnTo>
                    <a:pt x="5" y="72"/>
                  </a:lnTo>
                  <a:lnTo>
                    <a:pt x="10" y="73"/>
                  </a:lnTo>
                  <a:lnTo>
                    <a:pt x="17" y="75"/>
                  </a:lnTo>
                  <a:lnTo>
                    <a:pt x="24" y="75"/>
                  </a:lnTo>
                  <a:lnTo>
                    <a:pt x="33" y="76"/>
                  </a:lnTo>
                  <a:lnTo>
                    <a:pt x="39" y="76"/>
                  </a:lnTo>
                  <a:lnTo>
                    <a:pt x="46" y="77"/>
                  </a:lnTo>
                  <a:lnTo>
                    <a:pt x="50" y="77"/>
                  </a:lnTo>
                  <a:lnTo>
                    <a:pt x="52" y="77"/>
                  </a:lnTo>
                  <a:lnTo>
                    <a:pt x="54" y="62"/>
                  </a:lnTo>
                  <a:lnTo>
                    <a:pt x="53" y="62"/>
                  </a:lnTo>
                  <a:lnTo>
                    <a:pt x="49" y="60"/>
                  </a:lnTo>
                  <a:lnTo>
                    <a:pt x="41" y="60"/>
                  </a:lnTo>
                  <a:lnTo>
                    <a:pt x="36" y="59"/>
                  </a:lnTo>
                  <a:lnTo>
                    <a:pt x="27" y="56"/>
                  </a:lnTo>
                  <a:lnTo>
                    <a:pt x="21" y="54"/>
                  </a:lnTo>
                  <a:lnTo>
                    <a:pt x="17" y="52"/>
                  </a:lnTo>
                  <a:lnTo>
                    <a:pt x="17" y="50"/>
                  </a:lnTo>
                  <a:lnTo>
                    <a:pt x="17" y="43"/>
                  </a:lnTo>
                  <a:lnTo>
                    <a:pt x="18" y="34"/>
                  </a:lnTo>
                  <a:lnTo>
                    <a:pt x="18" y="27"/>
                  </a:lnTo>
                  <a:lnTo>
                    <a:pt x="23" y="24"/>
                  </a:lnTo>
                  <a:lnTo>
                    <a:pt x="26" y="23"/>
                  </a:lnTo>
                  <a:lnTo>
                    <a:pt x="30" y="23"/>
                  </a:lnTo>
                  <a:lnTo>
                    <a:pt x="34" y="23"/>
                  </a:lnTo>
                  <a:lnTo>
                    <a:pt x="39" y="23"/>
                  </a:lnTo>
                  <a:lnTo>
                    <a:pt x="47" y="23"/>
                  </a:lnTo>
                  <a:lnTo>
                    <a:pt x="50" y="24"/>
                  </a:lnTo>
                  <a:lnTo>
                    <a:pt x="49" y="1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0000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03" name="Freeform 106"/>
            <p:cNvSpPr>
              <a:spLocks/>
            </p:cNvSpPr>
            <p:nvPr/>
          </p:nvSpPr>
          <p:spPr bwMode="auto">
            <a:xfrm>
              <a:off x="4365625" y="1619250"/>
              <a:ext cx="76200" cy="104775"/>
            </a:xfrm>
            <a:custGeom>
              <a:avLst/>
              <a:gdLst>
                <a:gd name="T0" fmla="*/ 19 w 96"/>
                <a:gd name="T1" fmla="*/ 0 h 131"/>
                <a:gd name="T2" fmla="*/ 19 w 96"/>
                <a:gd name="T3" fmla="*/ 1 h 131"/>
                <a:gd name="T4" fmla="*/ 16 w 96"/>
                <a:gd name="T5" fmla="*/ 9 h 131"/>
                <a:gd name="T6" fmla="*/ 15 w 96"/>
                <a:gd name="T7" fmla="*/ 13 h 131"/>
                <a:gd name="T8" fmla="*/ 13 w 96"/>
                <a:gd name="T9" fmla="*/ 20 h 131"/>
                <a:gd name="T10" fmla="*/ 12 w 96"/>
                <a:gd name="T11" fmla="*/ 26 h 131"/>
                <a:gd name="T12" fmla="*/ 11 w 96"/>
                <a:gd name="T13" fmla="*/ 34 h 131"/>
                <a:gd name="T14" fmla="*/ 9 w 96"/>
                <a:gd name="T15" fmla="*/ 42 h 131"/>
                <a:gd name="T16" fmla="*/ 8 w 96"/>
                <a:gd name="T17" fmla="*/ 50 h 131"/>
                <a:gd name="T18" fmla="*/ 6 w 96"/>
                <a:gd name="T19" fmla="*/ 58 h 131"/>
                <a:gd name="T20" fmla="*/ 5 w 96"/>
                <a:gd name="T21" fmla="*/ 68 h 131"/>
                <a:gd name="T22" fmla="*/ 3 w 96"/>
                <a:gd name="T23" fmla="*/ 75 h 131"/>
                <a:gd name="T24" fmla="*/ 2 w 96"/>
                <a:gd name="T25" fmla="*/ 85 h 131"/>
                <a:gd name="T26" fmla="*/ 0 w 96"/>
                <a:gd name="T27" fmla="*/ 94 h 131"/>
                <a:gd name="T28" fmla="*/ 0 w 96"/>
                <a:gd name="T29" fmla="*/ 104 h 131"/>
                <a:gd name="T30" fmla="*/ 0 w 96"/>
                <a:gd name="T31" fmla="*/ 104 h 131"/>
                <a:gd name="T32" fmla="*/ 3 w 96"/>
                <a:gd name="T33" fmla="*/ 105 h 131"/>
                <a:gd name="T34" fmla="*/ 6 w 96"/>
                <a:gd name="T35" fmla="*/ 108 h 131"/>
                <a:gd name="T36" fmla="*/ 13 w 96"/>
                <a:gd name="T37" fmla="*/ 111 h 131"/>
                <a:gd name="T38" fmla="*/ 19 w 96"/>
                <a:gd name="T39" fmla="*/ 114 h 131"/>
                <a:gd name="T40" fmla="*/ 26 w 96"/>
                <a:gd name="T41" fmla="*/ 115 h 131"/>
                <a:gd name="T42" fmla="*/ 35 w 96"/>
                <a:gd name="T43" fmla="*/ 118 h 131"/>
                <a:gd name="T44" fmla="*/ 44 w 96"/>
                <a:gd name="T45" fmla="*/ 121 h 131"/>
                <a:gd name="T46" fmla="*/ 51 w 96"/>
                <a:gd name="T47" fmla="*/ 121 h 131"/>
                <a:gd name="T48" fmla="*/ 58 w 96"/>
                <a:gd name="T49" fmla="*/ 124 h 131"/>
                <a:gd name="T50" fmla="*/ 65 w 96"/>
                <a:gd name="T51" fmla="*/ 125 h 131"/>
                <a:gd name="T52" fmla="*/ 74 w 96"/>
                <a:gd name="T53" fmla="*/ 127 h 131"/>
                <a:gd name="T54" fmla="*/ 78 w 96"/>
                <a:gd name="T55" fmla="*/ 128 h 131"/>
                <a:gd name="T56" fmla="*/ 84 w 96"/>
                <a:gd name="T57" fmla="*/ 128 h 131"/>
                <a:gd name="T58" fmla="*/ 85 w 96"/>
                <a:gd name="T59" fmla="*/ 130 h 131"/>
                <a:gd name="T60" fmla="*/ 88 w 96"/>
                <a:gd name="T61" fmla="*/ 131 h 131"/>
                <a:gd name="T62" fmla="*/ 96 w 96"/>
                <a:gd name="T63" fmla="*/ 43 h 131"/>
                <a:gd name="T64" fmla="*/ 19 w 96"/>
                <a:gd name="T65" fmla="*/ 0 h 131"/>
                <a:gd name="T66" fmla="*/ 19 w 96"/>
                <a:gd name="T6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6" h="131">
                  <a:moveTo>
                    <a:pt x="19" y="0"/>
                  </a:moveTo>
                  <a:lnTo>
                    <a:pt x="19" y="1"/>
                  </a:lnTo>
                  <a:lnTo>
                    <a:pt x="16" y="9"/>
                  </a:lnTo>
                  <a:lnTo>
                    <a:pt x="15" y="13"/>
                  </a:lnTo>
                  <a:lnTo>
                    <a:pt x="13" y="20"/>
                  </a:lnTo>
                  <a:lnTo>
                    <a:pt x="12" y="26"/>
                  </a:lnTo>
                  <a:lnTo>
                    <a:pt x="11" y="34"/>
                  </a:lnTo>
                  <a:lnTo>
                    <a:pt x="9" y="42"/>
                  </a:lnTo>
                  <a:lnTo>
                    <a:pt x="8" y="50"/>
                  </a:lnTo>
                  <a:lnTo>
                    <a:pt x="6" y="58"/>
                  </a:lnTo>
                  <a:lnTo>
                    <a:pt x="5" y="68"/>
                  </a:lnTo>
                  <a:lnTo>
                    <a:pt x="3" y="75"/>
                  </a:lnTo>
                  <a:lnTo>
                    <a:pt x="2" y="85"/>
                  </a:lnTo>
                  <a:lnTo>
                    <a:pt x="0" y="9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3" y="105"/>
                  </a:lnTo>
                  <a:lnTo>
                    <a:pt x="6" y="108"/>
                  </a:lnTo>
                  <a:lnTo>
                    <a:pt x="13" y="111"/>
                  </a:lnTo>
                  <a:lnTo>
                    <a:pt x="19" y="114"/>
                  </a:lnTo>
                  <a:lnTo>
                    <a:pt x="26" y="115"/>
                  </a:lnTo>
                  <a:lnTo>
                    <a:pt x="35" y="118"/>
                  </a:lnTo>
                  <a:lnTo>
                    <a:pt x="44" y="121"/>
                  </a:lnTo>
                  <a:lnTo>
                    <a:pt x="51" y="121"/>
                  </a:lnTo>
                  <a:lnTo>
                    <a:pt x="58" y="124"/>
                  </a:lnTo>
                  <a:lnTo>
                    <a:pt x="65" y="125"/>
                  </a:lnTo>
                  <a:lnTo>
                    <a:pt x="74" y="127"/>
                  </a:lnTo>
                  <a:lnTo>
                    <a:pt x="78" y="128"/>
                  </a:lnTo>
                  <a:lnTo>
                    <a:pt x="84" y="128"/>
                  </a:lnTo>
                  <a:lnTo>
                    <a:pt x="85" y="130"/>
                  </a:lnTo>
                  <a:lnTo>
                    <a:pt x="88" y="131"/>
                  </a:lnTo>
                  <a:lnTo>
                    <a:pt x="96" y="43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7A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0" name="Freeform 107"/>
            <p:cNvSpPr>
              <a:spLocks/>
            </p:cNvSpPr>
            <p:nvPr/>
          </p:nvSpPr>
          <p:spPr bwMode="auto">
            <a:xfrm>
              <a:off x="4494213" y="1730375"/>
              <a:ext cx="166688" cy="287337"/>
            </a:xfrm>
            <a:custGeom>
              <a:avLst/>
              <a:gdLst>
                <a:gd name="T0" fmla="*/ 1 w 210"/>
                <a:gd name="T1" fmla="*/ 0 h 363"/>
                <a:gd name="T2" fmla="*/ 8 w 210"/>
                <a:gd name="T3" fmla="*/ 2 h 363"/>
                <a:gd name="T4" fmla="*/ 17 w 210"/>
                <a:gd name="T5" fmla="*/ 6 h 363"/>
                <a:gd name="T6" fmla="*/ 30 w 210"/>
                <a:gd name="T7" fmla="*/ 13 h 363"/>
                <a:gd name="T8" fmla="*/ 42 w 210"/>
                <a:gd name="T9" fmla="*/ 20 h 363"/>
                <a:gd name="T10" fmla="*/ 52 w 210"/>
                <a:gd name="T11" fmla="*/ 28 h 363"/>
                <a:gd name="T12" fmla="*/ 62 w 210"/>
                <a:gd name="T13" fmla="*/ 36 h 363"/>
                <a:gd name="T14" fmla="*/ 72 w 210"/>
                <a:gd name="T15" fmla="*/ 46 h 363"/>
                <a:gd name="T16" fmla="*/ 85 w 210"/>
                <a:gd name="T17" fmla="*/ 58 h 363"/>
                <a:gd name="T18" fmla="*/ 99 w 210"/>
                <a:gd name="T19" fmla="*/ 72 h 363"/>
                <a:gd name="T20" fmla="*/ 109 w 210"/>
                <a:gd name="T21" fmla="*/ 84 h 363"/>
                <a:gd name="T22" fmla="*/ 112 w 210"/>
                <a:gd name="T23" fmla="*/ 92 h 363"/>
                <a:gd name="T24" fmla="*/ 115 w 210"/>
                <a:gd name="T25" fmla="*/ 102 h 363"/>
                <a:gd name="T26" fmla="*/ 118 w 210"/>
                <a:gd name="T27" fmla="*/ 113 h 363"/>
                <a:gd name="T28" fmla="*/ 121 w 210"/>
                <a:gd name="T29" fmla="*/ 124 h 363"/>
                <a:gd name="T30" fmla="*/ 124 w 210"/>
                <a:gd name="T31" fmla="*/ 136 h 363"/>
                <a:gd name="T32" fmla="*/ 128 w 210"/>
                <a:gd name="T33" fmla="*/ 150 h 363"/>
                <a:gd name="T34" fmla="*/ 129 w 210"/>
                <a:gd name="T35" fmla="*/ 163 h 363"/>
                <a:gd name="T36" fmla="*/ 132 w 210"/>
                <a:gd name="T37" fmla="*/ 175 h 363"/>
                <a:gd name="T38" fmla="*/ 135 w 210"/>
                <a:gd name="T39" fmla="*/ 186 h 363"/>
                <a:gd name="T40" fmla="*/ 137 w 210"/>
                <a:gd name="T41" fmla="*/ 198 h 363"/>
                <a:gd name="T42" fmla="*/ 140 w 210"/>
                <a:gd name="T43" fmla="*/ 212 h 363"/>
                <a:gd name="T44" fmla="*/ 141 w 210"/>
                <a:gd name="T45" fmla="*/ 222 h 363"/>
                <a:gd name="T46" fmla="*/ 210 w 210"/>
                <a:gd name="T47" fmla="*/ 281 h 363"/>
                <a:gd name="T48" fmla="*/ 174 w 210"/>
                <a:gd name="T49" fmla="*/ 360 h 363"/>
                <a:gd name="T50" fmla="*/ 168 w 210"/>
                <a:gd name="T51" fmla="*/ 360 h 363"/>
                <a:gd name="T52" fmla="*/ 157 w 210"/>
                <a:gd name="T53" fmla="*/ 358 h 363"/>
                <a:gd name="T54" fmla="*/ 144 w 210"/>
                <a:gd name="T55" fmla="*/ 356 h 363"/>
                <a:gd name="T56" fmla="*/ 129 w 210"/>
                <a:gd name="T57" fmla="*/ 356 h 363"/>
                <a:gd name="T58" fmla="*/ 115 w 210"/>
                <a:gd name="T59" fmla="*/ 355 h 363"/>
                <a:gd name="T60" fmla="*/ 102 w 210"/>
                <a:gd name="T61" fmla="*/ 356 h 363"/>
                <a:gd name="T62" fmla="*/ 93 w 210"/>
                <a:gd name="T63" fmla="*/ 359 h 363"/>
                <a:gd name="T64" fmla="*/ 85 w 210"/>
                <a:gd name="T65" fmla="*/ 363 h 363"/>
                <a:gd name="T66" fmla="*/ 72 w 210"/>
                <a:gd name="T67" fmla="*/ 353 h 363"/>
                <a:gd name="T68" fmla="*/ 62 w 210"/>
                <a:gd name="T69" fmla="*/ 343 h 363"/>
                <a:gd name="T70" fmla="*/ 52 w 210"/>
                <a:gd name="T71" fmla="*/ 330 h 363"/>
                <a:gd name="T72" fmla="*/ 42 w 210"/>
                <a:gd name="T73" fmla="*/ 317 h 363"/>
                <a:gd name="T74" fmla="*/ 34 w 210"/>
                <a:gd name="T75" fmla="*/ 306 h 363"/>
                <a:gd name="T76" fmla="*/ 30 w 210"/>
                <a:gd name="T77" fmla="*/ 251 h 363"/>
                <a:gd name="T78" fmla="*/ 0 w 210"/>
                <a:gd name="T79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0" h="363">
                  <a:moveTo>
                    <a:pt x="0" y="0"/>
                  </a:moveTo>
                  <a:lnTo>
                    <a:pt x="1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3" y="3"/>
                  </a:lnTo>
                  <a:lnTo>
                    <a:pt x="17" y="6"/>
                  </a:lnTo>
                  <a:lnTo>
                    <a:pt x="24" y="10"/>
                  </a:lnTo>
                  <a:lnTo>
                    <a:pt x="30" y="13"/>
                  </a:lnTo>
                  <a:lnTo>
                    <a:pt x="37" y="17"/>
                  </a:lnTo>
                  <a:lnTo>
                    <a:pt x="42" y="20"/>
                  </a:lnTo>
                  <a:lnTo>
                    <a:pt x="46" y="25"/>
                  </a:lnTo>
                  <a:lnTo>
                    <a:pt x="52" y="28"/>
                  </a:lnTo>
                  <a:lnTo>
                    <a:pt x="57" y="33"/>
                  </a:lnTo>
                  <a:lnTo>
                    <a:pt x="62" y="36"/>
                  </a:lnTo>
                  <a:lnTo>
                    <a:pt x="68" y="41"/>
                  </a:lnTo>
                  <a:lnTo>
                    <a:pt x="72" y="46"/>
                  </a:lnTo>
                  <a:lnTo>
                    <a:pt x="79" y="52"/>
                  </a:lnTo>
                  <a:lnTo>
                    <a:pt x="85" y="58"/>
                  </a:lnTo>
                  <a:lnTo>
                    <a:pt x="92" y="65"/>
                  </a:lnTo>
                  <a:lnTo>
                    <a:pt x="99" y="72"/>
                  </a:lnTo>
                  <a:lnTo>
                    <a:pt x="108" y="81"/>
                  </a:lnTo>
                  <a:lnTo>
                    <a:pt x="109" y="84"/>
                  </a:lnTo>
                  <a:lnTo>
                    <a:pt x="112" y="90"/>
                  </a:lnTo>
                  <a:lnTo>
                    <a:pt x="112" y="92"/>
                  </a:lnTo>
                  <a:lnTo>
                    <a:pt x="115" y="97"/>
                  </a:lnTo>
                  <a:lnTo>
                    <a:pt x="115" y="102"/>
                  </a:lnTo>
                  <a:lnTo>
                    <a:pt x="118" y="108"/>
                  </a:lnTo>
                  <a:lnTo>
                    <a:pt x="118" y="113"/>
                  </a:lnTo>
                  <a:lnTo>
                    <a:pt x="119" y="118"/>
                  </a:lnTo>
                  <a:lnTo>
                    <a:pt x="121" y="124"/>
                  </a:lnTo>
                  <a:lnTo>
                    <a:pt x="122" y="131"/>
                  </a:lnTo>
                  <a:lnTo>
                    <a:pt x="124" y="136"/>
                  </a:lnTo>
                  <a:lnTo>
                    <a:pt x="125" y="144"/>
                  </a:lnTo>
                  <a:lnTo>
                    <a:pt x="128" y="150"/>
                  </a:lnTo>
                  <a:lnTo>
                    <a:pt x="129" y="157"/>
                  </a:lnTo>
                  <a:lnTo>
                    <a:pt x="129" y="163"/>
                  </a:lnTo>
                  <a:lnTo>
                    <a:pt x="131" y="169"/>
                  </a:lnTo>
                  <a:lnTo>
                    <a:pt x="132" y="175"/>
                  </a:lnTo>
                  <a:lnTo>
                    <a:pt x="134" y="182"/>
                  </a:lnTo>
                  <a:lnTo>
                    <a:pt x="135" y="186"/>
                  </a:lnTo>
                  <a:lnTo>
                    <a:pt x="135" y="192"/>
                  </a:lnTo>
                  <a:lnTo>
                    <a:pt x="137" y="198"/>
                  </a:lnTo>
                  <a:lnTo>
                    <a:pt x="138" y="203"/>
                  </a:lnTo>
                  <a:lnTo>
                    <a:pt x="140" y="212"/>
                  </a:lnTo>
                  <a:lnTo>
                    <a:pt x="140" y="218"/>
                  </a:lnTo>
                  <a:lnTo>
                    <a:pt x="141" y="222"/>
                  </a:lnTo>
                  <a:lnTo>
                    <a:pt x="142" y="225"/>
                  </a:lnTo>
                  <a:lnTo>
                    <a:pt x="210" y="281"/>
                  </a:lnTo>
                  <a:lnTo>
                    <a:pt x="176" y="362"/>
                  </a:lnTo>
                  <a:lnTo>
                    <a:pt x="174" y="360"/>
                  </a:lnTo>
                  <a:lnTo>
                    <a:pt x="173" y="360"/>
                  </a:lnTo>
                  <a:lnTo>
                    <a:pt x="168" y="360"/>
                  </a:lnTo>
                  <a:lnTo>
                    <a:pt x="164" y="359"/>
                  </a:lnTo>
                  <a:lnTo>
                    <a:pt x="157" y="358"/>
                  </a:lnTo>
                  <a:lnTo>
                    <a:pt x="151" y="358"/>
                  </a:lnTo>
                  <a:lnTo>
                    <a:pt x="144" y="356"/>
                  </a:lnTo>
                  <a:lnTo>
                    <a:pt x="137" y="356"/>
                  </a:lnTo>
                  <a:lnTo>
                    <a:pt x="129" y="356"/>
                  </a:lnTo>
                  <a:lnTo>
                    <a:pt x="122" y="355"/>
                  </a:lnTo>
                  <a:lnTo>
                    <a:pt x="115" y="355"/>
                  </a:lnTo>
                  <a:lnTo>
                    <a:pt x="109" y="356"/>
                  </a:lnTo>
                  <a:lnTo>
                    <a:pt x="102" y="356"/>
                  </a:lnTo>
                  <a:lnTo>
                    <a:pt x="98" y="358"/>
                  </a:lnTo>
                  <a:lnTo>
                    <a:pt x="93" y="359"/>
                  </a:lnTo>
                  <a:lnTo>
                    <a:pt x="92" y="362"/>
                  </a:lnTo>
                  <a:lnTo>
                    <a:pt x="85" y="363"/>
                  </a:lnTo>
                  <a:lnTo>
                    <a:pt x="78" y="358"/>
                  </a:lnTo>
                  <a:lnTo>
                    <a:pt x="72" y="353"/>
                  </a:lnTo>
                  <a:lnTo>
                    <a:pt x="68" y="347"/>
                  </a:lnTo>
                  <a:lnTo>
                    <a:pt x="62" y="343"/>
                  </a:lnTo>
                  <a:lnTo>
                    <a:pt x="57" y="337"/>
                  </a:lnTo>
                  <a:lnTo>
                    <a:pt x="52" y="330"/>
                  </a:lnTo>
                  <a:lnTo>
                    <a:pt x="47" y="324"/>
                  </a:lnTo>
                  <a:lnTo>
                    <a:pt x="42" y="317"/>
                  </a:lnTo>
                  <a:lnTo>
                    <a:pt x="40" y="313"/>
                  </a:lnTo>
                  <a:lnTo>
                    <a:pt x="34" y="306"/>
                  </a:lnTo>
                  <a:lnTo>
                    <a:pt x="33" y="303"/>
                  </a:lnTo>
                  <a:lnTo>
                    <a:pt x="30" y="251"/>
                  </a:lnTo>
                  <a:lnTo>
                    <a:pt x="43" y="20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99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1" name="Freeform 108"/>
            <p:cNvSpPr>
              <a:spLocks/>
            </p:cNvSpPr>
            <p:nvPr/>
          </p:nvSpPr>
          <p:spPr bwMode="auto">
            <a:xfrm>
              <a:off x="4459288" y="1708150"/>
              <a:ext cx="106363" cy="365125"/>
            </a:xfrm>
            <a:custGeom>
              <a:avLst/>
              <a:gdLst>
                <a:gd name="T0" fmla="*/ 79 w 134"/>
                <a:gd name="T1" fmla="*/ 16 h 461"/>
                <a:gd name="T2" fmla="*/ 66 w 134"/>
                <a:gd name="T3" fmla="*/ 13 h 461"/>
                <a:gd name="T4" fmla="*/ 52 w 134"/>
                <a:gd name="T5" fmla="*/ 7 h 461"/>
                <a:gd name="T6" fmla="*/ 39 w 134"/>
                <a:gd name="T7" fmla="*/ 0 h 461"/>
                <a:gd name="T8" fmla="*/ 26 w 134"/>
                <a:gd name="T9" fmla="*/ 0 h 461"/>
                <a:gd name="T10" fmla="*/ 15 w 134"/>
                <a:gd name="T11" fmla="*/ 7 h 461"/>
                <a:gd name="T12" fmla="*/ 12 w 134"/>
                <a:gd name="T13" fmla="*/ 23 h 461"/>
                <a:gd name="T14" fmla="*/ 12 w 134"/>
                <a:gd name="T15" fmla="*/ 40 h 461"/>
                <a:gd name="T16" fmla="*/ 15 w 134"/>
                <a:gd name="T17" fmla="*/ 57 h 461"/>
                <a:gd name="T18" fmla="*/ 17 w 134"/>
                <a:gd name="T19" fmla="*/ 75 h 461"/>
                <a:gd name="T20" fmla="*/ 19 w 134"/>
                <a:gd name="T21" fmla="*/ 93 h 461"/>
                <a:gd name="T22" fmla="*/ 22 w 134"/>
                <a:gd name="T23" fmla="*/ 111 h 461"/>
                <a:gd name="T24" fmla="*/ 20 w 134"/>
                <a:gd name="T25" fmla="*/ 128 h 461"/>
                <a:gd name="T26" fmla="*/ 19 w 134"/>
                <a:gd name="T27" fmla="*/ 141 h 461"/>
                <a:gd name="T28" fmla="*/ 16 w 134"/>
                <a:gd name="T29" fmla="*/ 154 h 461"/>
                <a:gd name="T30" fmla="*/ 15 w 134"/>
                <a:gd name="T31" fmla="*/ 166 h 461"/>
                <a:gd name="T32" fmla="*/ 15 w 134"/>
                <a:gd name="T33" fmla="*/ 178 h 461"/>
                <a:gd name="T34" fmla="*/ 15 w 134"/>
                <a:gd name="T35" fmla="*/ 191 h 461"/>
                <a:gd name="T36" fmla="*/ 15 w 134"/>
                <a:gd name="T37" fmla="*/ 204 h 461"/>
                <a:gd name="T38" fmla="*/ 15 w 134"/>
                <a:gd name="T39" fmla="*/ 219 h 461"/>
                <a:gd name="T40" fmla="*/ 17 w 134"/>
                <a:gd name="T41" fmla="*/ 232 h 461"/>
                <a:gd name="T42" fmla="*/ 17 w 134"/>
                <a:gd name="T43" fmla="*/ 243 h 461"/>
                <a:gd name="T44" fmla="*/ 19 w 134"/>
                <a:gd name="T45" fmla="*/ 256 h 461"/>
                <a:gd name="T46" fmla="*/ 19 w 134"/>
                <a:gd name="T47" fmla="*/ 271 h 461"/>
                <a:gd name="T48" fmla="*/ 20 w 134"/>
                <a:gd name="T49" fmla="*/ 284 h 461"/>
                <a:gd name="T50" fmla="*/ 22 w 134"/>
                <a:gd name="T51" fmla="*/ 297 h 461"/>
                <a:gd name="T52" fmla="*/ 22 w 134"/>
                <a:gd name="T53" fmla="*/ 310 h 461"/>
                <a:gd name="T54" fmla="*/ 22 w 134"/>
                <a:gd name="T55" fmla="*/ 324 h 461"/>
                <a:gd name="T56" fmla="*/ 22 w 134"/>
                <a:gd name="T57" fmla="*/ 337 h 461"/>
                <a:gd name="T58" fmla="*/ 0 w 134"/>
                <a:gd name="T59" fmla="*/ 459 h 461"/>
                <a:gd name="T60" fmla="*/ 101 w 134"/>
                <a:gd name="T61" fmla="*/ 255 h 461"/>
                <a:gd name="T62" fmla="*/ 101 w 134"/>
                <a:gd name="T63" fmla="*/ 236 h 461"/>
                <a:gd name="T64" fmla="*/ 104 w 134"/>
                <a:gd name="T65" fmla="*/ 220 h 461"/>
                <a:gd name="T66" fmla="*/ 107 w 134"/>
                <a:gd name="T67" fmla="*/ 206 h 461"/>
                <a:gd name="T68" fmla="*/ 110 w 134"/>
                <a:gd name="T69" fmla="*/ 193 h 461"/>
                <a:gd name="T70" fmla="*/ 114 w 134"/>
                <a:gd name="T71" fmla="*/ 181 h 461"/>
                <a:gd name="T72" fmla="*/ 117 w 134"/>
                <a:gd name="T73" fmla="*/ 171 h 461"/>
                <a:gd name="T74" fmla="*/ 125 w 134"/>
                <a:gd name="T75" fmla="*/ 153 h 461"/>
                <a:gd name="T76" fmla="*/ 128 w 134"/>
                <a:gd name="T77" fmla="*/ 141 h 461"/>
                <a:gd name="T78" fmla="*/ 131 w 134"/>
                <a:gd name="T79" fmla="*/ 131 h 461"/>
                <a:gd name="T80" fmla="*/ 133 w 134"/>
                <a:gd name="T81" fmla="*/ 119 h 461"/>
                <a:gd name="T82" fmla="*/ 134 w 134"/>
                <a:gd name="T83" fmla="*/ 108 h 461"/>
                <a:gd name="T84" fmla="*/ 133 w 134"/>
                <a:gd name="T85" fmla="*/ 93 h 461"/>
                <a:gd name="T86" fmla="*/ 133 w 134"/>
                <a:gd name="T87" fmla="*/ 79 h 461"/>
                <a:gd name="T88" fmla="*/ 130 w 134"/>
                <a:gd name="T89" fmla="*/ 63 h 461"/>
                <a:gd name="T90" fmla="*/ 125 w 134"/>
                <a:gd name="T91" fmla="*/ 44 h 461"/>
                <a:gd name="T92" fmla="*/ 87 w 134"/>
                <a:gd name="T93" fmla="*/ 19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" h="461">
                  <a:moveTo>
                    <a:pt x="87" y="19"/>
                  </a:moveTo>
                  <a:lnTo>
                    <a:pt x="79" y="16"/>
                  </a:lnTo>
                  <a:lnTo>
                    <a:pt x="72" y="14"/>
                  </a:lnTo>
                  <a:lnTo>
                    <a:pt x="66" y="13"/>
                  </a:lnTo>
                  <a:lnTo>
                    <a:pt x="62" y="10"/>
                  </a:lnTo>
                  <a:lnTo>
                    <a:pt x="52" y="7"/>
                  </a:lnTo>
                  <a:lnTo>
                    <a:pt x="46" y="4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17" y="3"/>
                  </a:lnTo>
                  <a:lnTo>
                    <a:pt x="15" y="7"/>
                  </a:lnTo>
                  <a:lnTo>
                    <a:pt x="13" y="14"/>
                  </a:lnTo>
                  <a:lnTo>
                    <a:pt x="12" y="23"/>
                  </a:lnTo>
                  <a:lnTo>
                    <a:pt x="12" y="32"/>
                  </a:lnTo>
                  <a:lnTo>
                    <a:pt x="12" y="40"/>
                  </a:lnTo>
                  <a:lnTo>
                    <a:pt x="13" y="49"/>
                  </a:lnTo>
                  <a:lnTo>
                    <a:pt x="15" y="57"/>
                  </a:lnTo>
                  <a:lnTo>
                    <a:pt x="16" y="68"/>
                  </a:lnTo>
                  <a:lnTo>
                    <a:pt x="17" y="75"/>
                  </a:lnTo>
                  <a:lnTo>
                    <a:pt x="19" y="85"/>
                  </a:lnTo>
                  <a:lnTo>
                    <a:pt x="19" y="93"/>
                  </a:lnTo>
                  <a:lnTo>
                    <a:pt x="22" y="104"/>
                  </a:lnTo>
                  <a:lnTo>
                    <a:pt x="22" y="111"/>
                  </a:lnTo>
                  <a:lnTo>
                    <a:pt x="22" y="119"/>
                  </a:lnTo>
                  <a:lnTo>
                    <a:pt x="20" y="128"/>
                  </a:lnTo>
                  <a:lnTo>
                    <a:pt x="20" y="135"/>
                  </a:lnTo>
                  <a:lnTo>
                    <a:pt x="19" y="141"/>
                  </a:lnTo>
                  <a:lnTo>
                    <a:pt x="17" y="148"/>
                  </a:lnTo>
                  <a:lnTo>
                    <a:pt x="16" y="154"/>
                  </a:lnTo>
                  <a:lnTo>
                    <a:pt x="16" y="161"/>
                  </a:lnTo>
                  <a:lnTo>
                    <a:pt x="15" y="166"/>
                  </a:lnTo>
                  <a:lnTo>
                    <a:pt x="15" y="173"/>
                  </a:lnTo>
                  <a:lnTo>
                    <a:pt x="15" y="178"/>
                  </a:lnTo>
                  <a:lnTo>
                    <a:pt x="15" y="186"/>
                  </a:lnTo>
                  <a:lnTo>
                    <a:pt x="15" y="191"/>
                  </a:lnTo>
                  <a:lnTo>
                    <a:pt x="15" y="199"/>
                  </a:lnTo>
                  <a:lnTo>
                    <a:pt x="15" y="204"/>
                  </a:lnTo>
                  <a:lnTo>
                    <a:pt x="15" y="212"/>
                  </a:lnTo>
                  <a:lnTo>
                    <a:pt x="15" y="219"/>
                  </a:lnTo>
                  <a:lnTo>
                    <a:pt x="16" y="225"/>
                  </a:lnTo>
                  <a:lnTo>
                    <a:pt x="17" y="232"/>
                  </a:lnTo>
                  <a:lnTo>
                    <a:pt x="17" y="239"/>
                  </a:lnTo>
                  <a:lnTo>
                    <a:pt x="17" y="243"/>
                  </a:lnTo>
                  <a:lnTo>
                    <a:pt x="17" y="252"/>
                  </a:lnTo>
                  <a:lnTo>
                    <a:pt x="19" y="256"/>
                  </a:lnTo>
                  <a:lnTo>
                    <a:pt x="19" y="263"/>
                  </a:lnTo>
                  <a:lnTo>
                    <a:pt x="19" y="271"/>
                  </a:lnTo>
                  <a:lnTo>
                    <a:pt x="19" y="278"/>
                  </a:lnTo>
                  <a:lnTo>
                    <a:pt x="20" y="284"/>
                  </a:lnTo>
                  <a:lnTo>
                    <a:pt x="22" y="292"/>
                  </a:lnTo>
                  <a:lnTo>
                    <a:pt x="22" y="297"/>
                  </a:lnTo>
                  <a:lnTo>
                    <a:pt x="22" y="304"/>
                  </a:lnTo>
                  <a:lnTo>
                    <a:pt x="22" y="310"/>
                  </a:lnTo>
                  <a:lnTo>
                    <a:pt x="22" y="317"/>
                  </a:lnTo>
                  <a:lnTo>
                    <a:pt x="22" y="324"/>
                  </a:lnTo>
                  <a:lnTo>
                    <a:pt x="22" y="331"/>
                  </a:lnTo>
                  <a:lnTo>
                    <a:pt x="22" y="337"/>
                  </a:lnTo>
                  <a:lnTo>
                    <a:pt x="22" y="344"/>
                  </a:lnTo>
                  <a:lnTo>
                    <a:pt x="0" y="459"/>
                  </a:lnTo>
                  <a:lnTo>
                    <a:pt x="100" y="461"/>
                  </a:lnTo>
                  <a:lnTo>
                    <a:pt x="101" y="255"/>
                  </a:lnTo>
                  <a:lnTo>
                    <a:pt x="101" y="245"/>
                  </a:lnTo>
                  <a:lnTo>
                    <a:pt x="101" y="236"/>
                  </a:lnTo>
                  <a:lnTo>
                    <a:pt x="102" y="227"/>
                  </a:lnTo>
                  <a:lnTo>
                    <a:pt x="104" y="220"/>
                  </a:lnTo>
                  <a:lnTo>
                    <a:pt x="104" y="212"/>
                  </a:lnTo>
                  <a:lnTo>
                    <a:pt x="107" y="206"/>
                  </a:lnTo>
                  <a:lnTo>
                    <a:pt x="107" y="199"/>
                  </a:lnTo>
                  <a:lnTo>
                    <a:pt x="110" y="193"/>
                  </a:lnTo>
                  <a:lnTo>
                    <a:pt x="113" y="187"/>
                  </a:lnTo>
                  <a:lnTo>
                    <a:pt x="114" y="181"/>
                  </a:lnTo>
                  <a:lnTo>
                    <a:pt x="115" y="176"/>
                  </a:lnTo>
                  <a:lnTo>
                    <a:pt x="117" y="171"/>
                  </a:lnTo>
                  <a:lnTo>
                    <a:pt x="121" y="161"/>
                  </a:lnTo>
                  <a:lnTo>
                    <a:pt x="125" y="153"/>
                  </a:lnTo>
                  <a:lnTo>
                    <a:pt x="127" y="147"/>
                  </a:lnTo>
                  <a:lnTo>
                    <a:pt x="128" y="141"/>
                  </a:lnTo>
                  <a:lnTo>
                    <a:pt x="130" y="135"/>
                  </a:lnTo>
                  <a:lnTo>
                    <a:pt x="131" y="131"/>
                  </a:lnTo>
                  <a:lnTo>
                    <a:pt x="131" y="125"/>
                  </a:lnTo>
                  <a:lnTo>
                    <a:pt x="133" y="119"/>
                  </a:lnTo>
                  <a:lnTo>
                    <a:pt x="133" y="114"/>
                  </a:lnTo>
                  <a:lnTo>
                    <a:pt x="134" y="108"/>
                  </a:lnTo>
                  <a:lnTo>
                    <a:pt x="133" y="101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0" y="70"/>
                  </a:lnTo>
                  <a:lnTo>
                    <a:pt x="130" y="63"/>
                  </a:lnTo>
                  <a:lnTo>
                    <a:pt x="127" y="53"/>
                  </a:lnTo>
                  <a:lnTo>
                    <a:pt x="125" y="44"/>
                  </a:lnTo>
                  <a:lnTo>
                    <a:pt x="87" y="19"/>
                  </a:lnTo>
                  <a:lnTo>
                    <a:pt x="87" y="19"/>
                  </a:lnTo>
                  <a:close/>
                </a:path>
              </a:pathLst>
            </a:custGeom>
            <a:solidFill>
              <a:srgbClr val="1C5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2" name="Freeform 109"/>
            <p:cNvSpPr>
              <a:spLocks/>
            </p:cNvSpPr>
            <p:nvPr/>
          </p:nvSpPr>
          <p:spPr bwMode="auto">
            <a:xfrm>
              <a:off x="4379913" y="1709738"/>
              <a:ext cx="107950" cy="331787"/>
            </a:xfrm>
            <a:custGeom>
              <a:avLst/>
              <a:gdLst>
                <a:gd name="T0" fmla="*/ 36 w 135"/>
                <a:gd name="T1" fmla="*/ 1 h 416"/>
                <a:gd name="T2" fmla="*/ 19 w 135"/>
                <a:gd name="T3" fmla="*/ 0 h 416"/>
                <a:gd name="T4" fmla="*/ 1 w 135"/>
                <a:gd name="T5" fmla="*/ 7 h 416"/>
                <a:gd name="T6" fmla="*/ 0 w 135"/>
                <a:gd name="T7" fmla="*/ 23 h 416"/>
                <a:gd name="T8" fmla="*/ 3 w 135"/>
                <a:gd name="T9" fmla="*/ 44 h 416"/>
                <a:gd name="T10" fmla="*/ 6 w 135"/>
                <a:gd name="T11" fmla="*/ 65 h 416"/>
                <a:gd name="T12" fmla="*/ 10 w 135"/>
                <a:gd name="T13" fmla="*/ 86 h 416"/>
                <a:gd name="T14" fmla="*/ 13 w 135"/>
                <a:gd name="T15" fmla="*/ 102 h 416"/>
                <a:gd name="T16" fmla="*/ 19 w 135"/>
                <a:gd name="T17" fmla="*/ 121 h 416"/>
                <a:gd name="T18" fmla="*/ 23 w 135"/>
                <a:gd name="T19" fmla="*/ 141 h 416"/>
                <a:gd name="T20" fmla="*/ 29 w 135"/>
                <a:gd name="T21" fmla="*/ 163 h 416"/>
                <a:gd name="T22" fmla="*/ 33 w 135"/>
                <a:gd name="T23" fmla="*/ 181 h 416"/>
                <a:gd name="T24" fmla="*/ 40 w 135"/>
                <a:gd name="T25" fmla="*/ 203 h 416"/>
                <a:gd name="T26" fmla="*/ 50 w 135"/>
                <a:gd name="T27" fmla="*/ 222 h 416"/>
                <a:gd name="T28" fmla="*/ 65 w 135"/>
                <a:gd name="T29" fmla="*/ 245 h 416"/>
                <a:gd name="T30" fmla="*/ 76 w 135"/>
                <a:gd name="T31" fmla="*/ 269 h 416"/>
                <a:gd name="T32" fmla="*/ 79 w 135"/>
                <a:gd name="T33" fmla="*/ 285 h 416"/>
                <a:gd name="T34" fmla="*/ 86 w 135"/>
                <a:gd name="T35" fmla="*/ 308 h 416"/>
                <a:gd name="T36" fmla="*/ 93 w 135"/>
                <a:gd name="T37" fmla="*/ 327 h 416"/>
                <a:gd name="T38" fmla="*/ 99 w 135"/>
                <a:gd name="T39" fmla="*/ 347 h 416"/>
                <a:gd name="T40" fmla="*/ 111 w 135"/>
                <a:gd name="T41" fmla="*/ 374 h 416"/>
                <a:gd name="T42" fmla="*/ 118 w 135"/>
                <a:gd name="T43" fmla="*/ 392 h 416"/>
                <a:gd name="T44" fmla="*/ 125 w 135"/>
                <a:gd name="T45" fmla="*/ 403 h 416"/>
                <a:gd name="T46" fmla="*/ 127 w 135"/>
                <a:gd name="T47" fmla="*/ 415 h 416"/>
                <a:gd name="T48" fmla="*/ 134 w 135"/>
                <a:gd name="T49" fmla="*/ 412 h 416"/>
                <a:gd name="T50" fmla="*/ 134 w 135"/>
                <a:gd name="T51" fmla="*/ 399 h 416"/>
                <a:gd name="T52" fmla="*/ 135 w 135"/>
                <a:gd name="T53" fmla="*/ 382 h 416"/>
                <a:gd name="T54" fmla="*/ 134 w 135"/>
                <a:gd name="T55" fmla="*/ 361 h 416"/>
                <a:gd name="T56" fmla="*/ 134 w 135"/>
                <a:gd name="T57" fmla="*/ 338 h 416"/>
                <a:gd name="T58" fmla="*/ 132 w 135"/>
                <a:gd name="T59" fmla="*/ 314 h 416"/>
                <a:gd name="T60" fmla="*/ 131 w 135"/>
                <a:gd name="T61" fmla="*/ 288 h 416"/>
                <a:gd name="T62" fmla="*/ 128 w 135"/>
                <a:gd name="T63" fmla="*/ 263 h 416"/>
                <a:gd name="T64" fmla="*/ 128 w 135"/>
                <a:gd name="T65" fmla="*/ 240 h 416"/>
                <a:gd name="T66" fmla="*/ 125 w 135"/>
                <a:gd name="T67" fmla="*/ 220 h 416"/>
                <a:gd name="T68" fmla="*/ 125 w 135"/>
                <a:gd name="T69" fmla="*/ 199 h 416"/>
                <a:gd name="T70" fmla="*/ 125 w 135"/>
                <a:gd name="T71" fmla="*/ 178 h 416"/>
                <a:gd name="T72" fmla="*/ 125 w 135"/>
                <a:gd name="T73" fmla="*/ 161 h 416"/>
                <a:gd name="T74" fmla="*/ 125 w 135"/>
                <a:gd name="T75" fmla="*/ 144 h 416"/>
                <a:gd name="T76" fmla="*/ 128 w 135"/>
                <a:gd name="T77" fmla="*/ 126 h 416"/>
                <a:gd name="T78" fmla="*/ 129 w 135"/>
                <a:gd name="T79" fmla="*/ 108 h 416"/>
                <a:gd name="T80" fmla="*/ 131 w 135"/>
                <a:gd name="T81" fmla="*/ 92 h 416"/>
                <a:gd name="T82" fmla="*/ 131 w 135"/>
                <a:gd name="T83" fmla="*/ 72 h 416"/>
                <a:gd name="T84" fmla="*/ 131 w 135"/>
                <a:gd name="T85" fmla="*/ 50 h 416"/>
                <a:gd name="T86" fmla="*/ 125 w 135"/>
                <a:gd name="T87" fmla="*/ 29 h 416"/>
                <a:gd name="T88" fmla="*/ 118 w 135"/>
                <a:gd name="T89" fmla="*/ 11 h 416"/>
                <a:gd name="T90" fmla="*/ 105 w 135"/>
                <a:gd name="T91" fmla="*/ 3 h 416"/>
                <a:gd name="T92" fmla="*/ 88 w 135"/>
                <a:gd name="T93" fmla="*/ 0 h 416"/>
                <a:gd name="T94" fmla="*/ 67 w 135"/>
                <a:gd name="T95" fmla="*/ 0 h 416"/>
                <a:gd name="T96" fmla="*/ 50 w 135"/>
                <a:gd name="T97" fmla="*/ 1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5" h="416">
                  <a:moveTo>
                    <a:pt x="50" y="1"/>
                  </a:moveTo>
                  <a:lnTo>
                    <a:pt x="43" y="1"/>
                  </a:lnTo>
                  <a:lnTo>
                    <a:pt x="36" y="1"/>
                  </a:lnTo>
                  <a:lnTo>
                    <a:pt x="30" y="1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6" y="1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1" y="30"/>
                  </a:lnTo>
                  <a:lnTo>
                    <a:pt x="1" y="37"/>
                  </a:lnTo>
                  <a:lnTo>
                    <a:pt x="3" y="44"/>
                  </a:lnTo>
                  <a:lnTo>
                    <a:pt x="3" y="50"/>
                  </a:lnTo>
                  <a:lnTo>
                    <a:pt x="6" y="59"/>
                  </a:lnTo>
                  <a:lnTo>
                    <a:pt x="6" y="65"/>
                  </a:lnTo>
                  <a:lnTo>
                    <a:pt x="8" y="72"/>
                  </a:lnTo>
                  <a:lnTo>
                    <a:pt x="8" y="79"/>
                  </a:lnTo>
                  <a:lnTo>
                    <a:pt x="10" y="86"/>
                  </a:lnTo>
                  <a:lnTo>
                    <a:pt x="11" y="92"/>
                  </a:lnTo>
                  <a:lnTo>
                    <a:pt x="13" y="98"/>
                  </a:lnTo>
                  <a:lnTo>
                    <a:pt x="13" y="102"/>
                  </a:lnTo>
                  <a:lnTo>
                    <a:pt x="16" y="108"/>
                  </a:lnTo>
                  <a:lnTo>
                    <a:pt x="16" y="114"/>
                  </a:lnTo>
                  <a:lnTo>
                    <a:pt x="19" y="121"/>
                  </a:lnTo>
                  <a:lnTo>
                    <a:pt x="20" y="128"/>
                  </a:lnTo>
                  <a:lnTo>
                    <a:pt x="21" y="135"/>
                  </a:lnTo>
                  <a:lnTo>
                    <a:pt x="23" y="141"/>
                  </a:lnTo>
                  <a:lnTo>
                    <a:pt x="24" y="148"/>
                  </a:lnTo>
                  <a:lnTo>
                    <a:pt x="26" y="155"/>
                  </a:lnTo>
                  <a:lnTo>
                    <a:pt x="29" y="163"/>
                  </a:lnTo>
                  <a:lnTo>
                    <a:pt x="29" y="168"/>
                  </a:lnTo>
                  <a:lnTo>
                    <a:pt x="30" y="175"/>
                  </a:lnTo>
                  <a:lnTo>
                    <a:pt x="33" y="181"/>
                  </a:lnTo>
                  <a:lnTo>
                    <a:pt x="36" y="188"/>
                  </a:lnTo>
                  <a:lnTo>
                    <a:pt x="39" y="196"/>
                  </a:lnTo>
                  <a:lnTo>
                    <a:pt x="40" y="203"/>
                  </a:lnTo>
                  <a:lnTo>
                    <a:pt x="43" y="209"/>
                  </a:lnTo>
                  <a:lnTo>
                    <a:pt x="47" y="216"/>
                  </a:lnTo>
                  <a:lnTo>
                    <a:pt x="50" y="222"/>
                  </a:lnTo>
                  <a:lnTo>
                    <a:pt x="55" y="229"/>
                  </a:lnTo>
                  <a:lnTo>
                    <a:pt x="59" y="236"/>
                  </a:lnTo>
                  <a:lnTo>
                    <a:pt x="65" y="245"/>
                  </a:lnTo>
                  <a:lnTo>
                    <a:pt x="67" y="252"/>
                  </a:lnTo>
                  <a:lnTo>
                    <a:pt x="73" y="260"/>
                  </a:lnTo>
                  <a:lnTo>
                    <a:pt x="76" y="269"/>
                  </a:lnTo>
                  <a:lnTo>
                    <a:pt x="79" y="276"/>
                  </a:lnTo>
                  <a:lnTo>
                    <a:pt x="79" y="279"/>
                  </a:lnTo>
                  <a:lnTo>
                    <a:pt x="79" y="285"/>
                  </a:lnTo>
                  <a:lnTo>
                    <a:pt x="80" y="291"/>
                  </a:lnTo>
                  <a:lnTo>
                    <a:pt x="83" y="299"/>
                  </a:lnTo>
                  <a:lnTo>
                    <a:pt x="86" y="308"/>
                  </a:lnTo>
                  <a:lnTo>
                    <a:pt x="89" y="317"/>
                  </a:lnTo>
                  <a:lnTo>
                    <a:pt x="91" y="321"/>
                  </a:lnTo>
                  <a:lnTo>
                    <a:pt x="93" y="327"/>
                  </a:lnTo>
                  <a:lnTo>
                    <a:pt x="93" y="333"/>
                  </a:lnTo>
                  <a:lnTo>
                    <a:pt x="96" y="338"/>
                  </a:lnTo>
                  <a:lnTo>
                    <a:pt x="99" y="347"/>
                  </a:lnTo>
                  <a:lnTo>
                    <a:pt x="103" y="357"/>
                  </a:lnTo>
                  <a:lnTo>
                    <a:pt x="106" y="366"/>
                  </a:lnTo>
                  <a:lnTo>
                    <a:pt x="111" y="374"/>
                  </a:lnTo>
                  <a:lnTo>
                    <a:pt x="114" y="382"/>
                  </a:lnTo>
                  <a:lnTo>
                    <a:pt x="116" y="387"/>
                  </a:lnTo>
                  <a:lnTo>
                    <a:pt x="118" y="392"/>
                  </a:lnTo>
                  <a:lnTo>
                    <a:pt x="121" y="396"/>
                  </a:lnTo>
                  <a:lnTo>
                    <a:pt x="122" y="399"/>
                  </a:lnTo>
                  <a:lnTo>
                    <a:pt x="125" y="403"/>
                  </a:lnTo>
                  <a:lnTo>
                    <a:pt x="125" y="407"/>
                  </a:lnTo>
                  <a:lnTo>
                    <a:pt x="127" y="412"/>
                  </a:lnTo>
                  <a:lnTo>
                    <a:pt x="127" y="415"/>
                  </a:lnTo>
                  <a:lnTo>
                    <a:pt x="128" y="416"/>
                  </a:lnTo>
                  <a:lnTo>
                    <a:pt x="129" y="415"/>
                  </a:lnTo>
                  <a:lnTo>
                    <a:pt x="134" y="412"/>
                  </a:lnTo>
                  <a:lnTo>
                    <a:pt x="134" y="407"/>
                  </a:lnTo>
                  <a:lnTo>
                    <a:pt x="134" y="405"/>
                  </a:lnTo>
                  <a:lnTo>
                    <a:pt x="134" y="399"/>
                  </a:lnTo>
                  <a:lnTo>
                    <a:pt x="135" y="395"/>
                  </a:lnTo>
                  <a:lnTo>
                    <a:pt x="135" y="387"/>
                  </a:lnTo>
                  <a:lnTo>
                    <a:pt x="135" y="382"/>
                  </a:lnTo>
                  <a:lnTo>
                    <a:pt x="135" y="376"/>
                  </a:lnTo>
                  <a:lnTo>
                    <a:pt x="135" y="369"/>
                  </a:lnTo>
                  <a:lnTo>
                    <a:pt x="134" y="361"/>
                  </a:lnTo>
                  <a:lnTo>
                    <a:pt x="134" y="354"/>
                  </a:lnTo>
                  <a:lnTo>
                    <a:pt x="134" y="346"/>
                  </a:lnTo>
                  <a:lnTo>
                    <a:pt x="134" y="338"/>
                  </a:lnTo>
                  <a:lnTo>
                    <a:pt x="134" y="330"/>
                  </a:lnTo>
                  <a:lnTo>
                    <a:pt x="134" y="321"/>
                  </a:lnTo>
                  <a:lnTo>
                    <a:pt x="132" y="314"/>
                  </a:lnTo>
                  <a:lnTo>
                    <a:pt x="132" y="305"/>
                  </a:lnTo>
                  <a:lnTo>
                    <a:pt x="131" y="297"/>
                  </a:lnTo>
                  <a:lnTo>
                    <a:pt x="131" y="288"/>
                  </a:lnTo>
                  <a:lnTo>
                    <a:pt x="129" y="279"/>
                  </a:lnTo>
                  <a:lnTo>
                    <a:pt x="129" y="271"/>
                  </a:lnTo>
                  <a:lnTo>
                    <a:pt x="128" y="263"/>
                  </a:lnTo>
                  <a:lnTo>
                    <a:pt x="128" y="255"/>
                  </a:lnTo>
                  <a:lnTo>
                    <a:pt x="128" y="246"/>
                  </a:lnTo>
                  <a:lnTo>
                    <a:pt x="128" y="240"/>
                  </a:lnTo>
                  <a:lnTo>
                    <a:pt x="127" y="232"/>
                  </a:lnTo>
                  <a:lnTo>
                    <a:pt x="127" y="226"/>
                  </a:lnTo>
                  <a:lnTo>
                    <a:pt x="125" y="220"/>
                  </a:lnTo>
                  <a:lnTo>
                    <a:pt x="125" y="214"/>
                  </a:lnTo>
                  <a:lnTo>
                    <a:pt x="125" y="206"/>
                  </a:lnTo>
                  <a:lnTo>
                    <a:pt x="125" y="199"/>
                  </a:lnTo>
                  <a:lnTo>
                    <a:pt x="125" y="191"/>
                  </a:lnTo>
                  <a:lnTo>
                    <a:pt x="125" y="186"/>
                  </a:lnTo>
                  <a:lnTo>
                    <a:pt x="125" y="178"/>
                  </a:lnTo>
                  <a:lnTo>
                    <a:pt x="125" y="173"/>
                  </a:lnTo>
                  <a:lnTo>
                    <a:pt x="125" y="167"/>
                  </a:lnTo>
                  <a:lnTo>
                    <a:pt x="125" y="161"/>
                  </a:lnTo>
                  <a:lnTo>
                    <a:pt x="125" y="155"/>
                  </a:lnTo>
                  <a:lnTo>
                    <a:pt x="125" y="150"/>
                  </a:lnTo>
                  <a:lnTo>
                    <a:pt x="125" y="144"/>
                  </a:lnTo>
                  <a:lnTo>
                    <a:pt x="125" y="138"/>
                  </a:lnTo>
                  <a:lnTo>
                    <a:pt x="127" y="132"/>
                  </a:lnTo>
                  <a:lnTo>
                    <a:pt x="128" y="126"/>
                  </a:lnTo>
                  <a:lnTo>
                    <a:pt x="128" y="121"/>
                  </a:lnTo>
                  <a:lnTo>
                    <a:pt x="128" y="114"/>
                  </a:lnTo>
                  <a:lnTo>
                    <a:pt x="129" y="108"/>
                  </a:lnTo>
                  <a:lnTo>
                    <a:pt x="131" y="102"/>
                  </a:lnTo>
                  <a:lnTo>
                    <a:pt x="131" y="96"/>
                  </a:lnTo>
                  <a:lnTo>
                    <a:pt x="131" y="92"/>
                  </a:lnTo>
                  <a:lnTo>
                    <a:pt x="131" y="85"/>
                  </a:lnTo>
                  <a:lnTo>
                    <a:pt x="132" y="79"/>
                  </a:lnTo>
                  <a:lnTo>
                    <a:pt x="131" y="72"/>
                  </a:lnTo>
                  <a:lnTo>
                    <a:pt x="131" y="65"/>
                  </a:lnTo>
                  <a:lnTo>
                    <a:pt x="131" y="57"/>
                  </a:lnTo>
                  <a:lnTo>
                    <a:pt x="131" y="50"/>
                  </a:lnTo>
                  <a:lnTo>
                    <a:pt x="128" y="41"/>
                  </a:lnTo>
                  <a:lnTo>
                    <a:pt x="127" y="34"/>
                  </a:lnTo>
                  <a:lnTo>
                    <a:pt x="125" y="29"/>
                  </a:lnTo>
                  <a:lnTo>
                    <a:pt x="124" y="23"/>
                  </a:lnTo>
                  <a:lnTo>
                    <a:pt x="121" y="17"/>
                  </a:lnTo>
                  <a:lnTo>
                    <a:pt x="118" y="11"/>
                  </a:lnTo>
                  <a:lnTo>
                    <a:pt x="115" y="10"/>
                  </a:lnTo>
                  <a:lnTo>
                    <a:pt x="112" y="7"/>
                  </a:lnTo>
                  <a:lnTo>
                    <a:pt x="105" y="3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3" y="1"/>
                  </a:lnTo>
                  <a:lnTo>
                    <a:pt x="56" y="1"/>
                  </a:lnTo>
                  <a:lnTo>
                    <a:pt x="50" y="1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3" name="Freeform 110"/>
            <p:cNvSpPr>
              <a:spLocks/>
            </p:cNvSpPr>
            <p:nvPr/>
          </p:nvSpPr>
          <p:spPr bwMode="auto">
            <a:xfrm>
              <a:off x="4410075" y="1711325"/>
              <a:ext cx="80963" cy="323850"/>
            </a:xfrm>
            <a:custGeom>
              <a:avLst/>
              <a:gdLst>
                <a:gd name="T0" fmla="*/ 37 w 102"/>
                <a:gd name="T1" fmla="*/ 28 h 408"/>
                <a:gd name="T2" fmla="*/ 30 w 102"/>
                <a:gd name="T3" fmla="*/ 15 h 408"/>
                <a:gd name="T4" fmla="*/ 21 w 102"/>
                <a:gd name="T5" fmla="*/ 0 h 408"/>
                <a:gd name="T6" fmla="*/ 13 w 102"/>
                <a:gd name="T7" fmla="*/ 3 h 408"/>
                <a:gd name="T8" fmla="*/ 3 w 102"/>
                <a:gd name="T9" fmla="*/ 12 h 408"/>
                <a:gd name="T10" fmla="*/ 1 w 102"/>
                <a:gd name="T11" fmla="*/ 25 h 408"/>
                <a:gd name="T12" fmla="*/ 4 w 102"/>
                <a:gd name="T13" fmla="*/ 33 h 408"/>
                <a:gd name="T14" fmla="*/ 7 w 102"/>
                <a:gd name="T15" fmla="*/ 40 h 408"/>
                <a:gd name="T16" fmla="*/ 11 w 102"/>
                <a:gd name="T17" fmla="*/ 52 h 408"/>
                <a:gd name="T18" fmla="*/ 14 w 102"/>
                <a:gd name="T19" fmla="*/ 65 h 408"/>
                <a:gd name="T20" fmla="*/ 11 w 102"/>
                <a:gd name="T21" fmla="*/ 68 h 408"/>
                <a:gd name="T22" fmla="*/ 11 w 102"/>
                <a:gd name="T23" fmla="*/ 79 h 408"/>
                <a:gd name="T24" fmla="*/ 10 w 102"/>
                <a:gd name="T25" fmla="*/ 94 h 408"/>
                <a:gd name="T26" fmla="*/ 10 w 102"/>
                <a:gd name="T27" fmla="*/ 113 h 408"/>
                <a:gd name="T28" fmla="*/ 8 w 102"/>
                <a:gd name="T29" fmla="*/ 130 h 408"/>
                <a:gd name="T30" fmla="*/ 7 w 102"/>
                <a:gd name="T31" fmla="*/ 147 h 408"/>
                <a:gd name="T32" fmla="*/ 7 w 102"/>
                <a:gd name="T33" fmla="*/ 160 h 408"/>
                <a:gd name="T34" fmla="*/ 7 w 102"/>
                <a:gd name="T35" fmla="*/ 169 h 408"/>
                <a:gd name="T36" fmla="*/ 8 w 102"/>
                <a:gd name="T37" fmla="*/ 182 h 408"/>
                <a:gd name="T38" fmla="*/ 11 w 102"/>
                <a:gd name="T39" fmla="*/ 192 h 408"/>
                <a:gd name="T40" fmla="*/ 17 w 102"/>
                <a:gd name="T41" fmla="*/ 208 h 408"/>
                <a:gd name="T42" fmla="*/ 21 w 102"/>
                <a:gd name="T43" fmla="*/ 222 h 408"/>
                <a:gd name="T44" fmla="*/ 27 w 102"/>
                <a:gd name="T45" fmla="*/ 241 h 408"/>
                <a:gd name="T46" fmla="*/ 34 w 102"/>
                <a:gd name="T47" fmla="*/ 259 h 408"/>
                <a:gd name="T48" fmla="*/ 37 w 102"/>
                <a:gd name="T49" fmla="*/ 270 h 408"/>
                <a:gd name="T50" fmla="*/ 40 w 102"/>
                <a:gd name="T51" fmla="*/ 280 h 408"/>
                <a:gd name="T52" fmla="*/ 46 w 102"/>
                <a:gd name="T53" fmla="*/ 298 h 408"/>
                <a:gd name="T54" fmla="*/ 52 w 102"/>
                <a:gd name="T55" fmla="*/ 317 h 408"/>
                <a:gd name="T56" fmla="*/ 57 w 102"/>
                <a:gd name="T57" fmla="*/ 333 h 408"/>
                <a:gd name="T58" fmla="*/ 62 w 102"/>
                <a:gd name="T59" fmla="*/ 350 h 408"/>
                <a:gd name="T60" fmla="*/ 66 w 102"/>
                <a:gd name="T61" fmla="*/ 363 h 408"/>
                <a:gd name="T62" fmla="*/ 69 w 102"/>
                <a:gd name="T63" fmla="*/ 373 h 408"/>
                <a:gd name="T64" fmla="*/ 73 w 102"/>
                <a:gd name="T65" fmla="*/ 385 h 408"/>
                <a:gd name="T66" fmla="*/ 82 w 102"/>
                <a:gd name="T67" fmla="*/ 398 h 408"/>
                <a:gd name="T68" fmla="*/ 90 w 102"/>
                <a:gd name="T69" fmla="*/ 408 h 408"/>
                <a:gd name="T70" fmla="*/ 86 w 102"/>
                <a:gd name="T71" fmla="*/ 174 h 408"/>
                <a:gd name="T72" fmla="*/ 31 w 102"/>
                <a:gd name="T73" fmla="*/ 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2" h="408">
                  <a:moveTo>
                    <a:pt x="31" y="40"/>
                  </a:moveTo>
                  <a:lnTo>
                    <a:pt x="37" y="28"/>
                  </a:lnTo>
                  <a:lnTo>
                    <a:pt x="34" y="23"/>
                  </a:lnTo>
                  <a:lnTo>
                    <a:pt x="30" y="15"/>
                  </a:lnTo>
                  <a:lnTo>
                    <a:pt x="24" y="6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3" y="3"/>
                  </a:lnTo>
                  <a:lnTo>
                    <a:pt x="7" y="7"/>
                  </a:lnTo>
                  <a:lnTo>
                    <a:pt x="3" y="12"/>
                  </a:lnTo>
                  <a:lnTo>
                    <a:pt x="0" y="16"/>
                  </a:lnTo>
                  <a:lnTo>
                    <a:pt x="1" y="25"/>
                  </a:lnTo>
                  <a:lnTo>
                    <a:pt x="1" y="29"/>
                  </a:lnTo>
                  <a:lnTo>
                    <a:pt x="4" y="33"/>
                  </a:lnTo>
                  <a:lnTo>
                    <a:pt x="4" y="38"/>
                  </a:lnTo>
                  <a:lnTo>
                    <a:pt x="7" y="40"/>
                  </a:lnTo>
                  <a:lnTo>
                    <a:pt x="8" y="45"/>
                  </a:lnTo>
                  <a:lnTo>
                    <a:pt x="11" y="52"/>
                  </a:lnTo>
                  <a:lnTo>
                    <a:pt x="13" y="59"/>
                  </a:lnTo>
                  <a:lnTo>
                    <a:pt x="14" y="65"/>
                  </a:lnTo>
                  <a:lnTo>
                    <a:pt x="13" y="65"/>
                  </a:lnTo>
                  <a:lnTo>
                    <a:pt x="11" y="68"/>
                  </a:lnTo>
                  <a:lnTo>
                    <a:pt x="11" y="74"/>
                  </a:lnTo>
                  <a:lnTo>
                    <a:pt x="11" y="79"/>
                  </a:lnTo>
                  <a:lnTo>
                    <a:pt x="11" y="87"/>
                  </a:lnTo>
                  <a:lnTo>
                    <a:pt x="10" y="94"/>
                  </a:lnTo>
                  <a:lnTo>
                    <a:pt x="10" y="104"/>
                  </a:lnTo>
                  <a:lnTo>
                    <a:pt x="10" y="113"/>
                  </a:lnTo>
                  <a:lnTo>
                    <a:pt x="8" y="121"/>
                  </a:lnTo>
                  <a:lnTo>
                    <a:pt x="8" y="130"/>
                  </a:lnTo>
                  <a:lnTo>
                    <a:pt x="7" y="138"/>
                  </a:lnTo>
                  <a:lnTo>
                    <a:pt x="7" y="147"/>
                  </a:lnTo>
                  <a:lnTo>
                    <a:pt x="7" y="154"/>
                  </a:lnTo>
                  <a:lnTo>
                    <a:pt x="7" y="160"/>
                  </a:lnTo>
                  <a:lnTo>
                    <a:pt x="7" y="164"/>
                  </a:lnTo>
                  <a:lnTo>
                    <a:pt x="7" y="169"/>
                  </a:lnTo>
                  <a:lnTo>
                    <a:pt x="7" y="173"/>
                  </a:lnTo>
                  <a:lnTo>
                    <a:pt x="8" y="182"/>
                  </a:lnTo>
                  <a:lnTo>
                    <a:pt x="10" y="186"/>
                  </a:lnTo>
                  <a:lnTo>
                    <a:pt x="11" y="192"/>
                  </a:lnTo>
                  <a:lnTo>
                    <a:pt x="14" y="199"/>
                  </a:lnTo>
                  <a:lnTo>
                    <a:pt x="17" y="208"/>
                  </a:lnTo>
                  <a:lnTo>
                    <a:pt x="20" y="215"/>
                  </a:lnTo>
                  <a:lnTo>
                    <a:pt x="21" y="222"/>
                  </a:lnTo>
                  <a:lnTo>
                    <a:pt x="24" y="231"/>
                  </a:lnTo>
                  <a:lnTo>
                    <a:pt x="27" y="241"/>
                  </a:lnTo>
                  <a:lnTo>
                    <a:pt x="30" y="249"/>
                  </a:lnTo>
                  <a:lnTo>
                    <a:pt x="34" y="259"/>
                  </a:lnTo>
                  <a:lnTo>
                    <a:pt x="34" y="264"/>
                  </a:lnTo>
                  <a:lnTo>
                    <a:pt x="37" y="270"/>
                  </a:lnTo>
                  <a:lnTo>
                    <a:pt x="37" y="274"/>
                  </a:lnTo>
                  <a:lnTo>
                    <a:pt x="40" y="280"/>
                  </a:lnTo>
                  <a:lnTo>
                    <a:pt x="43" y="288"/>
                  </a:lnTo>
                  <a:lnTo>
                    <a:pt x="46" y="298"/>
                  </a:lnTo>
                  <a:lnTo>
                    <a:pt x="49" y="307"/>
                  </a:lnTo>
                  <a:lnTo>
                    <a:pt x="52" y="317"/>
                  </a:lnTo>
                  <a:lnTo>
                    <a:pt x="54" y="326"/>
                  </a:lnTo>
                  <a:lnTo>
                    <a:pt x="57" y="333"/>
                  </a:lnTo>
                  <a:lnTo>
                    <a:pt x="59" y="342"/>
                  </a:lnTo>
                  <a:lnTo>
                    <a:pt x="62" y="350"/>
                  </a:lnTo>
                  <a:lnTo>
                    <a:pt x="64" y="356"/>
                  </a:lnTo>
                  <a:lnTo>
                    <a:pt x="66" y="363"/>
                  </a:lnTo>
                  <a:lnTo>
                    <a:pt x="67" y="368"/>
                  </a:lnTo>
                  <a:lnTo>
                    <a:pt x="69" y="373"/>
                  </a:lnTo>
                  <a:lnTo>
                    <a:pt x="72" y="381"/>
                  </a:lnTo>
                  <a:lnTo>
                    <a:pt x="73" y="385"/>
                  </a:lnTo>
                  <a:lnTo>
                    <a:pt x="76" y="389"/>
                  </a:lnTo>
                  <a:lnTo>
                    <a:pt x="82" y="398"/>
                  </a:lnTo>
                  <a:lnTo>
                    <a:pt x="86" y="404"/>
                  </a:lnTo>
                  <a:lnTo>
                    <a:pt x="90" y="408"/>
                  </a:lnTo>
                  <a:lnTo>
                    <a:pt x="102" y="408"/>
                  </a:lnTo>
                  <a:lnTo>
                    <a:pt x="86" y="174"/>
                  </a:lnTo>
                  <a:lnTo>
                    <a:pt x="34" y="51"/>
                  </a:lnTo>
                  <a:lnTo>
                    <a:pt x="31" y="40"/>
                  </a:lnTo>
                  <a:lnTo>
                    <a:pt x="31" y="40"/>
                  </a:lnTo>
                  <a:close/>
                </a:path>
              </a:pathLst>
            </a:custGeom>
            <a:solidFill>
              <a:srgbClr val="FFB0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4" name="Freeform 111"/>
            <p:cNvSpPr>
              <a:spLocks/>
            </p:cNvSpPr>
            <p:nvPr/>
          </p:nvSpPr>
          <p:spPr bwMode="auto">
            <a:xfrm>
              <a:off x="4427538" y="1693863"/>
              <a:ext cx="53975" cy="57150"/>
            </a:xfrm>
            <a:custGeom>
              <a:avLst/>
              <a:gdLst>
                <a:gd name="T0" fmla="*/ 19 w 68"/>
                <a:gd name="T1" fmla="*/ 0 h 72"/>
                <a:gd name="T2" fmla="*/ 68 w 68"/>
                <a:gd name="T3" fmla="*/ 12 h 72"/>
                <a:gd name="T4" fmla="*/ 61 w 68"/>
                <a:gd name="T5" fmla="*/ 72 h 72"/>
                <a:gd name="T6" fmla="*/ 0 w 68"/>
                <a:gd name="T7" fmla="*/ 23 h 72"/>
                <a:gd name="T8" fmla="*/ 19 w 68"/>
                <a:gd name="T9" fmla="*/ 0 h 72"/>
                <a:gd name="T10" fmla="*/ 19 w 68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2">
                  <a:moveTo>
                    <a:pt x="19" y="0"/>
                  </a:moveTo>
                  <a:lnTo>
                    <a:pt x="68" y="12"/>
                  </a:lnTo>
                  <a:lnTo>
                    <a:pt x="61" y="72"/>
                  </a:lnTo>
                  <a:lnTo>
                    <a:pt x="0" y="23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5" name="Freeform 112"/>
            <p:cNvSpPr>
              <a:spLocks/>
            </p:cNvSpPr>
            <p:nvPr/>
          </p:nvSpPr>
          <p:spPr bwMode="auto">
            <a:xfrm>
              <a:off x="4322763" y="1685925"/>
              <a:ext cx="63500" cy="74612"/>
            </a:xfrm>
            <a:custGeom>
              <a:avLst/>
              <a:gdLst>
                <a:gd name="T0" fmla="*/ 47 w 80"/>
                <a:gd name="T1" fmla="*/ 0 h 94"/>
                <a:gd name="T2" fmla="*/ 0 w 80"/>
                <a:gd name="T3" fmla="*/ 18 h 94"/>
                <a:gd name="T4" fmla="*/ 44 w 80"/>
                <a:gd name="T5" fmla="*/ 94 h 94"/>
                <a:gd name="T6" fmla="*/ 80 w 80"/>
                <a:gd name="T7" fmla="*/ 31 h 94"/>
                <a:gd name="T8" fmla="*/ 47 w 80"/>
                <a:gd name="T9" fmla="*/ 0 h 94"/>
                <a:gd name="T10" fmla="*/ 47 w 80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94">
                  <a:moveTo>
                    <a:pt x="47" y="0"/>
                  </a:moveTo>
                  <a:lnTo>
                    <a:pt x="0" y="18"/>
                  </a:lnTo>
                  <a:lnTo>
                    <a:pt x="44" y="94"/>
                  </a:lnTo>
                  <a:lnTo>
                    <a:pt x="80" y="31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6" name="Freeform 113"/>
            <p:cNvSpPr>
              <a:spLocks/>
            </p:cNvSpPr>
            <p:nvPr/>
          </p:nvSpPr>
          <p:spPr bwMode="auto">
            <a:xfrm>
              <a:off x="4540250" y="1925638"/>
              <a:ext cx="141288" cy="111125"/>
            </a:xfrm>
            <a:custGeom>
              <a:avLst/>
              <a:gdLst>
                <a:gd name="T0" fmla="*/ 108 w 179"/>
                <a:gd name="T1" fmla="*/ 0 h 139"/>
                <a:gd name="T2" fmla="*/ 54 w 179"/>
                <a:gd name="T3" fmla="*/ 7 h 139"/>
                <a:gd name="T4" fmla="*/ 0 w 179"/>
                <a:gd name="T5" fmla="*/ 103 h 139"/>
                <a:gd name="T6" fmla="*/ 42 w 179"/>
                <a:gd name="T7" fmla="*/ 139 h 139"/>
                <a:gd name="T8" fmla="*/ 150 w 179"/>
                <a:gd name="T9" fmla="*/ 121 h 139"/>
                <a:gd name="T10" fmla="*/ 152 w 179"/>
                <a:gd name="T11" fmla="*/ 118 h 139"/>
                <a:gd name="T12" fmla="*/ 156 w 179"/>
                <a:gd name="T13" fmla="*/ 112 h 139"/>
                <a:gd name="T14" fmla="*/ 160 w 179"/>
                <a:gd name="T15" fmla="*/ 103 h 139"/>
                <a:gd name="T16" fmla="*/ 168 w 179"/>
                <a:gd name="T17" fmla="*/ 95 h 139"/>
                <a:gd name="T18" fmla="*/ 169 w 179"/>
                <a:gd name="T19" fmla="*/ 89 h 139"/>
                <a:gd name="T20" fmla="*/ 172 w 179"/>
                <a:gd name="T21" fmla="*/ 83 h 139"/>
                <a:gd name="T22" fmla="*/ 173 w 179"/>
                <a:gd name="T23" fmla="*/ 79 h 139"/>
                <a:gd name="T24" fmla="*/ 176 w 179"/>
                <a:gd name="T25" fmla="*/ 73 h 139"/>
                <a:gd name="T26" fmla="*/ 179 w 179"/>
                <a:gd name="T27" fmla="*/ 64 h 139"/>
                <a:gd name="T28" fmla="*/ 179 w 179"/>
                <a:gd name="T29" fmla="*/ 59 h 139"/>
                <a:gd name="T30" fmla="*/ 108 w 179"/>
                <a:gd name="T31" fmla="*/ 0 h 139"/>
                <a:gd name="T32" fmla="*/ 108 w 179"/>
                <a:gd name="T3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9" h="139">
                  <a:moveTo>
                    <a:pt x="108" y="0"/>
                  </a:moveTo>
                  <a:lnTo>
                    <a:pt x="54" y="7"/>
                  </a:lnTo>
                  <a:lnTo>
                    <a:pt x="0" y="103"/>
                  </a:lnTo>
                  <a:lnTo>
                    <a:pt x="42" y="139"/>
                  </a:lnTo>
                  <a:lnTo>
                    <a:pt x="150" y="121"/>
                  </a:lnTo>
                  <a:lnTo>
                    <a:pt x="152" y="118"/>
                  </a:lnTo>
                  <a:lnTo>
                    <a:pt x="156" y="112"/>
                  </a:lnTo>
                  <a:lnTo>
                    <a:pt x="160" y="103"/>
                  </a:lnTo>
                  <a:lnTo>
                    <a:pt x="168" y="95"/>
                  </a:lnTo>
                  <a:lnTo>
                    <a:pt x="169" y="89"/>
                  </a:lnTo>
                  <a:lnTo>
                    <a:pt x="172" y="83"/>
                  </a:lnTo>
                  <a:lnTo>
                    <a:pt x="173" y="79"/>
                  </a:lnTo>
                  <a:lnTo>
                    <a:pt x="176" y="73"/>
                  </a:lnTo>
                  <a:lnTo>
                    <a:pt x="179" y="64"/>
                  </a:lnTo>
                  <a:lnTo>
                    <a:pt x="179" y="59"/>
                  </a:lnTo>
                  <a:lnTo>
                    <a:pt x="10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7" name="Freeform 114"/>
            <p:cNvSpPr>
              <a:spLocks/>
            </p:cNvSpPr>
            <p:nvPr/>
          </p:nvSpPr>
          <p:spPr bwMode="auto">
            <a:xfrm>
              <a:off x="4567238" y="1984375"/>
              <a:ext cx="101600" cy="69850"/>
            </a:xfrm>
            <a:custGeom>
              <a:avLst/>
              <a:gdLst>
                <a:gd name="T0" fmla="*/ 128 w 128"/>
                <a:gd name="T1" fmla="*/ 51 h 87"/>
                <a:gd name="T2" fmla="*/ 122 w 128"/>
                <a:gd name="T3" fmla="*/ 24 h 87"/>
                <a:gd name="T4" fmla="*/ 85 w 128"/>
                <a:gd name="T5" fmla="*/ 0 h 87"/>
                <a:gd name="T6" fmla="*/ 16 w 128"/>
                <a:gd name="T7" fmla="*/ 14 h 87"/>
                <a:gd name="T8" fmla="*/ 0 w 128"/>
                <a:gd name="T9" fmla="*/ 56 h 87"/>
                <a:gd name="T10" fmla="*/ 17 w 128"/>
                <a:gd name="T11" fmla="*/ 72 h 87"/>
                <a:gd name="T12" fmla="*/ 118 w 128"/>
                <a:gd name="T13" fmla="*/ 87 h 87"/>
                <a:gd name="T14" fmla="*/ 128 w 128"/>
                <a:gd name="T15" fmla="*/ 51 h 87"/>
                <a:gd name="T16" fmla="*/ 128 w 128"/>
                <a:gd name="T17" fmla="*/ 5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87">
                  <a:moveTo>
                    <a:pt x="128" y="51"/>
                  </a:moveTo>
                  <a:lnTo>
                    <a:pt x="122" y="24"/>
                  </a:lnTo>
                  <a:lnTo>
                    <a:pt x="85" y="0"/>
                  </a:lnTo>
                  <a:lnTo>
                    <a:pt x="16" y="14"/>
                  </a:lnTo>
                  <a:lnTo>
                    <a:pt x="0" y="56"/>
                  </a:lnTo>
                  <a:lnTo>
                    <a:pt x="17" y="72"/>
                  </a:lnTo>
                  <a:lnTo>
                    <a:pt x="118" y="87"/>
                  </a:lnTo>
                  <a:lnTo>
                    <a:pt x="128" y="51"/>
                  </a:lnTo>
                  <a:lnTo>
                    <a:pt x="128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8" name="Freeform 115"/>
            <p:cNvSpPr>
              <a:spLocks/>
            </p:cNvSpPr>
            <p:nvPr/>
          </p:nvSpPr>
          <p:spPr bwMode="auto">
            <a:xfrm>
              <a:off x="4478338" y="1979613"/>
              <a:ext cx="85725" cy="98425"/>
            </a:xfrm>
            <a:custGeom>
              <a:avLst/>
              <a:gdLst>
                <a:gd name="T0" fmla="*/ 10 w 108"/>
                <a:gd name="T1" fmla="*/ 0 h 124"/>
                <a:gd name="T2" fmla="*/ 0 w 108"/>
                <a:gd name="T3" fmla="*/ 110 h 124"/>
                <a:gd name="T4" fmla="*/ 1 w 108"/>
                <a:gd name="T5" fmla="*/ 111 h 124"/>
                <a:gd name="T6" fmla="*/ 7 w 108"/>
                <a:gd name="T7" fmla="*/ 113 h 124"/>
                <a:gd name="T8" fmla="*/ 13 w 108"/>
                <a:gd name="T9" fmla="*/ 116 h 124"/>
                <a:gd name="T10" fmla="*/ 20 w 108"/>
                <a:gd name="T11" fmla="*/ 118 h 124"/>
                <a:gd name="T12" fmla="*/ 27 w 108"/>
                <a:gd name="T13" fmla="*/ 121 h 124"/>
                <a:gd name="T14" fmla="*/ 33 w 108"/>
                <a:gd name="T15" fmla="*/ 123 h 124"/>
                <a:gd name="T16" fmla="*/ 37 w 108"/>
                <a:gd name="T17" fmla="*/ 123 h 124"/>
                <a:gd name="T18" fmla="*/ 41 w 108"/>
                <a:gd name="T19" fmla="*/ 124 h 124"/>
                <a:gd name="T20" fmla="*/ 47 w 108"/>
                <a:gd name="T21" fmla="*/ 124 h 124"/>
                <a:gd name="T22" fmla="*/ 53 w 108"/>
                <a:gd name="T23" fmla="*/ 124 h 124"/>
                <a:gd name="T24" fmla="*/ 60 w 108"/>
                <a:gd name="T25" fmla="*/ 124 h 124"/>
                <a:gd name="T26" fmla="*/ 66 w 108"/>
                <a:gd name="T27" fmla="*/ 123 h 124"/>
                <a:gd name="T28" fmla="*/ 72 w 108"/>
                <a:gd name="T29" fmla="*/ 121 h 124"/>
                <a:gd name="T30" fmla="*/ 79 w 108"/>
                <a:gd name="T31" fmla="*/ 118 h 124"/>
                <a:gd name="T32" fmla="*/ 86 w 108"/>
                <a:gd name="T33" fmla="*/ 117 h 124"/>
                <a:gd name="T34" fmla="*/ 92 w 108"/>
                <a:gd name="T35" fmla="*/ 114 h 124"/>
                <a:gd name="T36" fmla="*/ 100 w 108"/>
                <a:gd name="T37" fmla="*/ 113 h 124"/>
                <a:gd name="T38" fmla="*/ 108 w 108"/>
                <a:gd name="T39" fmla="*/ 2 h 124"/>
                <a:gd name="T40" fmla="*/ 10 w 108"/>
                <a:gd name="T41" fmla="*/ 0 h 124"/>
                <a:gd name="T42" fmla="*/ 10 w 108"/>
                <a:gd name="T4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24">
                  <a:moveTo>
                    <a:pt x="10" y="0"/>
                  </a:moveTo>
                  <a:lnTo>
                    <a:pt x="0" y="110"/>
                  </a:lnTo>
                  <a:lnTo>
                    <a:pt x="1" y="111"/>
                  </a:lnTo>
                  <a:lnTo>
                    <a:pt x="7" y="113"/>
                  </a:lnTo>
                  <a:lnTo>
                    <a:pt x="13" y="116"/>
                  </a:lnTo>
                  <a:lnTo>
                    <a:pt x="20" y="118"/>
                  </a:lnTo>
                  <a:lnTo>
                    <a:pt x="27" y="121"/>
                  </a:lnTo>
                  <a:lnTo>
                    <a:pt x="33" y="123"/>
                  </a:lnTo>
                  <a:lnTo>
                    <a:pt x="37" y="123"/>
                  </a:lnTo>
                  <a:lnTo>
                    <a:pt x="41" y="124"/>
                  </a:lnTo>
                  <a:lnTo>
                    <a:pt x="47" y="124"/>
                  </a:lnTo>
                  <a:lnTo>
                    <a:pt x="53" y="124"/>
                  </a:lnTo>
                  <a:lnTo>
                    <a:pt x="60" y="124"/>
                  </a:lnTo>
                  <a:lnTo>
                    <a:pt x="66" y="123"/>
                  </a:lnTo>
                  <a:lnTo>
                    <a:pt x="72" y="121"/>
                  </a:lnTo>
                  <a:lnTo>
                    <a:pt x="79" y="118"/>
                  </a:lnTo>
                  <a:lnTo>
                    <a:pt x="86" y="117"/>
                  </a:lnTo>
                  <a:lnTo>
                    <a:pt x="92" y="114"/>
                  </a:lnTo>
                  <a:lnTo>
                    <a:pt x="100" y="113"/>
                  </a:lnTo>
                  <a:lnTo>
                    <a:pt x="108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6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9" name="Freeform 116"/>
            <p:cNvSpPr>
              <a:spLocks/>
            </p:cNvSpPr>
            <p:nvPr/>
          </p:nvSpPr>
          <p:spPr bwMode="auto">
            <a:xfrm>
              <a:off x="4486275" y="1966913"/>
              <a:ext cx="79375" cy="20637"/>
            </a:xfrm>
            <a:custGeom>
              <a:avLst/>
              <a:gdLst>
                <a:gd name="T0" fmla="*/ 50 w 101"/>
                <a:gd name="T1" fmla="*/ 26 h 26"/>
                <a:gd name="T2" fmla="*/ 59 w 101"/>
                <a:gd name="T3" fmla="*/ 26 h 26"/>
                <a:gd name="T4" fmla="*/ 67 w 101"/>
                <a:gd name="T5" fmla="*/ 26 h 26"/>
                <a:gd name="T6" fmla="*/ 76 w 101"/>
                <a:gd name="T7" fmla="*/ 25 h 26"/>
                <a:gd name="T8" fmla="*/ 85 w 101"/>
                <a:gd name="T9" fmla="*/ 25 h 26"/>
                <a:gd name="T10" fmla="*/ 89 w 101"/>
                <a:gd name="T11" fmla="*/ 22 h 26"/>
                <a:gd name="T12" fmla="*/ 95 w 101"/>
                <a:gd name="T13" fmla="*/ 21 h 26"/>
                <a:gd name="T14" fmla="*/ 98 w 101"/>
                <a:gd name="T15" fmla="*/ 18 h 26"/>
                <a:gd name="T16" fmla="*/ 101 w 101"/>
                <a:gd name="T17" fmla="*/ 16 h 26"/>
                <a:gd name="T18" fmla="*/ 99 w 101"/>
                <a:gd name="T19" fmla="*/ 13 h 26"/>
                <a:gd name="T20" fmla="*/ 96 w 101"/>
                <a:gd name="T21" fmla="*/ 12 h 26"/>
                <a:gd name="T22" fmla="*/ 92 w 101"/>
                <a:gd name="T23" fmla="*/ 9 h 26"/>
                <a:gd name="T24" fmla="*/ 86 w 101"/>
                <a:gd name="T25" fmla="*/ 8 h 26"/>
                <a:gd name="T26" fmla="*/ 78 w 101"/>
                <a:gd name="T27" fmla="*/ 5 h 26"/>
                <a:gd name="T28" fmla="*/ 69 w 101"/>
                <a:gd name="T29" fmla="*/ 3 h 26"/>
                <a:gd name="T30" fmla="*/ 60 w 101"/>
                <a:gd name="T31" fmla="*/ 2 h 26"/>
                <a:gd name="T32" fmla="*/ 50 w 101"/>
                <a:gd name="T33" fmla="*/ 2 h 26"/>
                <a:gd name="T34" fmla="*/ 44 w 101"/>
                <a:gd name="T35" fmla="*/ 0 h 26"/>
                <a:gd name="T36" fmla="*/ 40 w 101"/>
                <a:gd name="T37" fmla="*/ 0 h 26"/>
                <a:gd name="T38" fmla="*/ 34 w 101"/>
                <a:gd name="T39" fmla="*/ 0 h 26"/>
                <a:gd name="T40" fmla="*/ 30 w 101"/>
                <a:gd name="T41" fmla="*/ 0 h 26"/>
                <a:gd name="T42" fmla="*/ 21 w 101"/>
                <a:gd name="T43" fmla="*/ 2 h 26"/>
                <a:gd name="T44" fmla="*/ 14 w 101"/>
                <a:gd name="T45" fmla="*/ 3 h 26"/>
                <a:gd name="T46" fmla="*/ 7 w 101"/>
                <a:gd name="T47" fmla="*/ 5 h 26"/>
                <a:gd name="T48" fmla="*/ 3 w 101"/>
                <a:gd name="T49" fmla="*/ 6 h 26"/>
                <a:gd name="T50" fmla="*/ 0 w 101"/>
                <a:gd name="T51" fmla="*/ 9 h 26"/>
                <a:gd name="T52" fmla="*/ 0 w 101"/>
                <a:gd name="T53" fmla="*/ 12 h 26"/>
                <a:gd name="T54" fmla="*/ 0 w 101"/>
                <a:gd name="T55" fmla="*/ 13 h 26"/>
                <a:gd name="T56" fmla="*/ 3 w 101"/>
                <a:gd name="T57" fmla="*/ 16 h 26"/>
                <a:gd name="T58" fmla="*/ 7 w 101"/>
                <a:gd name="T59" fmla="*/ 18 h 26"/>
                <a:gd name="T60" fmla="*/ 13 w 101"/>
                <a:gd name="T61" fmla="*/ 21 h 26"/>
                <a:gd name="T62" fmla="*/ 20 w 101"/>
                <a:gd name="T63" fmla="*/ 22 h 26"/>
                <a:gd name="T64" fmla="*/ 29 w 101"/>
                <a:gd name="T65" fmla="*/ 24 h 26"/>
                <a:gd name="T66" fmla="*/ 33 w 101"/>
                <a:gd name="T67" fmla="*/ 24 h 26"/>
                <a:gd name="T68" fmla="*/ 39 w 101"/>
                <a:gd name="T69" fmla="*/ 25 h 26"/>
                <a:gd name="T70" fmla="*/ 44 w 101"/>
                <a:gd name="T71" fmla="*/ 25 h 26"/>
                <a:gd name="T72" fmla="*/ 50 w 101"/>
                <a:gd name="T73" fmla="*/ 26 h 26"/>
                <a:gd name="T74" fmla="*/ 50 w 101"/>
                <a:gd name="T7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1" h="26">
                  <a:moveTo>
                    <a:pt x="50" y="26"/>
                  </a:moveTo>
                  <a:lnTo>
                    <a:pt x="59" y="26"/>
                  </a:lnTo>
                  <a:lnTo>
                    <a:pt x="67" y="26"/>
                  </a:lnTo>
                  <a:lnTo>
                    <a:pt x="76" y="25"/>
                  </a:lnTo>
                  <a:lnTo>
                    <a:pt x="85" y="25"/>
                  </a:lnTo>
                  <a:lnTo>
                    <a:pt x="89" y="22"/>
                  </a:lnTo>
                  <a:lnTo>
                    <a:pt x="95" y="21"/>
                  </a:lnTo>
                  <a:lnTo>
                    <a:pt x="98" y="18"/>
                  </a:lnTo>
                  <a:lnTo>
                    <a:pt x="101" y="16"/>
                  </a:lnTo>
                  <a:lnTo>
                    <a:pt x="99" y="13"/>
                  </a:lnTo>
                  <a:lnTo>
                    <a:pt x="96" y="12"/>
                  </a:lnTo>
                  <a:lnTo>
                    <a:pt x="92" y="9"/>
                  </a:lnTo>
                  <a:lnTo>
                    <a:pt x="86" y="8"/>
                  </a:lnTo>
                  <a:lnTo>
                    <a:pt x="78" y="5"/>
                  </a:lnTo>
                  <a:lnTo>
                    <a:pt x="69" y="3"/>
                  </a:lnTo>
                  <a:lnTo>
                    <a:pt x="60" y="2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1" y="2"/>
                  </a:lnTo>
                  <a:lnTo>
                    <a:pt x="14" y="3"/>
                  </a:lnTo>
                  <a:lnTo>
                    <a:pt x="7" y="5"/>
                  </a:lnTo>
                  <a:lnTo>
                    <a:pt x="3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3" y="16"/>
                  </a:lnTo>
                  <a:lnTo>
                    <a:pt x="7" y="18"/>
                  </a:lnTo>
                  <a:lnTo>
                    <a:pt x="13" y="21"/>
                  </a:lnTo>
                  <a:lnTo>
                    <a:pt x="20" y="22"/>
                  </a:lnTo>
                  <a:lnTo>
                    <a:pt x="29" y="24"/>
                  </a:lnTo>
                  <a:lnTo>
                    <a:pt x="33" y="24"/>
                  </a:lnTo>
                  <a:lnTo>
                    <a:pt x="39" y="25"/>
                  </a:lnTo>
                  <a:lnTo>
                    <a:pt x="44" y="25"/>
                  </a:lnTo>
                  <a:lnTo>
                    <a:pt x="50" y="26"/>
                  </a:lnTo>
                  <a:lnTo>
                    <a:pt x="5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0" name="Freeform 117"/>
            <p:cNvSpPr>
              <a:spLocks/>
            </p:cNvSpPr>
            <p:nvPr/>
          </p:nvSpPr>
          <p:spPr bwMode="auto">
            <a:xfrm>
              <a:off x="4454525" y="1989138"/>
              <a:ext cx="41275" cy="55562"/>
            </a:xfrm>
            <a:custGeom>
              <a:avLst/>
              <a:gdLst>
                <a:gd name="T0" fmla="*/ 46 w 50"/>
                <a:gd name="T1" fmla="*/ 0 h 71"/>
                <a:gd name="T2" fmla="*/ 43 w 50"/>
                <a:gd name="T3" fmla="*/ 0 h 71"/>
                <a:gd name="T4" fmla="*/ 40 w 50"/>
                <a:gd name="T5" fmla="*/ 0 h 71"/>
                <a:gd name="T6" fmla="*/ 33 w 50"/>
                <a:gd name="T7" fmla="*/ 0 h 71"/>
                <a:gd name="T8" fmla="*/ 29 w 50"/>
                <a:gd name="T9" fmla="*/ 0 h 71"/>
                <a:gd name="T10" fmla="*/ 21 w 50"/>
                <a:gd name="T11" fmla="*/ 0 h 71"/>
                <a:gd name="T12" fmla="*/ 16 w 50"/>
                <a:gd name="T13" fmla="*/ 3 h 71"/>
                <a:gd name="T14" fmla="*/ 10 w 50"/>
                <a:gd name="T15" fmla="*/ 6 h 71"/>
                <a:gd name="T16" fmla="*/ 7 w 50"/>
                <a:gd name="T17" fmla="*/ 10 h 71"/>
                <a:gd name="T18" fmla="*/ 4 w 50"/>
                <a:gd name="T19" fmla="*/ 16 h 71"/>
                <a:gd name="T20" fmla="*/ 3 w 50"/>
                <a:gd name="T21" fmla="*/ 23 h 71"/>
                <a:gd name="T22" fmla="*/ 1 w 50"/>
                <a:gd name="T23" fmla="*/ 31 h 71"/>
                <a:gd name="T24" fmla="*/ 1 w 50"/>
                <a:gd name="T25" fmla="*/ 41 h 71"/>
                <a:gd name="T26" fmla="*/ 0 w 50"/>
                <a:gd name="T27" fmla="*/ 48 h 71"/>
                <a:gd name="T28" fmla="*/ 1 w 50"/>
                <a:gd name="T29" fmla="*/ 56 h 71"/>
                <a:gd name="T30" fmla="*/ 1 w 50"/>
                <a:gd name="T31" fmla="*/ 61 h 71"/>
                <a:gd name="T32" fmla="*/ 6 w 50"/>
                <a:gd name="T33" fmla="*/ 65 h 71"/>
                <a:gd name="T34" fmla="*/ 8 w 50"/>
                <a:gd name="T35" fmla="*/ 67 h 71"/>
                <a:gd name="T36" fmla="*/ 16 w 50"/>
                <a:gd name="T37" fmla="*/ 67 h 71"/>
                <a:gd name="T38" fmla="*/ 23 w 50"/>
                <a:gd name="T39" fmla="*/ 68 h 71"/>
                <a:gd name="T40" fmla="*/ 30 w 50"/>
                <a:gd name="T41" fmla="*/ 69 h 71"/>
                <a:gd name="T42" fmla="*/ 36 w 50"/>
                <a:gd name="T43" fmla="*/ 69 h 71"/>
                <a:gd name="T44" fmla="*/ 43 w 50"/>
                <a:gd name="T45" fmla="*/ 69 h 71"/>
                <a:gd name="T46" fmla="*/ 47 w 50"/>
                <a:gd name="T47" fmla="*/ 69 h 71"/>
                <a:gd name="T48" fmla="*/ 49 w 50"/>
                <a:gd name="T49" fmla="*/ 71 h 71"/>
                <a:gd name="T50" fmla="*/ 50 w 50"/>
                <a:gd name="T51" fmla="*/ 56 h 71"/>
                <a:gd name="T52" fmla="*/ 49 w 50"/>
                <a:gd name="T53" fmla="*/ 56 h 71"/>
                <a:gd name="T54" fmla="*/ 43 w 50"/>
                <a:gd name="T55" fmla="*/ 55 h 71"/>
                <a:gd name="T56" fmla="*/ 39 w 50"/>
                <a:gd name="T57" fmla="*/ 54 h 71"/>
                <a:gd name="T58" fmla="*/ 32 w 50"/>
                <a:gd name="T59" fmla="*/ 54 h 71"/>
                <a:gd name="T60" fmla="*/ 24 w 50"/>
                <a:gd name="T61" fmla="*/ 51 h 71"/>
                <a:gd name="T62" fmla="*/ 20 w 50"/>
                <a:gd name="T63" fmla="*/ 49 h 71"/>
                <a:gd name="T64" fmla="*/ 16 w 50"/>
                <a:gd name="T65" fmla="*/ 48 h 71"/>
                <a:gd name="T66" fmla="*/ 16 w 50"/>
                <a:gd name="T67" fmla="*/ 46 h 71"/>
                <a:gd name="T68" fmla="*/ 16 w 50"/>
                <a:gd name="T69" fmla="*/ 38 h 71"/>
                <a:gd name="T70" fmla="*/ 16 w 50"/>
                <a:gd name="T71" fmla="*/ 31 h 71"/>
                <a:gd name="T72" fmla="*/ 17 w 50"/>
                <a:gd name="T73" fmla="*/ 23 h 71"/>
                <a:gd name="T74" fmla="*/ 21 w 50"/>
                <a:gd name="T75" fmla="*/ 20 h 71"/>
                <a:gd name="T76" fmla="*/ 27 w 50"/>
                <a:gd name="T77" fmla="*/ 20 h 71"/>
                <a:gd name="T78" fmla="*/ 36 w 50"/>
                <a:gd name="T79" fmla="*/ 20 h 71"/>
                <a:gd name="T80" fmla="*/ 43 w 50"/>
                <a:gd name="T81" fmla="*/ 20 h 71"/>
                <a:gd name="T82" fmla="*/ 47 w 50"/>
                <a:gd name="T83" fmla="*/ 20 h 71"/>
                <a:gd name="T84" fmla="*/ 46 w 50"/>
                <a:gd name="T85" fmla="*/ 0 h 71"/>
                <a:gd name="T86" fmla="*/ 46 w 50"/>
                <a:gd name="T8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" h="71">
                  <a:moveTo>
                    <a:pt x="46" y="0"/>
                  </a:moveTo>
                  <a:lnTo>
                    <a:pt x="43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16" y="3"/>
                  </a:lnTo>
                  <a:lnTo>
                    <a:pt x="10" y="6"/>
                  </a:lnTo>
                  <a:lnTo>
                    <a:pt x="7" y="10"/>
                  </a:lnTo>
                  <a:lnTo>
                    <a:pt x="4" y="16"/>
                  </a:lnTo>
                  <a:lnTo>
                    <a:pt x="3" y="23"/>
                  </a:lnTo>
                  <a:lnTo>
                    <a:pt x="1" y="31"/>
                  </a:lnTo>
                  <a:lnTo>
                    <a:pt x="1" y="41"/>
                  </a:lnTo>
                  <a:lnTo>
                    <a:pt x="0" y="48"/>
                  </a:lnTo>
                  <a:lnTo>
                    <a:pt x="1" y="56"/>
                  </a:lnTo>
                  <a:lnTo>
                    <a:pt x="1" y="61"/>
                  </a:lnTo>
                  <a:lnTo>
                    <a:pt x="6" y="65"/>
                  </a:lnTo>
                  <a:lnTo>
                    <a:pt x="8" y="67"/>
                  </a:lnTo>
                  <a:lnTo>
                    <a:pt x="16" y="67"/>
                  </a:lnTo>
                  <a:lnTo>
                    <a:pt x="23" y="68"/>
                  </a:lnTo>
                  <a:lnTo>
                    <a:pt x="30" y="69"/>
                  </a:lnTo>
                  <a:lnTo>
                    <a:pt x="36" y="69"/>
                  </a:lnTo>
                  <a:lnTo>
                    <a:pt x="43" y="69"/>
                  </a:lnTo>
                  <a:lnTo>
                    <a:pt x="47" y="69"/>
                  </a:lnTo>
                  <a:lnTo>
                    <a:pt x="49" y="71"/>
                  </a:lnTo>
                  <a:lnTo>
                    <a:pt x="50" y="56"/>
                  </a:lnTo>
                  <a:lnTo>
                    <a:pt x="49" y="56"/>
                  </a:lnTo>
                  <a:lnTo>
                    <a:pt x="43" y="55"/>
                  </a:lnTo>
                  <a:lnTo>
                    <a:pt x="39" y="54"/>
                  </a:lnTo>
                  <a:lnTo>
                    <a:pt x="32" y="54"/>
                  </a:lnTo>
                  <a:lnTo>
                    <a:pt x="24" y="51"/>
                  </a:lnTo>
                  <a:lnTo>
                    <a:pt x="20" y="49"/>
                  </a:lnTo>
                  <a:lnTo>
                    <a:pt x="16" y="48"/>
                  </a:lnTo>
                  <a:lnTo>
                    <a:pt x="16" y="46"/>
                  </a:lnTo>
                  <a:lnTo>
                    <a:pt x="16" y="38"/>
                  </a:lnTo>
                  <a:lnTo>
                    <a:pt x="16" y="31"/>
                  </a:lnTo>
                  <a:lnTo>
                    <a:pt x="17" y="23"/>
                  </a:lnTo>
                  <a:lnTo>
                    <a:pt x="21" y="20"/>
                  </a:lnTo>
                  <a:lnTo>
                    <a:pt x="27" y="20"/>
                  </a:lnTo>
                  <a:lnTo>
                    <a:pt x="36" y="20"/>
                  </a:lnTo>
                  <a:lnTo>
                    <a:pt x="43" y="20"/>
                  </a:lnTo>
                  <a:lnTo>
                    <a:pt x="47" y="20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CC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1" name="Freeform 118"/>
            <p:cNvSpPr>
              <a:spLocks/>
            </p:cNvSpPr>
            <p:nvPr/>
          </p:nvSpPr>
          <p:spPr bwMode="auto">
            <a:xfrm>
              <a:off x="4495800" y="1974850"/>
              <a:ext cx="60325" cy="14287"/>
            </a:xfrm>
            <a:custGeom>
              <a:avLst/>
              <a:gdLst>
                <a:gd name="T0" fmla="*/ 38 w 77"/>
                <a:gd name="T1" fmla="*/ 18 h 18"/>
                <a:gd name="T2" fmla="*/ 45 w 77"/>
                <a:gd name="T3" fmla="*/ 18 h 18"/>
                <a:gd name="T4" fmla="*/ 52 w 77"/>
                <a:gd name="T5" fmla="*/ 18 h 18"/>
                <a:gd name="T6" fmla="*/ 58 w 77"/>
                <a:gd name="T7" fmla="*/ 18 h 18"/>
                <a:gd name="T8" fmla="*/ 64 w 77"/>
                <a:gd name="T9" fmla="*/ 18 h 18"/>
                <a:gd name="T10" fmla="*/ 69 w 77"/>
                <a:gd name="T11" fmla="*/ 17 h 18"/>
                <a:gd name="T12" fmla="*/ 72 w 77"/>
                <a:gd name="T13" fmla="*/ 14 h 18"/>
                <a:gd name="T14" fmla="*/ 74 w 77"/>
                <a:gd name="T15" fmla="*/ 13 h 18"/>
                <a:gd name="T16" fmla="*/ 77 w 77"/>
                <a:gd name="T17" fmla="*/ 11 h 18"/>
                <a:gd name="T18" fmla="*/ 75 w 77"/>
                <a:gd name="T19" fmla="*/ 8 h 18"/>
                <a:gd name="T20" fmla="*/ 74 w 77"/>
                <a:gd name="T21" fmla="*/ 7 h 18"/>
                <a:gd name="T22" fmla="*/ 69 w 77"/>
                <a:gd name="T23" fmla="*/ 5 h 18"/>
                <a:gd name="T24" fmla="*/ 65 w 77"/>
                <a:gd name="T25" fmla="*/ 4 h 18"/>
                <a:gd name="T26" fmla="*/ 58 w 77"/>
                <a:gd name="T27" fmla="*/ 2 h 18"/>
                <a:gd name="T28" fmla="*/ 54 w 77"/>
                <a:gd name="T29" fmla="*/ 1 h 18"/>
                <a:gd name="T30" fmla="*/ 46 w 77"/>
                <a:gd name="T31" fmla="*/ 1 h 18"/>
                <a:gd name="T32" fmla="*/ 39 w 77"/>
                <a:gd name="T33" fmla="*/ 1 h 18"/>
                <a:gd name="T34" fmla="*/ 31 w 77"/>
                <a:gd name="T35" fmla="*/ 0 h 18"/>
                <a:gd name="T36" fmla="*/ 23 w 77"/>
                <a:gd name="T37" fmla="*/ 0 h 18"/>
                <a:gd name="T38" fmla="*/ 16 w 77"/>
                <a:gd name="T39" fmla="*/ 1 h 18"/>
                <a:gd name="T40" fmla="*/ 12 w 77"/>
                <a:gd name="T41" fmla="*/ 1 h 18"/>
                <a:gd name="T42" fmla="*/ 6 w 77"/>
                <a:gd name="T43" fmla="*/ 2 h 18"/>
                <a:gd name="T44" fmla="*/ 3 w 77"/>
                <a:gd name="T45" fmla="*/ 4 h 18"/>
                <a:gd name="T46" fmla="*/ 0 w 77"/>
                <a:gd name="T47" fmla="*/ 5 h 18"/>
                <a:gd name="T48" fmla="*/ 0 w 77"/>
                <a:gd name="T49" fmla="*/ 8 h 18"/>
                <a:gd name="T50" fmla="*/ 2 w 77"/>
                <a:gd name="T51" fmla="*/ 11 h 18"/>
                <a:gd name="T52" fmla="*/ 10 w 77"/>
                <a:gd name="T53" fmla="*/ 14 h 18"/>
                <a:gd name="T54" fmla="*/ 16 w 77"/>
                <a:gd name="T55" fmla="*/ 15 h 18"/>
                <a:gd name="T56" fmla="*/ 22 w 77"/>
                <a:gd name="T57" fmla="*/ 17 h 18"/>
                <a:gd name="T58" fmla="*/ 29 w 77"/>
                <a:gd name="T59" fmla="*/ 17 h 18"/>
                <a:gd name="T60" fmla="*/ 38 w 77"/>
                <a:gd name="T61" fmla="*/ 18 h 18"/>
                <a:gd name="T62" fmla="*/ 38 w 77"/>
                <a:gd name="T6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" h="18">
                  <a:moveTo>
                    <a:pt x="38" y="18"/>
                  </a:moveTo>
                  <a:lnTo>
                    <a:pt x="45" y="18"/>
                  </a:lnTo>
                  <a:lnTo>
                    <a:pt x="52" y="18"/>
                  </a:lnTo>
                  <a:lnTo>
                    <a:pt x="58" y="18"/>
                  </a:lnTo>
                  <a:lnTo>
                    <a:pt x="64" y="18"/>
                  </a:lnTo>
                  <a:lnTo>
                    <a:pt x="69" y="17"/>
                  </a:lnTo>
                  <a:lnTo>
                    <a:pt x="72" y="14"/>
                  </a:lnTo>
                  <a:lnTo>
                    <a:pt x="74" y="13"/>
                  </a:lnTo>
                  <a:lnTo>
                    <a:pt x="77" y="11"/>
                  </a:lnTo>
                  <a:lnTo>
                    <a:pt x="75" y="8"/>
                  </a:lnTo>
                  <a:lnTo>
                    <a:pt x="74" y="7"/>
                  </a:ln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54" y="1"/>
                  </a:lnTo>
                  <a:lnTo>
                    <a:pt x="46" y="1"/>
                  </a:lnTo>
                  <a:lnTo>
                    <a:pt x="39" y="1"/>
                  </a:lnTo>
                  <a:lnTo>
                    <a:pt x="31" y="0"/>
                  </a:lnTo>
                  <a:lnTo>
                    <a:pt x="23" y="0"/>
                  </a:lnTo>
                  <a:lnTo>
                    <a:pt x="16" y="1"/>
                  </a:lnTo>
                  <a:lnTo>
                    <a:pt x="12" y="1"/>
                  </a:lnTo>
                  <a:lnTo>
                    <a:pt x="6" y="2"/>
                  </a:lnTo>
                  <a:lnTo>
                    <a:pt x="3" y="4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10" y="14"/>
                  </a:lnTo>
                  <a:lnTo>
                    <a:pt x="16" y="15"/>
                  </a:lnTo>
                  <a:lnTo>
                    <a:pt x="22" y="17"/>
                  </a:lnTo>
                  <a:lnTo>
                    <a:pt x="29" y="17"/>
                  </a:lnTo>
                  <a:lnTo>
                    <a:pt x="38" y="18"/>
                  </a:lnTo>
                  <a:lnTo>
                    <a:pt x="38" y="18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2" name="Freeform 119"/>
            <p:cNvSpPr>
              <a:spLocks/>
            </p:cNvSpPr>
            <p:nvPr/>
          </p:nvSpPr>
          <p:spPr bwMode="auto">
            <a:xfrm>
              <a:off x="4141788" y="1701800"/>
              <a:ext cx="174625" cy="322262"/>
            </a:xfrm>
            <a:custGeom>
              <a:avLst/>
              <a:gdLst>
                <a:gd name="T0" fmla="*/ 195 w 219"/>
                <a:gd name="T1" fmla="*/ 10 h 405"/>
                <a:gd name="T2" fmla="*/ 177 w 219"/>
                <a:gd name="T3" fmla="*/ 0 h 405"/>
                <a:gd name="T4" fmla="*/ 154 w 219"/>
                <a:gd name="T5" fmla="*/ 4 h 405"/>
                <a:gd name="T6" fmla="*/ 137 w 219"/>
                <a:gd name="T7" fmla="*/ 11 h 405"/>
                <a:gd name="T8" fmla="*/ 115 w 219"/>
                <a:gd name="T9" fmla="*/ 21 h 405"/>
                <a:gd name="T10" fmla="*/ 94 w 219"/>
                <a:gd name="T11" fmla="*/ 37 h 405"/>
                <a:gd name="T12" fmla="*/ 77 w 219"/>
                <a:gd name="T13" fmla="*/ 57 h 405"/>
                <a:gd name="T14" fmla="*/ 66 w 219"/>
                <a:gd name="T15" fmla="*/ 77 h 405"/>
                <a:gd name="T16" fmla="*/ 58 w 219"/>
                <a:gd name="T17" fmla="*/ 92 h 405"/>
                <a:gd name="T18" fmla="*/ 49 w 219"/>
                <a:gd name="T19" fmla="*/ 108 h 405"/>
                <a:gd name="T20" fmla="*/ 42 w 219"/>
                <a:gd name="T21" fmla="*/ 124 h 405"/>
                <a:gd name="T22" fmla="*/ 35 w 219"/>
                <a:gd name="T23" fmla="*/ 142 h 405"/>
                <a:gd name="T24" fmla="*/ 28 w 219"/>
                <a:gd name="T25" fmla="*/ 162 h 405"/>
                <a:gd name="T26" fmla="*/ 19 w 219"/>
                <a:gd name="T27" fmla="*/ 183 h 405"/>
                <a:gd name="T28" fmla="*/ 13 w 219"/>
                <a:gd name="T29" fmla="*/ 203 h 405"/>
                <a:gd name="T30" fmla="*/ 9 w 219"/>
                <a:gd name="T31" fmla="*/ 224 h 405"/>
                <a:gd name="T32" fmla="*/ 4 w 219"/>
                <a:gd name="T33" fmla="*/ 247 h 405"/>
                <a:gd name="T34" fmla="*/ 2 w 219"/>
                <a:gd name="T35" fmla="*/ 269 h 405"/>
                <a:gd name="T36" fmla="*/ 0 w 219"/>
                <a:gd name="T37" fmla="*/ 292 h 405"/>
                <a:gd name="T38" fmla="*/ 0 w 219"/>
                <a:gd name="T39" fmla="*/ 314 h 405"/>
                <a:gd name="T40" fmla="*/ 3 w 219"/>
                <a:gd name="T41" fmla="*/ 337 h 405"/>
                <a:gd name="T42" fmla="*/ 6 w 219"/>
                <a:gd name="T43" fmla="*/ 358 h 405"/>
                <a:gd name="T44" fmla="*/ 12 w 219"/>
                <a:gd name="T45" fmla="*/ 381 h 405"/>
                <a:gd name="T46" fmla="*/ 20 w 219"/>
                <a:gd name="T47" fmla="*/ 399 h 405"/>
                <a:gd name="T48" fmla="*/ 36 w 219"/>
                <a:gd name="T49" fmla="*/ 405 h 405"/>
                <a:gd name="T50" fmla="*/ 59 w 219"/>
                <a:gd name="T51" fmla="*/ 405 h 405"/>
                <a:gd name="T52" fmla="*/ 84 w 219"/>
                <a:gd name="T53" fmla="*/ 402 h 405"/>
                <a:gd name="T54" fmla="*/ 104 w 219"/>
                <a:gd name="T55" fmla="*/ 399 h 405"/>
                <a:gd name="T56" fmla="*/ 113 w 219"/>
                <a:gd name="T57" fmla="*/ 397 h 405"/>
                <a:gd name="T58" fmla="*/ 105 w 219"/>
                <a:gd name="T59" fmla="*/ 383 h 405"/>
                <a:gd name="T60" fmla="*/ 102 w 219"/>
                <a:gd name="T61" fmla="*/ 367 h 405"/>
                <a:gd name="T62" fmla="*/ 100 w 219"/>
                <a:gd name="T63" fmla="*/ 347 h 405"/>
                <a:gd name="T64" fmla="*/ 107 w 219"/>
                <a:gd name="T65" fmla="*/ 327 h 405"/>
                <a:gd name="T66" fmla="*/ 123 w 219"/>
                <a:gd name="T67" fmla="*/ 311 h 405"/>
                <a:gd name="T68" fmla="*/ 143 w 219"/>
                <a:gd name="T69" fmla="*/ 301 h 405"/>
                <a:gd name="T70" fmla="*/ 157 w 219"/>
                <a:gd name="T71" fmla="*/ 294 h 405"/>
                <a:gd name="T72" fmla="*/ 177 w 219"/>
                <a:gd name="T73" fmla="*/ 294 h 405"/>
                <a:gd name="T74" fmla="*/ 183 w 219"/>
                <a:gd name="T75" fmla="*/ 292 h 405"/>
                <a:gd name="T76" fmla="*/ 177 w 219"/>
                <a:gd name="T77" fmla="*/ 281 h 405"/>
                <a:gd name="T78" fmla="*/ 170 w 219"/>
                <a:gd name="T79" fmla="*/ 259 h 405"/>
                <a:gd name="T80" fmla="*/ 164 w 219"/>
                <a:gd name="T81" fmla="*/ 232 h 405"/>
                <a:gd name="T82" fmla="*/ 164 w 219"/>
                <a:gd name="T83" fmla="*/ 204 h 405"/>
                <a:gd name="T84" fmla="*/ 177 w 219"/>
                <a:gd name="T85" fmla="*/ 181 h 405"/>
                <a:gd name="T86" fmla="*/ 193 w 219"/>
                <a:gd name="T87" fmla="*/ 162 h 405"/>
                <a:gd name="T88" fmla="*/ 212 w 219"/>
                <a:gd name="T89" fmla="*/ 142 h 405"/>
                <a:gd name="T90" fmla="*/ 216 w 219"/>
                <a:gd name="T91" fmla="*/ 129 h 405"/>
                <a:gd name="T92" fmla="*/ 218 w 219"/>
                <a:gd name="T93" fmla="*/ 113 h 405"/>
                <a:gd name="T94" fmla="*/ 218 w 219"/>
                <a:gd name="T95" fmla="*/ 92 h 405"/>
                <a:gd name="T96" fmla="*/ 215 w 219"/>
                <a:gd name="T97" fmla="*/ 69 h 405"/>
                <a:gd name="T98" fmla="*/ 212 w 219"/>
                <a:gd name="T99" fmla="*/ 50 h 405"/>
                <a:gd name="T100" fmla="*/ 208 w 219"/>
                <a:gd name="T101" fmla="*/ 36 h 405"/>
                <a:gd name="T102" fmla="*/ 205 w 219"/>
                <a:gd name="T103" fmla="*/ 24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9" h="405">
                  <a:moveTo>
                    <a:pt x="205" y="24"/>
                  </a:moveTo>
                  <a:lnTo>
                    <a:pt x="199" y="17"/>
                  </a:lnTo>
                  <a:lnTo>
                    <a:pt x="195" y="10"/>
                  </a:lnTo>
                  <a:lnTo>
                    <a:pt x="190" y="4"/>
                  </a:lnTo>
                  <a:lnTo>
                    <a:pt x="183" y="1"/>
                  </a:lnTo>
                  <a:lnTo>
                    <a:pt x="177" y="0"/>
                  </a:lnTo>
                  <a:lnTo>
                    <a:pt x="172" y="0"/>
                  </a:lnTo>
                  <a:lnTo>
                    <a:pt x="163" y="1"/>
                  </a:lnTo>
                  <a:lnTo>
                    <a:pt x="154" y="4"/>
                  </a:lnTo>
                  <a:lnTo>
                    <a:pt x="150" y="7"/>
                  </a:lnTo>
                  <a:lnTo>
                    <a:pt x="144" y="8"/>
                  </a:lnTo>
                  <a:lnTo>
                    <a:pt x="137" y="11"/>
                  </a:lnTo>
                  <a:lnTo>
                    <a:pt x="131" y="14"/>
                  </a:lnTo>
                  <a:lnTo>
                    <a:pt x="123" y="17"/>
                  </a:lnTo>
                  <a:lnTo>
                    <a:pt x="115" y="21"/>
                  </a:lnTo>
                  <a:lnTo>
                    <a:pt x="107" y="27"/>
                  </a:lnTo>
                  <a:lnTo>
                    <a:pt x="100" y="33"/>
                  </a:lnTo>
                  <a:lnTo>
                    <a:pt x="94" y="37"/>
                  </a:lnTo>
                  <a:lnTo>
                    <a:pt x="87" y="44"/>
                  </a:lnTo>
                  <a:lnTo>
                    <a:pt x="82" y="50"/>
                  </a:lnTo>
                  <a:lnTo>
                    <a:pt x="77" y="57"/>
                  </a:lnTo>
                  <a:lnTo>
                    <a:pt x="72" y="64"/>
                  </a:lnTo>
                  <a:lnTo>
                    <a:pt x="69" y="73"/>
                  </a:lnTo>
                  <a:lnTo>
                    <a:pt x="66" y="77"/>
                  </a:lnTo>
                  <a:lnTo>
                    <a:pt x="64" y="82"/>
                  </a:lnTo>
                  <a:lnTo>
                    <a:pt x="61" y="86"/>
                  </a:lnTo>
                  <a:lnTo>
                    <a:pt x="58" y="92"/>
                  </a:lnTo>
                  <a:lnTo>
                    <a:pt x="55" y="96"/>
                  </a:lnTo>
                  <a:lnTo>
                    <a:pt x="52" y="102"/>
                  </a:lnTo>
                  <a:lnTo>
                    <a:pt x="49" y="108"/>
                  </a:lnTo>
                  <a:lnTo>
                    <a:pt x="48" y="112"/>
                  </a:lnTo>
                  <a:lnTo>
                    <a:pt x="45" y="118"/>
                  </a:lnTo>
                  <a:lnTo>
                    <a:pt x="42" y="124"/>
                  </a:lnTo>
                  <a:lnTo>
                    <a:pt x="39" y="131"/>
                  </a:lnTo>
                  <a:lnTo>
                    <a:pt x="36" y="136"/>
                  </a:lnTo>
                  <a:lnTo>
                    <a:pt x="35" y="142"/>
                  </a:lnTo>
                  <a:lnTo>
                    <a:pt x="32" y="149"/>
                  </a:lnTo>
                  <a:lnTo>
                    <a:pt x="29" y="155"/>
                  </a:lnTo>
                  <a:lnTo>
                    <a:pt x="28" y="162"/>
                  </a:lnTo>
                  <a:lnTo>
                    <a:pt x="25" y="168"/>
                  </a:lnTo>
                  <a:lnTo>
                    <a:pt x="22" y="175"/>
                  </a:lnTo>
                  <a:lnTo>
                    <a:pt x="19" y="183"/>
                  </a:lnTo>
                  <a:lnTo>
                    <a:pt x="17" y="190"/>
                  </a:lnTo>
                  <a:lnTo>
                    <a:pt x="15" y="196"/>
                  </a:lnTo>
                  <a:lnTo>
                    <a:pt x="13" y="203"/>
                  </a:lnTo>
                  <a:lnTo>
                    <a:pt x="12" y="210"/>
                  </a:lnTo>
                  <a:lnTo>
                    <a:pt x="10" y="219"/>
                  </a:lnTo>
                  <a:lnTo>
                    <a:pt x="9" y="224"/>
                  </a:lnTo>
                  <a:lnTo>
                    <a:pt x="7" y="232"/>
                  </a:lnTo>
                  <a:lnTo>
                    <a:pt x="6" y="239"/>
                  </a:lnTo>
                  <a:lnTo>
                    <a:pt x="4" y="247"/>
                  </a:lnTo>
                  <a:lnTo>
                    <a:pt x="3" y="255"/>
                  </a:lnTo>
                  <a:lnTo>
                    <a:pt x="2" y="262"/>
                  </a:lnTo>
                  <a:lnTo>
                    <a:pt x="2" y="269"/>
                  </a:lnTo>
                  <a:lnTo>
                    <a:pt x="2" y="278"/>
                  </a:lnTo>
                  <a:lnTo>
                    <a:pt x="2" y="285"/>
                  </a:lnTo>
                  <a:lnTo>
                    <a:pt x="0" y="292"/>
                  </a:lnTo>
                  <a:lnTo>
                    <a:pt x="0" y="299"/>
                  </a:lnTo>
                  <a:lnTo>
                    <a:pt x="0" y="307"/>
                  </a:lnTo>
                  <a:lnTo>
                    <a:pt x="0" y="314"/>
                  </a:lnTo>
                  <a:lnTo>
                    <a:pt x="0" y="321"/>
                  </a:lnTo>
                  <a:lnTo>
                    <a:pt x="2" y="330"/>
                  </a:lnTo>
                  <a:lnTo>
                    <a:pt x="3" y="337"/>
                  </a:lnTo>
                  <a:lnTo>
                    <a:pt x="3" y="344"/>
                  </a:lnTo>
                  <a:lnTo>
                    <a:pt x="4" y="351"/>
                  </a:lnTo>
                  <a:lnTo>
                    <a:pt x="6" y="358"/>
                  </a:lnTo>
                  <a:lnTo>
                    <a:pt x="9" y="367"/>
                  </a:lnTo>
                  <a:lnTo>
                    <a:pt x="10" y="373"/>
                  </a:lnTo>
                  <a:lnTo>
                    <a:pt x="12" y="381"/>
                  </a:lnTo>
                  <a:lnTo>
                    <a:pt x="15" y="387"/>
                  </a:lnTo>
                  <a:lnTo>
                    <a:pt x="19" y="396"/>
                  </a:lnTo>
                  <a:lnTo>
                    <a:pt x="20" y="399"/>
                  </a:lnTo>
                  <a:lnTo>
                    <a:pt x="25" y="402"/>
                  </a:lnTo>
                  <a:lnTo>
                    <a:pt x="29" y="403"/>
                  </a:lnTo>
                  <a:lnTo>
                    <a:pt x="36" y="405"/>
                  </a:lnTo>
                  <a:lnTo>
                    <a:pt x="42" y="405"/>
                  </a:lnTo>
                  <a:lnTo>
                    <a:pt x="51" y="405"/>
                  </a:lnTo>
                  <a:lnTo>
                    <a:pt x="59" y="405"/>
                  </a:lnTo>
                  <a:lnTo>
                    <a:pt x="68" y="405"/>
                  </a:lnTo>
                  <a:lnTo>
                    <a:pt x="75" y="403"/>
                  </a:lnTo>
                  <a:lnTo>
                    <a:pt x="84" y="402"/>
                  </a:lnTo>
                  <a:lnTo>
                    <a:pt x="91" y="400"/>
                  </a:lnTo>
                  <a:lnTo>
                    <a:pt x="98" y="399"/>
                  </a:lnTo>
                  <a:lnTo>
                    <a:pt x="104" y="399"/>
                  </a:lnTo>
                  <a:lnTo>
                    <a:pt x="108" y="397"/>
                  </a:lnTo>
                  <a:lnTo>
                    <a:pt x="111" y="397"/>
                  </a:lnTo>
                  <a:lnTo>
                    <a:pt x="113" y="397"/>
                  </a:lnTo>
                  <a:lnTo>
                    <a:pt x="111" y="394"/>
                  </a:lnTo>
                  <a:lnTo>
                    <a:pt x="108" y="389"/>
                  </a:lnTo>
                  <a:lnTo>
                    <a:pt x="105" y="383"/>
                  </a:lnTo>
                  <a:lnTo>
                    <a:pt x="104" y="379"/>
                  </a:lnTo>
                  <a:lnTo>
                    <a:pt x="102" y="371"/>
                  </a:lnTo>
                  <a:lnTo>
                    <a:pt x="102" y="367"/>
                  </a:lnTo>
                  <a:lnTo>
                    <a:pt x="100" y="360"/>
                  </a:lnTo>
                  <a:lnTo>
                    <a:pt x="100" y="353"/>
                  </a:lnTo>
                  <a:lnTo>
                    <a:pt x="100" y="347"/>
                  </a:lnTo>
                  <a:lnTo>
                    <a:pt x="101" y="340"/>
                  </a:lnTo>
                  <a:lnTo>
                    <a:pt x="102" y="332"/>
                  </a:lnTo>
                  <a:lnTo>
                    <a:pt x="107" y="327"/>
                  </a:lnTo>
                  <a:lnTo>
                    <a:pt x="111" y="321"/>
                  </a:lnTo>
                  <a:lnTo>
                    <a:pt x="117" y="317"/>
                  </a:lnTo>
                  <a:lnTo>
                    <a:pt x="123" y="311"/>
                  </a:lnTo>
                  <a:lnTo>
                    <a:pt x="130" y="307"/>
                  </a:lnTo>
                  <a:lnTo>
                    <a:pt x="136" y="304"/>
                  </a:lnTo>
                  <a:lnTo>
                    <a:pt x="143" y="301"/>
                  </a:lnTo>
                  <a:lnTo>
                    <a:pt x="147" y="298"/>
                  </a:lnTo>
                  <a:lnTo>
                    <a:pt x="153" y="296"/>
                  </a:lnTo>
                  <a:lnTo>
                    <a:pt x="157" y="294"/>
                  </a:lnTo>
                  <a:lnTo>
                    <a:pt x="163" y="294"/>
                  </a:lnTo>
                  <a:lnTo>
                    <a:pt x="170" y="294"/>
                  </a:lnTo>
                  <a:lnTo>
                    <a:pt x="177" y="294"/>
                  </a:lnTo>
                  <a:lnTo>
                    <a:pt x="182" y="294"/>
                  </a:lnTo>
                  <a:lnTo>
                    <a:pt x="183" y="294"/>
                  </a:lnTo>
                  <a:lnTo>
                    <a:pt x="183" y="292"/>
                  </a:lnTo>
                  <a:lnTo>
                    <a:pt x="182" y="291"/>
                  </a:lnTo>
                  <a:lnTo>
                    <a:pt x="179" y="286"/>
                  </a:lnTo>
                  <a:lnTo>
                    <a:pt x="177" y="281"/>
                  </a:lnTo>
                  <a:lnTo>
                    <a:pt x="174" y="273"/>
                  </a:lnTo>
                  <a:lnTo>
                    <a:pt x="173" y="268"/>
                  </a:lnTo>
                  <a:lnTo>
                    <a:pt x="170" y="259"/>
                  </a:lnTo>
                  <a:lnTo>
                    <a:pt x="167" y="250"/>
                  </a:lnTo>
                  <a:lnTo>
                    <a:pt x="164" y="240"/>
                  </a:lnTo>
                  <a:lnTo>
                    <a:pt x="164" y="232"/>
                  </a:lnTo>
                  <a:lnTo>
                    <a:pt x="163" y="222"/>
                  </a:lnTo>
                  <a:lnTo>
                    <a:pt x="164" y="213"/>
                  </a:lnTo>
                  <a:lnTo>
                    <a:pt x="164" y="204"/>
                  </a:lnTo>
                  <a:lnTo>
                    <a:pt x="167" y="196"/>
                  </a:lnTo>
                  <a:lnTo>
                    <a:pt x="172" y="188"/>
                  </a:lnTo>
                  <a:lnTo>
                    <a:pt x="177" y="181"/>
                  </a:lnTo>
                  <a:lnTo>
                    <a:pt x="183" y="174"/>
                  </a:lnTo>
                  <a:lnTo>
                    <a:pt x="189" y="168"/>
                  </a:lnTo>
                  <a:lnTo>
                    <a:pt x="193" y="162"/>
                  </a:lnTo>
                  <a:lnTo>
                    <a:pt x="198" y="158"/>
                  </a:lnTo>
                  <a:lnTo>
                    <a:pt x="205" y="151"/>
                  </a:lnTo>
                  <a:lnTo>
                    <a:pt x="212" y="142"/>
                  </a:lnTo>
                  <a:lnTo>
                    <a:pt x="212" y="138"/>
                  </a:lnTo>
                  <a:lnTo>
                    <a:pt x="215" y="134"/>
                  </a:lnTo>
                  <a:lnTo>
                    <a:pt x="216" y="129"/>
                  </a:lnTo>
                  <a:lnTo>
                    <a:pt x="218" y="125"/>
                  </a:lnTo>
                  <a:lnTo>
                    <a:pt x="218" y="119"/>
                  </a:lnTo>
                  <a:lnTo>
                    <a:pt x="218" y="113"/>
                  </a:lnTo>
                  <a:lnTo>
                    <a:pt x="218" y="106"/>
                  </a:lnTo>
                  <a:lnTo>
                    <a:pt x="219" y="99"/>
                  </a:lnTo>
                  <a:lnTo>
                    <a:pt x="218" y="92"/>
                  </a:lnTo>
                  <a:lnTo>
                    <a:pt x="218" y="83"/>
                  </a:lnTo>
                  <a:lnTo>
                    <a:pt x="215" y="75"/>
                  </a:lnTo>
                  <a:lnTo>
                    <a:pt x="215" y="69"/>
                  </a:lnTo>
                  <a:lnTo>
                    <a:pt x="213" y="62"/>
                  </a:lnTo>
                  <a:lnTo>
                    <a:pt x="212" y="56"/>
                  </a:lnTo>
                  <a:lnTo>
                    <a:pt x="212" y="50"/>
                  </a:lnTo>
                  <a:lnTo>
                    <a:pt x="210" y="46"/>
                  </a:lnTo>
                  <a:lnTo>
                    <a:pt x="209" y="40"/>
                  </a:lnTo>
                  <a:lnTo>
                    <a:pt x="208" y="36"/>
                  </a:lnTo>
                  <a:lnTo>
                    <a:pt x="208" y="31"/>
                  </a:lnTo>
                  <a:lnTo>
                    <a:pt x="206" y="30"/>
                  </a:lnTo>
                  <a:lnTo>
                    <a:pt x="205" y="24"/>
                  </a:lnTo>
                  <a:lnTo>
                    <a:pt x="205" y="24"/>
                  </a:lnTo>
                  <a:lnTo>
                    <a:pt x="205" y="24"/>
                  </a:lnTo>
                  <a:close/>
                </a:path>
              </a:pathLst>
            </a:custGeom>
            <a:solidFill>
              <a:srgbClr val="699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3" name="Freeform 120"/>
            <p:cNvSpPr>
              <a:spLocks/>
            </p:cNvSpPr>
            <p:nvPr/>
          </p:nvSpPr>
          <p:spPr bwMode="auto">
            <a:xfrm>
              <a:off x="4167188" y="1931988"/>
              <a:ext cx="295275" cy="147637"/>
            </a:xfrm>
            <a:custGeom>
              <a:avLst/>
              <a:gdLst>
                <a:gd name="T0" fmla="*/ 81 w 373"/>
                <a:gd name="T1" fmla="*/ 18 h 186"/>
                <a:gd name="T2" fmla="*/ 85 w 373"/>
                <a:gd name="T3" fmla="*/ 13 h 186"/>
                <a:gd name="T4" fmla="*/ 95 w 373"/>
                <a:gd name="T5" fmla="*/ 9 h 186"/>
                <a:gd name="T6" fmla="*/ 111 w 373"/>
                <a:gd name="T7" fmla="*/ 3 h 186"/>
                <a:gd name="T8" fmla="*/ 125 w 373"/>
                <a:gd name="T9" fmla="*/ 0 h 186"/>
                <a:gd name="T10" fmla="*/ 135 w 373"/>
                <a:gd name="T11" fmla="*/ 0 h 186"/>
                <a:gd name="T12" fmla="*/ 147 w 373"/>
                <a:gd name="T13" fmla="*/ 0 h 186"/>
                <a:gd name="T14" fmla="*/ 160 w 373"/>
                <a:gd name="T15" fmla="*/ 2 h 186"/>
                <a:gd name="T16" fmla="*/ 176 w 373"/>
                <a:gd name="T17" fmla="*/ 5 h 186"/>
                <a:gd name="T18" fmla="*/ 191 w 373"/>
                <a:gd name="T19" fmla="*/ 10 h 186"/>
                <a:gd name="T20" fmla="*/ 209 w 373"/>
                <a:gd name="T21" fmla="*/ 16 h 186"/>
                <a:gd name="T22" fmla="*/ 227 w 373"/>
                <a:gd name="T23" fmla="*/ 26 h 186"/>
                <a:gd name="T24" fmla="*/ 246 w 373"/>
                <a:gd name="T25" fmla="*/ 38 h 186"/>
                <a:gd name="T26" fmla="*/ 263 w 373"/>
                <a:gd name="T27" fmla="*/ 48 h 186"/>
                <a:gd name="T28" fmla="*/ 278 w 373"/>
                <a:gd name="T29" fmla="*/ 56 h 186"/>
                <a:gd name="T30" fmla="*/ 294 w 373"/>
                <a:gd name="T31" fmla="*/ 64 h 186"/>
                <a:gd name="T32" fmla="*/ 307 w 373"/>
                <a:gd name="T33" fmla="*/ 71 h 186"/>
                <a:gd name="T34" fmla="*/ 318 w 373"/>
                <a:gd name="T35" fmla="*/ 75 h 186"/>
                <a:gd name="T36" fmla="*/ 328 w 373"/>
                <a:gd name="T37" fmla="*/ 81 h 186"/>
                <a:gd name="T38" fmla="*/ 338 w 373"/>
                <a:gd name="T39" fmla="*/ 84 h 186"/>
                <a:gd name="T40" fmla="*/ 348 w 373"/>
                <a:gd name="T41" fmla="*/ 88 h 186"/>
                <a:gd name="T42" fmla="*/ 360 w 373"/>
                <a:gd name="T43" fmla="*/ 90 h 186"/>
                <a:gd name="T44" fmla="*/ 370 w 373"/>
                <a:gd name="T45" fmla="*/ 92 h 186"/>
                <a:gd name="T46" fmla="*/ 371 w 373"/>
                <a:gd name="T47" fmla="*/ 92 h 186"/>
                <a:gd name="T48" fmla="*/ 361 w 373"/>
                <a:gd name="T49" fmla="*/ 103 h 186"/>
                <a:gd name="T50" fmla="*/ 351 w 373"/>
                <a:gd name="T51" fmla="*/ 117 h 186"/>
                <a:gd name="T52" fmla="*/ 348 w 373"/>
                <a:gd name="T53" fmla="*/ 131 h 186"/>
                <a:gd name="T54" fmla="*/ 353 w 373"/>
                <a:gd name="T55" fmla="*/ 141 h 186"/>
                <a:gd name="T56" fmla="*/ 359 w 373"/>
                <a:gd name="T57" fmla="*/ 156 h 186"/>
                <a:gd name="T58" fmla="*/ 347 w 373"/>
                <a:gd name="T59" fmla="*/ 167 h 186"/>
                <a:gd name="T60" fmla="*/ 334 w 373"/>
                <a:gd name="T61" fmla="*/ 173 h 186"/>
                <a:gd name="T62" fmla="*/ 318 w 373"/>
                <a:gd name="T63" fmla="*/ 179 h 186"/>
                <a:gd name="T64" fmla="*/ 302 w 373"/>
                <a:gd name="T65" fmla="*/ 182 h 186"/>
                <a:gd name="T66" fmla="*/ 289 w 373"/>
                <a:gd name="T67" fmla="*/ 183 h 186"/>
                <a:gd name="T68" fmla="*/ 281 w 373"/>
                <a:gd name="T69" fmla="*/ 185 h 186"/>
                <a:gd name="T70" fmla="*/ 0 w 373"/>
                <a:gd name="T71" fmla="*/ 118 h 186"/>
                <a:gd name="T72" fmla="*/ 81 w 373"/>
                <a:gd name="T73" fmla="*/ 1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3" h="186">
                  <a:moveTo>
                    <a:pt x="81" y="19"/>
                  </a:moveTo>
                  <a:lnTo>
                    <a:pt x="81" y="18"/>
                  </a:lnTo>
                  <a:lnTo>
                    <a:pt x="82" y="16"/>
                  </a:lnTo>
                  <a:lnTo>
                    <a:pt x="85" y="13"/>
                  </a:lnTo>
                  <a:lnTo>
                    <a:pt x="91" y="12"/>
                  </a:lnTo>
                  <a:lnTo>
                    <a:pt x="95" y="9"/>
                  </a:lnTo>
                  <a:lnTo>
                    <a:pt x="102" y="6"/>
                  </a:lnTo>
                  <a:lnTo>
                    <a:pt x="111" y="3"/>
                  </a:lnTo>
                  <a:lnTo>
                    <a:pt x="121" y="2"/>
                  </a:lnTo>
                  <a:lnTo>
                    <a:pt x="125" y="0"/>
                  </a:lnTo>
                  <a:lnTo>
                    <a:pt x="131" y="0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7" y="0"/>
                  </a:lnTo>
                  <a:lnTo>
                    <a:pt x="154" y="0"/>
                  </a:lnTo>
                  <a:lnTo>
                    <a:pt x="160" y="2"/>
                  </a:lnTo>
                  <a:lnTo>
                    <a:pt x="168" y="3"/>
                  </a:lnTo>
                  <a:lnTo>
                    <a:pt x="176" y="5"/>
                  </a:lnTo>
                  <a:lnTo>
                    <a:pt x="183" y="7"/>
                  </a:lnTo>
                  <a:lnTo>
                    <a:pt x="191" y="10"/>
                  </a:lnTo>
                  <a:lnTo>
                    <a:pt x="200" y="13"/>
                  </a:lnTo>
                  <a:lnTo>
                    <a:pt x="209" y="16"/>
                  </a:lnTo>
                  <a:lnTo>
                    <a:pt x="219" y="22"/>
                  </a:lnTo>
                  <a:lnTo>
                    <a:pt x="227" y="26"/>
                  </a:lnTo>
                  <a:lnTo>
                    <a:pt x="238" y="32"/>
                  </a:lnTo>
                  <a:lnTo>
                    <a:pt x="246" y="38"/>
                  </a:lnTo>
                  <a:lnTo>
                    <a:pt x="255" y="42"/>
                  </a:lnTo>
                  <a:lnTo>
                    <a:pt x="263" y="48"/>
                  </a:lnTo>
                  <a:lnTo>
                    <a:pt x="271" y="52"/>
                  </a:lnTo>
                  <a:lnTo>
                    <a:pt x="278" y="56"/>
                  </a:lnTo>
                  <a:lnTo>
                    <a:pt x="287" y="61"/>
                  </a:lnTo>
                  <a:lnTo>
                    <a:pt x="294" y="64"/>
                  </a:lnTo>
                  <a:lnTo>
                    <a:pt x="301" y="68"/>
                  </a:lnTo>
                  <a:lnTo>
                    <a:pt x="307" y="71"/>
                  </a:lnTo>
                  <a:lnTo>
                    <a:pt x="312" y="72"/>
                  </a:lnTo>
                  <a:lnTo>
                    <a:pt x="318" y="75"/>
                  </a:lnTo>
                  <a:lnTo>
                    <a:pt x="324" y="78"/>
                  </a:lnTo>
                  <a:lnTo>
                    <a:pt x="328" y="81"/>
                  </a:lnTo>
                  <a:lnTo>
                    <a:pt x="334" y="82"/>
                  </a:lnTo>
                  <a:lnTo>
                    <a:pt x="338" y="84"/>
                  </a:lnTo>
                  <a:lnTo>
                    <a:pt x="343" y="85"/>
                  </a:lnTo>
                  <a:lnTo>
                    <a:pt x="348" y="88"/>
                  </a:lnTo>
                  <a:lnTo>
                    <a:pt x="356" y="90"/>
                  </a:lnTo>
                  <a:lnTo>
                    <a:pt x="360" y="90"/>
                  </a:lnTo>
                  <a:lnTo>
                    <a:pt x="366" y="92"/>
                  </a:lnTo>
                  <a:lnTo>
                    <a:pt x="370" y="92"/>
                  </a:lnTo>
                  <a:lnTo>
                    <a:pt x="373" y="92"/>
                  </a:lnTo>
                  <a:lnTo>
                    <a:pt x="371" y="92"/>
                  </a:lnTo>
                  <a:lnTo>
                    <a:pt x="366" y="97"/>
                  </a:lnTo>
                  <a:lnTo>
                    <a:pt x="361" y="103"/>
                  </a:lnTo>
                  <a:lnTo>
                    <a:pt x="356" y="110"/>
                  </a:lnTo>
                  <a:lnTo>
                    <a:pt x="351" y="117"/>
                  </a:lnTo>
                  <a:lnTo>
                    <a:pt x="348" y="127"/>
                  </a:lnTo>
                  <a:lnTo>
                    <a:pt x="348" y="131"/>
                  </a:lnTo>
                  <a:lnTo>
                    <a:pt x="350" y="136"/>
                  </a:lnTo>
                  <a:lnTo>
                    <a:pt x="353" y="141"/>
                  </a:lnTo>
                  <a:lnTo>
                    <a:pt x="356" y="147"/>
                  </a:lnTo>
                  <a:lnTo>
                    <a:pt x="359" y="156"/>
                  </a:lnTo>
                  <a:lnTo>
                    <a:pt x="354" y="164"/>
                  </a:lnTo>
                  <a:lnTo>
                    <a:pt x="347" y="167"/>
                  </a:lnTo>
                  <a:lnTo>
                    <a:pt x="341" y="170"/>
                  </a:lnTo>
                  <a:lnTo>
                    <a:pt x="334" y="173"/>
                  </a:lnTo>
                  <a:lnTo>
                    <a:pt x="327" y="176"/>
                  </a:lnTo>
                  <a:lnTo>
                    <a:pt x="318" y="179"/>
                  </a:lnTo>
                  <a:lnTo>
                    <a:pt x="310" y="180"/>
                  </a:lnTo>
                  <a:lnTo>
                    <a:pt x="302" y="182"/>
                  </a:lnTo>
                  <a:lnTo>
                    <a:pt x="297" y="183"/>
                  </a:lnTo>
                  <a:lnTo>
                    <a:pt x="289" y="183"/>
                  </a:lnTo>
                  <a:lnTo>
                    <a:pt x="285" y="185"/>
                  </a:lnTo>
                  <a:lnTo>
                    <a:pt x="281" y="185"/>
                  </a:lnTo>
                  <a:lnTo>
                    <a:pt x="281" y="186"/>
                  </a:lnTo>
                  <a:lnTo>
                    <a:pt x="0" y="118"/>
                  </a:lnTo>
                  <a:lnTo>
                    <a:pt x="81" y="19"/>
                  </a:lnTo>
                  <a:lnTo>
                    <a:pt x="81" y="19"/>
                  </a:lnTo>
                  <a:close/>
                </a:path>
              </a:pathLst>
            </a:custGeom>
            <a:solidFill>
              <a:srgbClr val="829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4" name="Freeform 121"/>
            <p:cNvSpPr>
              <a:spLocks/>
            </p:cNvSpPr>
            <p:nvPr/>
          </p:nvSpPr>
          <p:spPr bwMode="auto">
            <a:xfrm>
              <a:off x="4430713" y="2003425"/>
              <a:ext cx="87313" cy="20637"/>
            </a:xfrm>
            <a:custGeom>
              <a:avLst/>
              <a:gdLst>
                <a:gd name="T0" fmla="*/ 0 w 109"/>
                <a:gd name="T1" fmla="*/ 8 h 27"/>
                <a:gd name="T2" fmla="*/ 5 w 109"/>
                <a:gd name="T3" fmla="*/ 5 h 27"/>
                <a:gd name="T4" fmla="*/ 13 w 109"/>
                <a:gd name="T5" fmla="*/ 5 h 27"/>
                <a:gd name="T6" fmla="*/ 18 w 109"/>
                <a:gd name="T7" fmla="*/ 2 h 27"/>
                <a:gd name="T8" fmla="*/ 26 w 109"/>
                <a:gd name="T9" fmla="*/ 2 h 27"/>
                <a:gd name="T10" fmla="*/ 33 w 109"/>
                <a:gd name="T11" fmla="*/ 1 h 27"/>
                <a:gd name="T12" fmla="*/ 40 w 109"/>
                <a:gd name="T13" fmla="*/ 0 h 27"/>
                <a:gd name="T14" fmla="*/ 46 w 109"/>
                <a:gd name="T15" fmla="*/ 0 h 27"/>
                <a:gd name="T16" fmla="*/ 54 w 109"/>
                <a:gd name="T17" fmla="*/ 0 h 27"/>
                <a:gd name="T18" fmla="*/ 60 w 109"/>
                <a:gd name="T19" fmla="*/ 0 h 27"/>
                <a:gd name="T20" fmla="*/ 67 w 109"/>
                <a:gd name="T21" fmla="*/ 0 h 27"/>
                <a:gd name="T22" fmla="*/ 73 w 109"/>
                <a:gd name="T23" fmla="*/ 1 h 27"/>
                <a:gd name="T24" fmla="*/ 80 w 109"/>
                <a:gd name="T25" fmla="*/ 2 h 27"/>
                <a:gd name="T26" fmla="*/ 87 w 109"/>
                <a:gd name="T27" fmla="*/ 4 h 27"/>
                <a:gd name="T28" fmla="*/ 95 w 109"/>
                <a:gd name="T29" fmla="*/ 5 h 27"/>
                <a:gd name="T30" fmla="*/ 100 w 109"/>
                <a:gd name="T31" fmla="*/ 5 h 27"/>
                <a:gd name="T32" fmla="*/ 109 w 109"/>
                <a:gd name="T33" fmla="*/ 8 h 27"/>
                <a:gd name="T34" fmla="*/ 108 w 109"/>
                <a:gd name="T35" fmla="*/ 14 h 27"/>
                <a:gd name="T36" fmla="*/ 106 w 109"/>
                <a:gd name="T37" fmla="*/ 20 h 27"/>
                <a:gd name="T38" fmla="*/ 98 w 109"/>
                <a:gd name="T39" fmla="*/ 20 h 27"/>
                <a:gd name="T40" fmla="*/ 89 w 109"/>
                <a:gd name="T41" fmla="*/ 20 h 27"/>
                <a:gd name="T42" fmla="*/ 80 w 109"/>
                <a:gd name="T43" fmla="*/ 20 h 27"/>
                <a:gd name="T44" fmla="*/ 72 w 109"/>
                <a:gd name="T45" fmla="*/ 20 h 27"/>
                <a:gd name="T46" fmla="*/ 63 w 109"/>
                <a:gd name="T47" fmla="*/ 20 h 27"/>
                <a:gd name="T48" fmla="*/ 54 w 109"/>
                <a:gd name="T49" fmla="*/ 20 h 27"/>
                <a:gd name="T50" fmla="*/ 46 w 109"/>
                <a:gd name="T51" fmla="*/ 21 h 27"/>
                <a:gd name="T52" fmla="*/ 37 w 109"/>
                <a:gd name="T53" fmla="*/ 23 h 27"/>
                <a:gd name="T54" fmla="*/ 28 w 109"/>
                <a:gd name="T55" fmla="*/ 23 h 27"/>
                <a:gd name="T56" fmla="*/ 20 w 109"/>
                <a:gd name="T57" fmla="*/ 24 h 27"/>
                <a:gd name="T58" fmla="*/ 11 w 109"/>
                <a:gd name="T59" fmla="*/ 26 h 27"/>
                <a:gd name="T60" fmla="*/ 2 w 109"/>
                <a:gd name="T61" fmla="*/ 27 h 27"/>
                <a:gd name="T62" fmla="*/ 1 w 109"/>
                <a:gd name="T63" fmla="*/ 17 h 27"/>
                <a:gd name="T64" fmla="*/ 0 w 109"/>
                <a:gd name="T65" fmla="*/ 8 h 27"/>
                <a:gd name="T66" fmla="*/ 0 w 109"/>
                <a:gd name="T67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27">
                  <a:moveTo>
                    <a:pt x="0" y="8"/>
                  </a:moveTo>
                  <a:lnTo>
                    <a:pt x="5" y="5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6" y="2"/>
                  </a:lnTo>
                  <a:lnTo>
                    <a:pt x="33" y="1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80" y="2"/>
                  </a:lnTo>
                  <a:lnTo>
                    <a:pt x="87" y="4"/>
                  </a:lnTo>
                  <a:lnTo>
                    <a:pt x="95" y="5"/>
                  </a:lnTo>
                  <a:lnTo>
                    <a:pt x="100" y="5"/>
                  </a:lnTo>
                  <a:lnTo>
                    <a:pt x="109" y="8"/>
                  </a:lnTo>
                  <a:lnTo>
                    <a:pt x="108" y="14"/>
                  </a:lnTo>
                  <a:lnTo>
                    <a:pt x="106" y="20"/>
                  </a:lnTo>
                  <a:lnTo>
                    <a:pt x="98" y="20"/>
                  </a:lnTo>
                  <a:lnTo>
                    <a:pt x="89" y="20"/>
                  </a:lnTo>
                  <a:lnTo>
                    <a:pt x="80" y="20"/>
                  </a:lnTo>
                  <a:lnTo>
                    <a:pt x="72" y="20"/>
                  </a:lnTo>
                  <a:lnTo>
                    <a:pt x="63" y="20"/>
                  </a:lnTo>
                  <a:lnTo>
                    <a:pt x="54" y="20"/>
                  </a:lnTo>
                  <a:lnTo>
                    <a:pt x="46" y="21"/>
                  </a:lnTo>
                  <a:lnTo>
                    <a:pt x="37" y="23"/>
                  </a:lnTo>
                  <a:lnTo>
                    <a:pt x="28" y="23"/>
                  </a:lnTo>
                  <a:lnTo>
                    <a:pt x="20" y="24"/>
                  </a:lnTo>
                  <a:lnTo>
                    <a:pt x="11" y="26"/>
                  </a:lnTo>
                  <a:lnTo>
                    <a:pt x="2" y="27"/>
                  </a:lnTo>
                  <a:lnTo>
                    <a:pt x="1" y="17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B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5" name="Freeform 122"/>
            <p:cNvSpPr>
              <a:spLocks/>
            </p:cNvSpPr>
            <p:nvPr/>
          </p:nvSpPr>
          <p:spPr bwMode="auto">
            <a:xfrm>
              <a:off x="4422775" y="2017713"/>
              <a:ext cx="125413" cy="55562"/>
            </a:xfrm>
            <a:custGeom>
              <a:avLst/>
              <a:gdLst>
                <a:gd name="T0" fmla="*/ 63 w 157"/>
                <a:gd name="T1" fmla="*/ 6 h 71"/>
                <a:gd name="T2" fmla="*/ 73 w 157"/>
                <a:gd name="T3" fmla="*/ 13 h 71"/>
                <a:gd name="T4" fmla="*/ 86 w 157"/>
                <a:gd name="T5" fmla="*/ 15 h 71"/>
                <a:gd name="T6" fmla="*/ 100 w 157"/>
                <a:gd name="T7" fmla="*/ 15 h 71"/>
                <a:gd name="T8" fmla="*/ 113 w 157"/>
                <a:gd name="T9" fmla="*/ 18 h 71"/>
                <a:gd name="T10" fmla="*/ 129 w 157"/>
                <a:gd name="T11" fmla="*/ 15 h 71"/>
                <a:gd name="T12" fmla="*/ 146 w 157"/>
                <a:gd name="T13" fmla="*/ 12 h 71"/>
                <a:gd name="T14" fmla="*/ 157 w 157"/>
                <a:gd name="T15" fmla="*/ 16 h 71"/>
                <a:gd name="T16" fmla="*/ 151 w 157"/>
                <a:gd name="T17" fmla="*/ 25 h 71"/>
                <a:gd name="T18" fmla="*/ 139 w 157"/>
                <a:gd name="T19" fmla="*/ 29 h 71"/>
                <a:gd name="T20" fmla="*/ 123 w 157"/>
                <a:gd name="T21" fmla="*/ 33 h 71"/>
                <a:gd name="T22" fmla="*/ 105 w 157"/>
                <a:gd name="T23" fmla="*/ 35 h 71"/>
                <a:gd name="T24" fmla="*/ 96 w 157"/>
                <a:gd name="T25" fmla="*/ 39 h 71"/>
                <a:gd name="T26" fmla="*/ 106 w 157"/>
                <a:gd name="T27" fmla="*/ 42 h 71"/>
                <a:gd name="T28" fmla="*/ 122 w 157"/>
                <a:gd name="T29" fmla="*/ 41 h 71"/>
                <a:gd name="T30" fmla="*/ 136 w 157"/>
                <a:gd name="T31" fmla="*/ 38 h 71"/>
                <a:gd name="T32" fmla="*/ 148 w 157"/>
                <a:gd name="T33" fmla="*/ 38 h 71"/>
                <a:gd name="T34" fmla="*/ 152 w 157"/>
                <a:gd name="T35" fmla="*/ 42 h 71"/>
                <a:gd name="T36" fmla="*/ 144 w 157"/>
                <a:gd name="T37" fmla="*/ 52 h 71"/>
                <a:gd name="T38" fmla="*/ 129 w 157"/>
                <a:gd name="T39" fmla="*/ 55 h 71"/>
                <a:gd name="T40" fmla="*/ 115 w 157"/>
                <a:gd name="T41" fmla="*/ 55 h 71"/>
                <a:gd name="T42" fmla="*/ 102 w 157"/>
                <a:gd name="T43" fmla="*/ 55 h 71"/>
                <a:gd name="T44" fmla="*/ 95 w 157"/>
                <a:gd name="T45" fmla="*/ 56 h 71"/>
                <a:gd name="T46" fmla="*/ 103 w 157"/>
                <a:gd name="T47" fmla="*/ 59 h 71"/>
                <a:gd name="T48" fmla="*/ 118 w 157"/>
                <a:gd name="T49" fmla="*/ 59 h 71"/>
                <a:gd name="T50" fmla="*/ 129 w 157"/>
                <a:gd name="T51" fmla="*/ 59 h 71"/>
                <a:gd name="T52" fmla="*/ 138 w 157"/>
                <a:gd name="T53" fmla="*/ 59 h 71"/>
                <a:gd name="T54" fmla="*/ 139 w 157"/>
                <a:gd name="T55" fmla="*/ 62 h 71"/>
                <a:gd name="T56" fmla="*/ 131 w 157"/>
                <a:gd name="T57" fmla="*/ 67 h 71"/>
                <a:gd name="T58" fmla="*/ 119 w 157"/>
                <a:gd name="T59" fmla="*/ 69 h 71"/>
                <a:gd name="T60" fmla="*/ 105 w 157"/>
                <a:gd name="T61" fmla="*/ 71 h 71"/>
                <a:gd name="T62" fmla="*/ 89 w 157"/>
                <a:gd name="T63" fmla="*/ 68 h 71"/>
                <a:gd name="T64" fmla="*/ 76 w 157"/>
                <a:gd name="T65" fmla="*/ 68 h 71"/>
                <a:gd name="T66" fmla="*/ 66 w 157"/>
                <a:gd name="T67" fmla="*/ 68 h 71"/>
                <a:gd name="T68" fmla="*/ 56 w 157"/>
                <a:gd name="T69" fmla="*/ 69 h 71"/>
                <a:gd name="T70" fmla="*/ 46 w 157"/>
                <a:gd name="T71" fmla="*/ 71 h 71"/>
                <a:gd name="T72" fmla="*/ 36 w 157"/>
                <a:gd name="T73" fmla="*/ 69 h 71"/>
                <a:gd name="T74" fmla="*/ 25 w 157"/>
                <a:gd name="T75" fmla="*/ 65 h 71"/>
                <a:gd name="T76" fmla="*/ 15 w 157"/>
                <a:gd name="T77" fmla="*/ 62 h 71"/>
                <a:gd name="T78" fmla="*/ 5 w 157"/>
                <a:gd name="T79" fmla="*/ 61 h 71"/>
                <a:gd name="T80" fmla="*/ 1 w 157"/>
                <a:gd name="T81" fmla="*/ 52 h 71"/>
                <a:gd name="T82" fmla="*/ 2 w 157"/>
                <a:gd name="T83" fmla="*/ 39 h 71"/>
                <a:gd name="T84" fmla="*/ 4 w 157"/>
                <a:gd name="T85" fmla="*/ 28 h 71"/>
                <a:gd name="T86" fmla="*/ 5 w 157"/>
                <a:gd name="T87" fmla="*/ 13 h 71"/>
                <a:gd name="T88" fmla="*/ 12 w 157"/>
                <a:gd name="T89" fmla="*/ 5 h 71"/>
                <a:gd name="T90" fmla="*/ 25 w 157"/>
                <a:gd name="T91" fmla="*/ 3 h 71"/>
                <a:gd name="T92" fmla="*/ 40 w 157"/>
                <a:gd name="T93" fmla="*/ 2 h 71"/>
                <a:gd name="T94" fmla="*/ 53 w 157"/>
                <a:gd name="T95" fmla="*/ 0 h 71"/>
                <a:gd name="T96" fmla="*/ 61 w 157"/>
                <a:gd name="T9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7" h="71">
                  <a:moveTo>
                    <a:pt x="61" y="0"/>
                  </a:moveTo>
                  <a:lnTo>
                    <a:pt x="63" y="6"/>
                  </a:lnTo>
                  <a:lnTo>
                    <a:pt x="66" y="13"/>
                  </a:lnTo>
                  <a:lnTo>
                    <a:pt x="73" y="13"/>
                  </a:lnTo>
                  <a:lnTo>
                    <a:pt x="80" y="13"/>
                  </a:lnTo>
                  <a:lnTo>
                    <a:pt x="86" y="15"/>
                  </a:lnTo>
                  <a:lnTo>
                    <a:pt x="93" y="15"/>
                  </a:lnTo>
                  <a:lnTo>
                    <a:pt x="100" y="15"/>
                  </a:lnTo>
                  <a:lnTo>
                    <a:pt x="108" y="16"/>
                  </a:lnTo>
                  <a:lnTo>
                    <a:pt x="113" y="18"/>
                  </a:lnTo>
                  <a:lnTo>
                    <a:pt x="122" y="18"/>
                  </a:lnTo>
                  <a:lnTo>
                    <a:pt x="129" y="15"/>
                  </a:lnTo>
                  <a:lnTo>
                    <a:pt x="139" y="13"/>
                  </a:lnTo>
                  <a:lnTo>
                    <a:pt x="146" y="12"/>
                  </a:lnTo>
                  <a:lnTo>
                    <a:pt x="157" y="10"/>
                  </a:lnTo>
                  <a:lnTo>
                    <a:pt x="157" y="16"/>
                  </a:lnTo>
                  <a:lnTo>
                    <a:pt x="157" y="23"/>
                  </a:lnTo>
                  <a:lnTo>
                    <a:pt x="151" y="25"/>
                  </a:lnTo>
                  <a:lnTo>
                    <a:pt x="145" y="26"/>
                  </a:lnTo>
                  <a:lnTo>
                    <a:pt x="139" y="29"/>
                  </a:lnTo>
                  <a:lnTo>
                    <a:pt x="132" y="32"/>
                  </a:lnTo>
                  <a:lnTo>
                    <a:pt x="123" y="33"/>
                  </a:lnTo>
                  <a:lnTo>
                    <a:pt x="113" y="33"/>
                  </a:lnTo>
                  <a:lnTo>
                    <a:pt x="105" y="35"/>
                  </a:lnTo>
                  <a:lnTo>
                    <a:pt x="96" y="35"/>
                  </a:lnTo>
                  <a:lnTo>
                    <a:pt x="96" y="39"/>
                  </a:lnTo>
                  <a:lnTo>
                    <a:pt x="97" y="42"/>
                  </a:lnTo>
                  <a:lnTo>
                    <a:pt x="106" y="42"/>
                  </a:lnTo>
                  <a:lnTo>
                    <a:pt x="113" y="41"/>
                  </a:lnTo>
                  <a:lnTo>
                    <a:pt x="122" y="41"/>
                  </a:lnTo>
                  <a:lnTo>
                    <a:pt x="131" y="39"/>
                  </a:lnTo>
                  <a:lnTo>
                    <a:pt x="136" y="38"/>
                  </a:lnTo>
                  <a:lnTo>
                    <a:pt x="144" y="38"/>
                  </a:lnTo>
                  <a:lnTo>
                    <a:pt x="148" y="38"/>
                  </a:lnTo>
                  <a:lnTo>
                    <a:pt x="157" y="38"/>
                  </a:lnTo>
                  <a:lnTo>
                    <a:pt x="152" y="42"/>
                  </a:lnTo>
                  <a:lnTo>
                    <a:pt x="151" y="51"/>
                  </a:lnTo>
                  <a:lnTo>
                    <a:pt x="144" y="52"/>
                  </a:lnTo>
                  <a:lnTo>
                    <a:pt x="136" y="54"/>
                  </a:lnTo>
                  <a:lnTo>
                    <a:pt x="129" y="55"/>
                  </a:lnTo>
                  <a:lnTo>
                    <a:pt x="122" y="56"/>
                  </a:lnTo>
                  <a:lnTo>
                    <a:pt x="115" y="55"/>
                  </a:lnTo>
                  <a:lnTo>
                    <a:pt x="109" y="55"/>
                  </a:lnTo>
                  <a:lnTo>
                    <a:pt x="102" y="55"/>
                  </a:lnTo>
                  <a:lnTo>
                    <a:pt x="93" y="55"/>
                  </a:lnTo>
                  <a:lnTo>
                    <a:pt x="95" y="56"/>
                  </a:lnTo>
                  <a:lnTo>
                    <a:pt x="96" y="59"/>
                  </a:lnTo>
                  <a:lnTo>
                    <a:pt x="103" y="59"/>
                  </a:lnTo>
                  <a:lnTo>
                    <a:pt x="110" y="59"/>
                  </a:lnTo>
                  <a:lnTo>
                    <a:pt x="118" y="59"/>
                  </a:lnTo>
                  <a:lnTo>
                    <a:pt x="125" y="61"/>
                  </a:lnTo>
                  <a:lnTo>
                    <a:pt x="129" y="59"/>
                  </a:lnTo>
                  <a:lnTo>
                    <a:pt x="133" y="59"/>
                  </a:lnTo>
                  <a:lnTo>
                    <a:pt x="138" y="59"/>
                  </a:lnTo>
                  <a:lnTo>
                    <a:pt x="144" y="59"/>
                  </a:lnTo>
                  <a:lnTo>
                    <a:pt x="139" y="62"/>
                  </a:lnTo>
                  <a:lnTo>
                    <a:pt x="136" y="67"/>
                  </a:lnTo>
                  <a:lnTo>
                    <a:pt x="131" y="67"/>
                  </a:lnTo>
                  <a:lnTo>
                    <a:pt x="125" y="68"/>
                  </a:lnTo>
                  <a:lnTo>
                    <a:pt x="119" y="69"/>
                  </a:lnTo>
                  <a:lnTo>
                    <a:pt x="112" y="71"/>
                  </a:lnTo>
                  <a:lnTo>
                    <a:pt x="105" y="71"/>
                  </a:lnTo>
                  <a:lnTo>
                    <a:pt x="97" y="69"/>
                  </a:lnTo>
                  <a:lnTo>
                    <a:pt x="89" y="68"/>
                  </a:lnTo>
                  <a:lnTo>
                    <a:pt x="82" y="68"/>
                  </a:lnTo>
                  <a:lnTo>
                    <a:pt x="76" y="68"/>
                  </a:lnTo>
                  <a:lnTo>
                    <a:pt x="72" y="68"/>
                  </a:lnTo>
                  <a:lnTo>
                    <a:pt x="66" y="68"/>
                  </a:lnTo>
                  <a:lnTo>
                    <a:pt x="61" y="69"/>
                  </a:lnTo>
                  <a:lnTo>
                    <a:pt x="56" y="69"/>
                  </a:lnTo>
                  <a:lnTo>
                    <a:pt x="51" y="71"/>
                  </a:lnTo>
                  <a:lnTo>
                    <a:pt x="46" y="71"/>
                  </a:lnTo>
                  <a:lnTo>
                    <a:pt x="41" y="71"/>
                  </a:lnTo>
                  <a:lnTo>
                    <a:pt x="36" y="69"/>
                  </a:lnTo>
                  <a:lnTo>
                    <a:pt x="31" y="68"/>
                  </a:lnTo>
                  <a:lnTo>
                    <a:pt x="25" y="65"/>
                  </a:lnTo>
                  <a:lnTo>
                    <a:pt x="21" y="65"/>
                  </a:lnTo>
                  <a:lnTo>
                    <a:pt x="15" y="62"/>
                  </a:lnTo>
                  <a:lnTo>
                    <a:pt x="11" y="62"/>
                  </a:lnTo>
                  <a:lnTo>
                    <a:pt x="5" y="61"/>
                  </a:lnTo>
                  <a:lnTo>
                    <a:pt x="0" y="59"/>
                  </a:lnTo>
                  <a:lnTo>
                    <a:pt x="1" y="52"/>
                  </a:lnTo>
                  <a:lnTo>
                    <a:pt x="1" y="45"/>
                  </a:lnTo>
                  <a:lnTo>
                    <a:pt x="2" y="39"/>
                  </a:lnTo>
                  <a:lnTo>
                    <a:pt x="4" y="33"/>
                  </a:lnTo>
                  <a:lnTo>
                    <a:pt x="4" y="28"/>
                  </a:lnTo>
                  <a:lnTo>
                    <a:pt x="5" y="20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2" y="5"/>
                  </a:lnTo>
                  <a:lnTo>
                    <a:pt x="20" y="5"/>
                  </a:lnTo>
                  <a:lnTo>
                    <a:pt x="25" y="3"/>
                  </a:lnTo>
                  <a:lnTo>
                    <a:pt x="33" y="3"/>
                  </a:lnTo>
                  <a:lnTo>
                    <a:pt x="40" y="2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B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6" name="Freeform 123"/>
            <p:cNvSpPr>
              <a:spLocks/>
            </p:cNvSpPr>
            <p:nvPr/>
          </p:nvSpPr>
          <p:spPr bwMode="auto">
            <a:xfrm>
              <a:off x="4478338" y="2127250"/>
              <a:ext cx="415925" cy="15875"/>
            </a:xfrm>
            <a:custGeom>
              <a:avLst/>
              <a:gdLst>
                <a:gd name="T0" fmla="*/ 524 w 524"/>
                <a:gd name="T1" fmla="*/ 5 h 22"/>
                <a:gd name="T2" fmla="*/ 520 w 524"/>
                <a:gd name="T3" fmla="*/ 0 h 22"/>
                <a:gd name="T4" fmla="*/ 0 w 524"/>
                <a:gd name="T5" fmla="*/ 16 h 22"/>
                <a:gd name="T6" fmla="*/ 0 w 524"/>
                <a:gd name="T7" fmla="*/ 22 h 22"/>
                <a:gd name="T8" fmla="*/ 524 w 524"/>
                <a:gd name="T9" fmla="*/ 5 h 22"/>
                <a:gd name="T10" fmla="*/ 524 w 524"/>
                <a:gd name="T1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4" h="22">
                  <a:moveTo>
                    <a:pt x="524" y="5"/>
                  </a:moveTo>
                  <a:lnTo>
                    <a:pt x="520" y="0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524" y="5"/>
                  </a:lnTo>
                  <a:lnTo>
                    <a:pt x="524" y="5"/>
                  </a:lnTo>
                  <a:close/>
                </a:path>
              </a:pathLst>
            </a:custGeom>
            <a:solidFill>
              <a:srgbClr val="42EB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7" name="Freeform 124"/>
            <p:cNvSpPr>
              <a:spLocks/>
            </p:cNvSpPr>
            <p:nvPr/>
          </p:nvSpPr>
          <p:spPr bwMode="auto">
            <a:xfrm>
              <a:off x="5167313" y="1719263"/>
              <a:ext cx="423863" cy="576262"/>
            </a:xfrm>
            <a:custGeom>
              <a:avLst/>
              <a:gdLst>
                <a:gd name="T0" fmla="*/ 3 w 533"/>
                <a:gd name="T1" fmla="*/ 58 h 726"/>
                <a:gd name="T2" fmla="*/ 20 w 533"/>
                <a:gd name="T3" fmla="*/ 49 h 726"/>
                <a:gd name="T4" fmla="*/ 35 w 533"/>
                <a:gd name="T5" fmla="*/ 42 h 726"/>
                <a:gd name="T6" fmla="*/ 54 w 533"/>
                <a:gd name="T7" fmla="*/ 33 h 726"/>
                <a:gd name="T8" fmla="*/ 75 w 533"/>
                <a:gd name="T9" fmla="*/ 26 h 726"/>
                <a:gd name="T10" fmla="*/ 97 w 533"/>
                <a:gd name="T11" fmla="*/ 19 h 726"/>
                <a:gd name="T12" fmla="*/ 121 w 533"/>
                <a:gd name="T13" fmla="*/ 10 h 726"/>
                <a:gd name="T14" fmla="*/ 146 w 533"/>
                <a:gd name="T15" fmla="*/ 5 h 726"/>
                <a:gd name="T16" fmla="*/ 170 w 533"/>
                <a:gd name="T17" fmla="*/ 2 h 726"/>
                <a:gd name="T18" fmla="*/ 193 w 533"/>
                <a:gd name="T19" fmla="*/ 0 h 726"/>
                <a:gd name="T20" fmla="*/ 221 w 533"/>
                <a:gd name="T21" fmla="*/ 2 h 726"/>
                <a:gd name="T22" fmla="*/ 235 w 533"/>
                <a:gd name="T23" fmla="*/ 3 h 726"/>
                <a:gd name="T24" fmla="*/ 252 w 533"/>
                <a:gd name="T25" fmla="*/ 5 h 726"/>
                <a:gd name="T26" fmla="*/ 268 w 533"/>
                <a:gd name="T27" fmla="*/ 6 h 726"/>
                <a:gd name="T28" fmla="*/ 285 w 533"/>
                <a:gd name="T29" fmla="*/ 9 h 726"/>
                <a:gd name="T30" fmla="*/ 303 w 533"/>
                <a:gd name="T31" fmla="*/ 10 h 726"/>
                <a:gd name="T32" fmla="*/ 320 w 533"/>
                <a:gd name="T33" fmla="*/ 13 h 726"/>
                <a:gd name="T34" fmla="*/ 337 w 533"/>
                <a:gd name="T35" fmla="*/ 16 h 726"/>
                <a:gd name="T36" fmla="*/ 355 w 533"/>
                <a:gd name="T37" fmla="*/ 19 h 726"/>
                <a:gd name="T38" fmla="*/ 370 w 533"/>
                <a:gd name="T39" fmla="*/ 20 h 726"/>
                <a:gd name="T40" fmla="*/ 386 w 533"/>
                <a:gd name="T41" fmla="*/ 23 h 726"/>
                <a:gd name="T42" fmla="*/ 405 w 533"/>
                <a:gd name="T43" fmla="*/ 28 h 726"/>
                <a:gd name="T44" fmla="*/ 431 w 533"/>
                <a:gd name="T45" fmla="*/ 33 h 726"/>
                <a:gd name="T46" fmla="*/ 448 w 533"/>
                <a:gd name="T47" fmla="*/ 36 h 726"/>
                <a:gd name="T48" fmla="*/ 463 w 533"/>
                <a:gd name="T49" fmla="*/ 41 h 726"/>
                <a:gd name="T50" fmla="*/ 471 w 533"/>
                <a:gd name="T51" fmla="*/ 49 h 726"/>
                <a:gd name="T52" fmla="*/ 484 w 533"/>
                <a:gd name="T53" fmla="*/ 62 h 726"/>
                <a:gd name="T54" fmla="*/ 499 w 533"/>
                <a:gd name="T55" fmla="*/ 79 h 726"/>
                <a:gd name="T56" fmla="*/ 513 w 533"/>
                <a:gd name="T57" fmla="*/ 103 h 726"/>
                <a:gd name="T58" fmla="*/ 525 w 533"/>
                <a:gd name="T59" fmla="*/ 128 h 726"/>
                <a:gd name="T60" fmla="*/ 532 w 533"/>
                <a:gd name="T61" fmla="*/ 157 h 726"/>
                <a:gd name="T62" fmla="*/ 532 w 533"/>
                <a:gd name="T63" fmla="*/ 180 h 726"/>
                <a:gd name="T64" fmla="*/ 532 w 533"/>
                <a:gd name="T65" fmla="*/ 198 h 726"/>
                <a:gd name="T66" fmla="*/ 520 w 533"/>
                <a:gd name="T67" fmla="*/ 221 h 726"/>
                <a:gd name="T68" fmla="*/ 512 w 533"/>
                <a:gd name="T69" fmla="*/ 237 h 726"/>
                <a:gd name="T70" fmla="*/ 497 w 533"/>
                <a:gd name="T71" fmla="*/ 251 h 726"/>
                <a:gd name="T72" fmla="*/ 481 w 533"/>
                <a:gd name="T73" fmla="*/ 267 h 726"/>
                <a:gd name="T74" fmla="*/ 468 w 533"/>
                <a:gd name="T75" fmla="*/ 278 h 726"/>
                <a:gd name="T76" fmla="*/ 468 w 533"/>
                <a:gd name="T77" fmla="*/ 300 h 726"/>
                <a:gd name="T78" fmla="*/ 468 w 533"/>
                <a:gd name="T79" fmla="*/ 320 h 726"/>
                <a:gd name="T80" fmla="*/ 468 w 533"/>
                <a:gd name="T81" fmla="*/ 336 h 726"/>
                <a:gd name="T82" fmla="*/ 467 w 533"/>
                <a:gd name="T83" fmla="*/ 353 h 726"/>
                <a:gd name="T84" fmla="*/ 467 w 533"/>
                <a:gd name="T85" fmla="*/ 371 h 726"/>
                <a:gd name="T86" fmla="*/ 464 w 533"/>
                <a:gd name="T87" fmla="*/ 391 h 726"/>
                <a:gd name="T88" fmla="*/ 464 w 533"/>
                <a:gd name="T89" fmla="*/ 411 h 726"/>
                <a:gd name="T90" fmla="*/ 460 w 533"/>
                <a:gd name="T91" fmla="*/ 430 h 726"/>
                <a:gd name="T92" fmla="*/ 457 w 533"/>
                <a:gd name="T93" fmla="*/ 450 h 726"/>
                <a:gd name="T94" fmla="*/ 454 w 533"/>
                <a:gd name="T95" fmla="*/ 469 h 726"/>
                <a:gd name="T96" fmla="*/ 448 w 533"/>
                <a:gd name="T97" fmla="*/ 489 h 726"/>
                <a:gd name="T98" fmla="*/ 444 w 533"/>
                <a:gd name="T99" fmla="*/ 507 h 726"/>
                <a:gd name="T100" fmla="*/ 438 w 533"/>
                <a:gd name="T101" fmla="*/ 525 h 726"/>
                <a:gd name="T102" fmla="*/ 428 w 533"/>
                <a:gd name="T103" fmla="*/ 545 h 726"/>
                <a:gd name="T104" fmla="*/ 411 w 533"/>
                <a:gd name="T105" fmla="*/ 571 h 726"/>
                <a:gd name="T106" fmla="*/ 396 w 533"/>
                <a:gd name="T107" fmla="*/ 585 h 726"/>
                <a:gd name="T108" fmla="*/ 386 w 533"/>
                <a:gd name="T109" fmla="*/ 603 h 726"/>
                <a:gd name="T110" fmla="*/ 376 w 533"/>
                <a:gd name="T111" fmla="*/ 623 h 726"/>
                <a:gd name="T112" fmla="*/ 369 w 533"/>
                <a:gd name="T113" fmla="*/ 646 h 726"/>
                <a:gd name="T114" fmla="*/ 365 w 533"/>
                <a:gd name="T115" fmla="*/ 664 h 726"/>
                <a:gd name="T116" fmla="*/ 369 w 533"/>
                <a:gd name="T117" fmla="*/ 690 h 726"/>
                <a:gd name="T118" fmla="*/ 376 w 533"/>
                <a:gd name="T119" fmla="*/ 715 h 726"/>
                <a:gd name="T120" fmla="*/ 381 w 533"/>
                <a:gd name="T121" fmla="*/ 726 h 726"/>
                <a:gd name="T122" fmla="*/ 0 w 533"/>
                <a:gd name="T123" fmla="*/ 61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3" h="726">
                  <a:moveTo>
                    <a:pt x="0" y="61"/>
                  </a:moveTo>
                  <a:lnTo>
                    <a:pt x="0" y="61"/>
                  </a:lnTo>
                  <a:lnTo>
                    <a:pt x="3" y="58"/>
                  </a:lnTo>
                  <a:lnTo>
                    <a:pt x="9" y="55"/>
                  </a:lnTo>
                  <a:lnTo>
                    <a:pt x="16" y="52"/>
                  </a:lnTo>
                  <a:lnTo>
                    <a:pt x="20" y="49"/>
                  </a:lnTo>
                  <a:lnTo>
                    <a:pt x="25" y="46"/>
                  </a:lnTo>
                  <a:lnTo>
                    <a:pt x="30" y="43"/>
                  </a:lnTo>
                  <a:lnTo>
                    <a:pt x="35" y="42"/>
                  </a:lnTo>
                  <a:lnTo>
                    <a:pt x="41" y="39"/>
                  </a:lnTo>
                  <a:lnTo>
                    <a:pt x="48" y="36"/>
                  </a:lnTo>
                  <a:lnTo>
                    <a:pt x="54" y="33"/>
                  </a:lnTo>
                  <a:lnTo>
                    <a:pt x="61" y="32"/>
                  </a:lnTo>
                  <a:lnTo>
                    <a:pt x="68" y="29"/>
                  </a:lnTo>
                  <a:lnTo>
                    <a:pt x="75" y="26"/>
                  </a:lnTo>
                  <a:lnTo>
                    <a:pt x="81" y="23"/>
                  </a:lnTo>
                  <a:lnTo>
                    <a:pt x="90" y="20"/>
                  </a:lnTo>
                  <a:lnTo>
                    <a:pt x="97" y="19"/>
                  </a:lnTo>
                  <a:lnTo>
                    <a:pt x="105" y="16"/>
                  </a:lnTo>
                  <a:lnTo>
                    <a:pt x="113" y="13"/>
                  </a:lnTo>
                  <a:lnTo>
                    <a:pt x="121" y="10"/>
                  </a:lnTo>
                  <a:lnTo>
                    <a:pt x="128" y="9"/>
                  </a:lnTo>
                  <a:lnTo>
                    <a:pt x="137" y="6"/>
                  </a:lnTo>
                  <a:lnTo>
                    <a:pt x="146" y="5"/>
                  </a:lnTo>
                  <a:lnTo>
                    <a:pt x="153" y="3"/>
                  </a:lnTo>
                  <a:lnTo>
                    <a:pt x="162" y="3"/>
                  </a:lnTo>
                  <a:lnTo>
                    <a:pt x="170" y="2"/>
                  </a:lnTo>
                  <a:lnTo>
                    <a:pt x="177" y="2"/>
                  </a:lnTo>
                  <a:lnTo>
                    <a:pt x="186" y="2"/>
                  </a:lnTo>
                  <a:lnTo>
                    <a:pt x="193" y="0"/>
                  </a:lnTo>
                  <a:lnTo>
                    <a:pt x="202" y="0"/>
                  </a:lnTo>
                  <a:lnTo>
                    <a:pt x="211" y="0"/>
                  </a:lnTo>
                  <a:lnTo>
                    <a:pt x="221" y="2"/>
                  </a:lnTo>
                  <a:lnTo>
                    <a:pt x="225" y="2"/>
                  </a:lnTo>
                  <a:lnTo>
                    <a:pt x="231" y="2"/>
                  </a:lnTo>
                  <a:lnTo>
                    <a:pt x="235" y="3"/>
                  </a:lnTo>
                  <a:lnTo>
                    <a:pt x="241" y="3"/>
                  </a:lnTo>
                  <a:lnTo>
                    <a:pt x="247" y="3"/>
                  </a:lnTo>
                  <a:lnTo>
                    <a:pt x="252" y="5"/>
                  </a:lnTo>
                  <a:lnTo>
                    <a:pt x="258" y="6"/>
                  </a:lnTo>
                  <a:lnTo>
                    <a:pt x="264" y="6"/>
                  </a:lnTo>
                  <a:lnTo>
                    <a:pt x="268" y="6"/>
                  </a:lnTo>
                  <a:lnTo>
                    <a:pt x="274" y="6"/>
                  </a:lnTo>
                  <a:lnTo>
                    <a:pt x="280" y="7"/>
                  </a:lnTo>
                  <a:lnTo>
                    <a:pt x="285" y="9"/>
                  </a:lnTo>
                  <a:lnTo>
                    <a:pt x="291" y="9"/>
                  </a:lnTo>
                  <a:lnTo>
                    <a:pt x="297" y="9"/>
                  </a:lnTo>
                  <a:lnTo>
                    <a:pt x="303" y="10"/>
                  </a:lnTo>
                  <a:lnTo>
                    <a:pt x="308" y="12"/>
                  </a:lnTo>
                  <a:lnTo>
                    <a:pt x="314" y="12"/>
                  </a:lnTo>
                  <a:lnTo>
                    <a:pt x="320" y="13"/>
                  </a:lnTo>
                  <a:lnTo>
                    <a:pt x="326" y="13"/>
                  </a:lnTo>
                  <a:lnTo>
                    <a:pt x="332" y="15"/>
                  </a:lnTo>
                  <a:lnTo>
                    <a:pt x="337" y="16"/>
                  </a:lnTo>
                  <a:lnTo>
                    <a:pt x="343" y="16"/>
                  </a:lnTo>
                  <a:lnTo>
                    <a:pt x="349" y="18"/>
                  </a:lnTo>
                  <a:lnTo>
                    <a:pt x="355" y="19"/>
                  </a:lnTo>
                  <a:lnTo>
                    <a:pt x="359" y="19"/>
                  </a:lnTo>
                  <a:lnTo>
                    <a:pt x="365" y="20"/>
                  </a:lnTo>
                  <a:lnTo>
                    <a:pt x="370" y="20"/>
                  </a:lnTo>
                  <a:lnTo>
                    <a:pt x="376" y="22"/>
                  </a:lnTo>
                  <a:lnTo>
                    <a:pt x="381" y="22"/>
                  </a:lnTo>
                  <a:lnTo>
                    <a:pt x="386" y="23"/>
                  </a:lnTo>
                  <a:lnTo>
                    <a:pt x="391" y="23"/>
                  </a:lnTo>
                  <a:lnTo>
                    <a:pt x="396" y="26"/>
                  </a:lnTo>
                  <a:lnTo>
                    <a:pt x="405" y="28"/>
                  </a:lnTo>
                  <a:lnTo>
                    <a:pt x="414" y="29"/>
                  </a:lnTo>
                  <a:lnTo>
                    <a:pt x="422" y="30"/>
                  </a:lnTo>
                  <a:lnTo>
                    <a:pt x="431" y="33"/>
                  </a:lnTo>
                  <a:lnTo>
                    <a:pt x="437" y="33"/>
                  </a:lnTo>
                  <a:lnTo>
                    <a:pt x="444" y="35"/>
                  </a:lnTo>
                  <a:lnTo>
                    <a:pt x="448" y="36"/>
                  </a:lnTo>
                  <a:lnTo>
                    <a:pt x="454" y="38"/>
                  </a:lnTo>
                  <a:lnTo>
                    <a:pt x="460" y="39"/>
                  </a:lnTo>
                  <a:lnTo>
                    <a:pt x="463" y="41"/>
                  </a:lnTo>
                  <a:lnTo>
                    <a:pt x="464" y="41"/>
                  </a:lnTo>
                  <a:lnTo>
                    <a:pt x="468" y="46"/>
                  </a:lnTo>
                  <a:lnTo>
                    <a:pt x="471" y="49"/>
                  </a:lnTo>
                  <a:lnTo>
                    <a:pt x="476" y="52"/>
                  </a:lnTo>
                  <a:lnTo>
                    <a:pt x="480" y="56"/>
                  </a:lnTo>
                  <a:lnTo>
                    <a:pt x="484" y="62"/>
                  </a:lnTo>
                  <a:lnTo>
                    <a:pt x="489" y="68"/>
                  </a:lnTo>
                  <a:lnTo>
                    <a:pt x="494" y="74"/>
                  </a:lnTo>
                  <a:lnTo>
                    <a:pt x="499" y="79"/>
                  </a:lnTo>
                  <a:lnTo>
                    <a:pt x="504" y="88"/>
                  </a:lnTo>
                  <a:lnTo>
                    <a:pt x="509" y="94"/>
                  </a:lnTo>
                  <a:lnTo>
                    <a:pt x="513" y="103"/>
                  </a:lnTo>
                  <a:lnTo>
                    <a:pt x="517" y="111"/>
                  </a:lnTo>
                  <a:lnTo>
                    <a:pt x="522" y="120"/>
                  </a:lnTo>
                  <a:lnTo>
                    <a:pt x="525" y="128"/>
                  </a:lnTo>
                  <a:lnTo>
                    <a:pt x="527" y="137"/>
                  </a:lnTo>
                  <a:lnTo>
                    <a:pt x="529" y="147"/>
                  </a:lnTo>
                  <a:lnTo>
                    <a:pt x="532" y="157"/>
                  </a:lnTo>
                  <a:lnTo>
                    <a:pt x="532" y="166"/>
                  </a:lnTo>
                  <a:lnTo>
                    <a:pt x="533" y="176"/>
                  </a:lnTo>
                  <a:lnTo>
                    <a:pt x="532" y="180"/>
                  </a:lnTo>
                  <a:lnTo>
                    <a:pt x="532" y="186"/>
                  </a:lnTo>
                  <a:lnTo>
                    <a:pt x="532" y="192"/>
                  </a:lnTo>
                  <a:lnTo>
                    <a:pt x="532" y="198"/>
                  </a:lnTo>
                  <a:lnTo>
                    <a:pt x="527" y="206"/>
                  </a:lnTo>
                  <a:lnTo>
                    <a:pt x="523" y="216"/>
                  </a:lnTo>
                  <a:lnTo>
                    <a:pt x="520" y="221"/>
                  </a:lnTo>
                  <a:lnTo>
                    <a:pt x="517" y="226"/>
                  </a:lnTo>
                  <a:lnTo>
                    <a:pt x="514" y="231"/>
                  </a:lnTo>
                  <a:lnTo>
                    <a:pt x="512" y="237"/>
                  </a:lnTo>
                  <a:lnTo>
                    <a:pt x="506" y="241"/>
                  </a:lnTo>
                  <a:lnTo>
                    <a:pt x="502" y="247"/>
                  </a:lnTo>
                  <a:lnTo>
                    <a:pt x="497" y="251"/>
                  </a:lnTo>
                  <a:lnTo>
                    <a:pt x="493" y="257"/>
                  </a:lnTo>
                  <a:lnTo>
                    <a:pt x="487" y="261"/>
                  </a:lnTo>
                  <a:lnTo>
                    <a:pt x="481" y="267"/>
                  </a:lnTo>
                  <a:lnTo>
                    <a:pt x="474" y="271"/>
                  </a:lnTo>
                  <a:lnTo>
                    <a:pt x="468" y="277"/>
                  </a:lnTo>
                  <a:lnTo>
                    <a:pt x="468" y="278"/>
                  </a:lnTo>
                  <a:lnTo>
                    <a:pt x="468" y="287"/>
                  </a:lnTo>
                  <a:lnTo>
                    <a:pt x="468" y="293"/>
                  </a:lnTo>
                  <a:lnTo>
                    <a:pt x="468" y="300"/>
                  </a:lnTo>
                  <a:lnTo>
                    <a:pt x="468" y="307"/>
                  </a:lnTo>
                  <a:lnTo>
                    <a:pt x="468" y="317"/>
                  </a:lnTo>
                  <a:lnTo>
                    <a:pt x="468" y="320"/>
                  </a:lnTo>
                  <a:lnTo>
                    <a:pt x="468" y="326"/>
                  </a:lnTo>
                  <a:lnTo>
                    <a:pt x="468" y="330"/>
                  </a:lnTo>
                  <a:lnTo>
                    <a:pt x="468" y="336"/>
                  </a:lnTo>
                  <a:lnTo>
                    <a:pt x="467" y="342"/>
                  </a:lnTo>
                  <a:lnTo>
                    <a:pt x="467" y="347"/>
                  </a:lnTo>
                  <a:lnTo>
                    <a:pt x="467" y="353"/>
                  </a:lnTo>
                  <a:lnTo>
                    <a:pt x="467" y="360"/>
                  </a:lnTo>
                  <a:lnTo>
                    <a:pt x="467" y="366"/>
                  </a:lnTo>
                  <a:lnTo>
                    <a:pt x="467" y="371"/>
                  </a:lnTo>
                  <a:lnTo>
                    <a:pt x="465" y="378"/>
                  </a:lnTo>
                  <a:lnTo>
                    <a:pt x="465" y="384"/>
                  </a:lnTo>
                  <a:lnTo>
                    <a:pt x="464" y="391"/>
                  </a:lnTo>
                  <a:lnTo>
                    <a:pt x="464" y="398"/>
                  </a:lnTo>
                  <a:lnTo>
                    <a:pt x="464" y="404"/>
                  </a:lnTo>
                  <a:lnTo>
                    <a:pt x="464" y="411"/>
                  </a:lnTo>
                  <a:lnTo>
                    <a:pt x="461" y="417"/>
                  </a:lnTo>
                  <a:lnTo>
                    <a:pt x="461" y="424"/>
                  </a:lnTo>
                  <a:lnTo>
                    <a:pt x="460" y="430"/>
                  </a:lnTo>
                  <a:lnTo>
                    <a:pt x="460" y="437"/>
                  </a:lnTo>
                  <a:lnTo>
                    <a:pt x="458" y="444"/>
                  </a:lnTo>
                  <a:lnTo>
                    <a:pt x="457" y="450"/>
                  </a:lnTo>
                  <a:lnTo>
                    <a:pt x="457" y="457"/>
                  </a:lnTo>
                  <a:lnTo>
                    <a:pt x="455" y="464"/>
                  </a:lnTo>
                  <a:lnTo>
                    <a:pt x="454" y="469"/>
                  </a:lnTo>
                  <a:lnTo>
                    <a:pt x="451" y="477"/>
                  </a:lnTo>
                  <a:lnTo>
                    <a:pt x="450" y="481"/>
                  </a:lnTo>
                  <a:lnTo>
                    <a:pt x="448" y="489"/>
                  </a:lnTo>
                  <a:lnTo>
                    <a:pt x="447" y="494"/>
                  </a:lnTo>
                  <a:lnTo>
                    <a:pt x="445" y="502"/>
                  </a:lnTo>
                  <a:lnTo>
                    <a:pt x="444" y="507"/>
                  </a:lnTo>
                  <a:lnTo>
                    <a:pt x="442" y="515"/>
                  </a:lnTo>
                  <a:lnTo>
                    <a:pt x="440" y="520"/>
                  </a:lnTo>
                  <a:lnTo>
                    <a:pt x="438" y="525"/>
                  </a:lnTo>
                  <a:lnTo>
                    <a:pt x="435" y="530"/>
                  </a:lnTo>
                  <a:lnTo>
                    <a:pt x="434" y="536"/>
                  </a:lnTo>
                  <a:lnTo>
                    <a:pt x="428" y="545"/>
                  </a:lnTo>
                  <a:lnTo>
                    <a:pt x="424" y="555"/>
                  </a:lnTo>
                  <a:lnTo>
                    <a:pt x="417" y="562"/>
                  </a:lnTo>
                  <a:lnTo>
                    <a:pt x="411" y="571"/>
                  </a:lnTo>
                  <a:lnTo>
                    <a:pt x="404" y="578"/>
                  </a:lnTo>
                  <a:lnTo>
                    <a:pt x="398" y="584"/>
                  </a:lnTo>
                  <a:lnTo>
                    <a:pt x="396" y="585"/>
                  </a:lnTo>
                  <a:lnTo>
                    <a:pt x="391" y="592"/>
                  </a:lnTo>
                  <a:lnTo>
                    <a:pt x="389" y="598"/>
                  </a:lnTo>
                  <a:lnTo>
                    <a:pt x="386" y="603"/>
                  </a:lnTo>
                  <a:lnTo>
                    <a:pt x="383" y="610"/>
                  </a:lnTo>
                  <a:lnTo>
                    <a:pt x="381" y="617"/>
                  </a:lnTo>
                  <a:lnTo>
                    <a:pt x="376" y="623"/>
                  </a:lnTo>
                  <a:lnTo>
                    <a:pt x="373" y="630"/>
                  </a:lnTo>
                  <a:lnTo>
                    <a:pt x="370" y="639"/>
                  </a:lnTo>
                  <a:lnTo>
                    <a:pt x="369" y="646"/>
                  </a:lnTo>
                  <a:lnTo>
                    <a:pt x="366" y="652"/>
                  </a:lnTo>
                  <a:lnTo>
                    <a:pt x="366" y="657"/>
                  </a:lnTo>
                  <a:lnTo>
                    <a:pt x="365" y="664"/>
                  </a:lnTo>
                  <a:lnTo>
                    <a:pt x="366" y="670"/>
                  </a:lnTo>
                  <a:lnTo>
                    <a:pt x="366" y="680"/>
                  </a:lnTo>
                  <a:lnTo>
                    <a:pt x="369" y="690"/>
                  </a:lnTo>
                  <a:lnTo>
                    <a:pt x="370" y="699"/>
                  </a:lnTo>
                  <a:lnTo>
                    <a:pt x="373" y="709"/>
                  </a:lnTo>
                  <a:lnTo>
                    <a:pt x="376" y="715"/>
                  </a:lnTo>
                  <a:lnTo>
                    <a:pt x="379" y="721"/>
                  </a:lnTo>
                  <a:lnTo>
                    <a:pt x="379" y="725"/>
                  </a:lnTo>
                  <a:lnTo>
                    <a:pt x="381" y="726"/>
                  </a:lnTo>
                  <a:lnTo>
                    <a:pt x="316" y="721"/>
                  </a:lnTo>
                  <a:lnTo>
                    <a:pt x="268" y="559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4D6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8" name="Freeform 125"/>
            <p:cNvSpPr>
              <a:spLocks/>
            </p:cNvSpPr>
            <p:nvPr/>
          </p:nvSpPr>
          <p:spPr bwMode="auto">
            <a:xfrm>
              <a:off x="4389438" y="1989138"/>
              <a:ext cx="66675" cy="88900"/>
            </a:xfrm>
            <a:custGeom>
              <a:avLst/>
              <a:gdLst>
                <a:gd name="T0" fmla="*/ 36 w 85"/>
                <a:gd name="T1" fmla="*/ 0 h 113"/>
                <a:gd name="T2" fmla="*/ 0 w 85"/>
                <a:gd name="T3" fmla="*/ 52 h 113"/>
                <a:gd name="T4" fmla="*/ 22 w 85"/>
                <a:gd name="T5" fmla="*/ 113 h 113"/>
                <a:gd name="T6" fmla="*/ 59 w 85"/>
                <a:gd name="T7" fmla="*/ 98 h 113"/>
                <a:gd name="T8" fmla="*/ 59 w 85"/>
                <a:gd name="T9" fmla="*/ 39 h 113"/>
                <a:gd name="T10" fmla="*/ 85 w 85"/>
                <a:gd name="T11" fmla="*/ 15 h 113"/>
                <a:gd name="T12" fmla="*/ 36 w 85"/>
                <a:gd name="T13" fmla="*/ 0 h 113"/>
                <a:gd name="T14" fmla="*/ 36 w 85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113">
                  <a:moveTo>
                    <a:pt x="36" y="0"/>
                  </a:moveTo>
                  <a:lnTo>
                    <a:pt x="0" y="52"/>
                  </a:lnTo>
                  <a:lnTo>
                    <a:pt x="22" y="113"/>
                  </a:lnTo>
                  <a:lnTo>
                    <a:pt x="59" y="98"/>
                  </a:lnTo>
                  <a:lnTo>
                    <a:pt x="59" y="39"/>
                  </a:lnTo>
                  <a:lnTo>
                    <a:pt x="85" y="15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9" name="Freeform 126"/>
            <p:cNvSpPr>
              <a:spLocks/>
            </p:cNvSpPr>
            <p:nvPr/>
          </p:nvSpPr>
          <p:spPr bwMode="auto">
            <a:xfrm>
              <a:off x="4349750" y="1538288"/>
              <a:ext cx="117475" cy="122237"/>
            </a:xfrm>
            <a:custGeom>
              <a:avLst/>
              <a:gdLst>
                <a:gd name="T0" fmla="*/ 98 w 149"/>
                <a:gd name="T1" fmla="*/ 0 h 152"/>
                <a:gd name="T2" fmla="*/ 90 w 149"/>
                <a:gd name="T3" fmla="*/ 0 h 152"/>
                <a:gd name="T4" fmla="*/ 84 w 149"/>
                <a:gd name="T5" fmla="*/ 0 h 152"/>
                <a:gd name="T6" fmla="*/ 78 w 149"/>
                <a:gd name="T7" fmla="*/ 0 h 152"/>
                <a:gd name="T8" fmla="*/ 72 w 149"/>
                <a:gd name="T9" fmla="*/ 0 h 152"/>
                <a:gd name="T10" fmla="*/ 67 w 149"/>
                <a:gd name="T11" fmla="*/ 0 h 152"/>
                <a:gd name="T12" fmla="*/ 61 w 149"/>
                <a:gd name="T13" fmla="*/ 1 h 152"/>
                <a:gd name="T14" fmla="*/ 57 w 149"/>
                <a:gd name="T15" fmla="*/ 1 h 152"/>
                <a:gd name="T16" fmla="*/ 52 w 149"/>
                <a:gd name="T17" fmla="*/ 2 h 152"/>
                <a:gd name="T18" fmla="*/ 44 w 149"/>
                <a:gd name="T19" fmla="*/ 4 h 152"/>
                <a:gd name="T20" fmla="*/ 38 w 149"/>
                <a:gd name="T21" fmla="*/ 5 h 152"/>
                <a:gd name="T22" fmla="*/ 31 w 149"/>
                <a:gd name="T23" fmla="*/ 8 h 152"/>
                <a:gd name="T24" fmla="*/ 26 w 149"/>
                <a:gd name="T25" fmla="*/ 11 h 152"/>
                <a:gd name="T26" fmla="*/ 18 w 149"/>
                <a:gd name="T27" fmla="*/ 17 h 152"/>
                <a:gd name="T28" fmla="*/ 12 w 149"/>
                <a:gd name="T29" fmla="*/ 24 h 152"/>
                <a:gd name="T30" fmla="*/ 6 w 149"/>
                <a:gd name="T31" fmla="*/ 31 h 152"/>
                <a:gd name="T32" fmla="*/ 0 w 149"/>
                <a:gd name="T33" fmla="*/ 38 h 152"/>
                <a:gd name="T34" fmla="*/ 10 w 149"/>
                <a:gd name="T35" fmla="*/ 64 h 152"/>
                <a:gd name="T36" fmla="*/ 15 w 149"/>
                <a:gd name="T37" fmla="*/ 111 h 152"/>
                <a:gd name="T38" fmla="*/ 38 w 149"/>
                <a:gd name="T39" fmla="*/ 125 h 152"/>
                <a:gd name="T40" fmla="*/ 39 w 149"/>
                <a:gd name="T41" fmla="*/ 129 h 152"/>
                <a:gd name="T42" fmla="*/ 41 w 149"/>
                <a:gd name="T43" fmla="*/ 135 h 152"/>
                <a:gd name="T44" fmla="*/ 44 w 149"/>
                <a:gd name="T45" fmla="*/ 136 h 152"/>
                <a:gd name="T46" fmla="*/ 46 w 149"/>
                <a:gd name="T47" fmla="*/ 141 h 152"/>
                <a:gd name="T48" fmla="*/ 51 w 149"/>
                <a:gd name="T49" fmla="*/ 145 h 152"/>
                <a:gd name="T50" fmla="*/ 57 w 149"/>
                <a:gd name="T51" fmla="*/ 149 h 152"/>
                <a:gd name="T52" fmla="*/ 61 w 149"/>
                <a:gd name="T53" fmla="*/ 149 h 152"/>
                <a:gd name="T54" fmla="*/ 67 w 149"/>
                <a:gd name="T55" fmla="*/ 151 h 152"/>
                <a:gd name="T56" fmla="*/ 71 w 149"/>
                <a:gd name="T57" fmla="*/ 151 h 152"/>
                <a:gd name="T58" fmla="*/ 80 w 149"/>
                <a:gd name="T59" fmla="*/ 152 h 152"/>
                <a:gd name="T60" fmla="*/ 87 w 149"/>
                <a:gd name="T61" fmla="*/ 151 h 152"/>
                <a:gd name="T62" fmla="*/ 95 w 149"/>
                <a:gd name="T63" fmla="*/ 151 h 152"/>
                <a:gd name="T64" fmla="*/ 104 w 149"/>
                <a:gd name="T65" fmla="*/ 149 h 152"/>
                <a:gd name="T66" fmla="*/ 111 w 149"/>
                <a:gd name="T67" fmla="*/ 149 h 152"/>
                <a:gd name="T68" fmla="*/ 118 w 149"/>
                <a:gd name="T69" fmla="*/ 147 h 152"/>
                <a:gd name="T70" fmla="*/ 126 w 149"/>
                <a:gd name="T71" fmla="*/ 145 h 152"/>
                <a:gd name="T72" fmla="*/ 131 w 149"/>
                <a:gd name="T73" fmla="*/ 144 h 152"/>
                <a:gd name="T74" fmla="*/ 139 w 149"/>
                <a:gd name="T75" fmla="*/ 142 h 152"/>
                <a:gd name="T76" fmla="*/ 146 w 149"/>
                <a:gd name="T77" fmla="*/ 138 h 152"/>
                <a:gd name="T78" fmla="*/ 147 w 149"/>
                <a:gd name="T79" fmla="*/ 135 h 152"/>
                <a:gd name="T80" fmla="*/ 144 w 149"/>
                <a:gd name="T81" fmla="*/ 129 h 152"/>
                <a:gd name="T82" fmla="*/ 143 w 149"/>
                <a:gd name="T83" fmla="*/ 125 h 152"/>
                <a:gd name="T84" fmla="*/ 141 w 149"/>
                <a:gd name="T85" fmla="*/ 119 h 152"/>
                <a:gd name="T86" fmla="*/ 139 w 149"/>
                <a:gd name="T87" fmla="*/ 115 h 152"/>
                <a:gd name="T88" fmla="*/ 137 w 149"/>
                <a:gd name="T89" fmla="*/ 109 h 152"/>
                <a:gd name="T90" fmla="*/ 136 w 149"/>
                <a:gd name="T91" fmla="*/ 103 h 152"/>
                <a:gd name="T92" fmla="*/ 136 w 149"/>
                <a:gd name="T93" fmla="*/ 99 h 152"/>
                <a:gd name="T94" fmla="*/ 137 w 149"/>
                <a:gd name="T95" fmla="*/ 95 h 152"/>
                <a:gd name="T96" fmla="*/ 149 w 149"/>
                <a:gd name="T97" fmla="*/ 80 h 152"/>
                <a:gd name="T98" fmla="*/ 126 w 149"/>
                <a:gd name="T99" fmla="*/ 38 h 152"/>
                <a:gd name="T100" fmla="*/ 124 w 149"/>
                <a:gd name="T101" fmla="*/ 34 h 152"/>
                <a:gd name="T102" fmla="*/ 123 w 149"/>
                <a:gd name="T103" fmla="*/ 28 h 152"/>
                <a:gd name="T104" fmla="*/ 118 w 149"/>
                <a:gd name="T105" fmla="*/ 23 h 152"/>
                <a:gd name="T106" fmla="*/ 116 w 149"/>
                <a:gd name="T107" fmla="*/ 17 h 152"/>
                <a:gd name="T108" fmla="*/ 111 w 149"/>
                <a:gd name="T109" fmla="*/ 8 h 152"/>
                <a:gd name="T110" fmla="*/ 105 w 149"/>
                <a:gd name="T111" fmla="*/ 4 h 152"/>
                <a:gd name="T112" fmla="*/ 101 w 149"/>
                <a:gd name="T113" fmla="*/ 0 h 152"/>
                <a:gd name="T114" fmla="*/ 98 w 149"/>
                <a:gd name="T115" fmla="*/ 0 h 152"/>
                <a:gd name="T116" fmla="*/ 98 w 149"/>
                <a:gd name="T11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9" h="152">
                  <a:moveTo>
                    <a:pt x="98" y="0"/>
                  </a:move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1" y="1"/>
                  </a:lnTo>
                  <a:lnTo>
                    <a:pt x="57" y="1"/>
                  </a:lnTo>
                  <a:lnTo>
                    <a:pt x="52" y="2"/>
                  </a:lnTo>
                  <a:lnTo>
                    <a:pt x="44" y="4"/>
                  </a:lnTo>
                  <a:lnTo>
                    <a:pt x="38" y="5"/>
                  </a:lnTo>
                  <a:lnTo>
                    <a:pt x="31" y="8"/>
                  </a:lnTo>
                  <a:lnTo>
                    <a:pt x="26" y="11"/>
                  </a:lnTo>
                  <a:lnTo>
                    <a:pt x="18" y="17"/>
                  </a:lnTo>
                  <a:lnTo>
                    <a:pt x="12" y="24"/>
                  </a:lnTo>
                  <a:lnTo>
                    <a:pt x="6" y="31"/>
                  </a:lnTo>
                  <a:lnTo>
                    <a:pt x="0" y="38"/>
                  </a:lnTo>
                  <a:lnTo>
                    <a:pt x="10" y="64"/>
                  </a:lnTo>
                  <a:lnTo>
                    <a:pt x="15" y="111"/>
                  </a:lnTo>
                  <a:lnTo>
                    <a:pt x="38" y="125"/>
                  </a:lnTo>
                  <a:lnTo>
                    <a:pt x="39" y="129"/>
                  </a:lnTo>
                  <a:lnTo>
                    <a:pt x="41" y="135"/>
                  </a:lnTo>
                  <a:lnTo>
                    <a:pt x="44" y="136"/>
                  </a:lnTo>
                  <a:lnTo>
                    <a:pt x="46" y="141"/>
                  </a:lnTo>
                  <a:lnTo>
                    <a:pt x="51" y="145"/>
                  </a:lnTo>
                  <a:lnTo>
                    <a:pt x="57" y="149"/>
                  </a:lnTo>
                  <a:lnTo>
                    <a:pt x="61" y="149"/>
                  </a:lnTo>
                  <a:lnTo>
                    <a:pt x="67" y="151"/>
                  </a:lnTo>
                  <a:lnTo>
                    <a:pt x="71" y="151"/>
                  </a:lnTo>
                  <a:lnTo>
                    <a:pt x="80" y="152"/>
                  </a:lnTo>
                  <a:lnTo>
                    <a:pt x="87" y="151"/>
                  </a:lnTo>
                  <a:lnTo>
                    <a:pt x="95" y="151"/>
                  </a:lnTo>
                  <a:lnTo>
                    <a:pt x="104" y="149"/>
                  </a:lnTo>
                  <a:lnTo>
                    <a:pt x="111" y="149"/>
                  </a:lnTo>
                  <a:lnTo>
                    <a:pt x="118" y="147"/>
                  </a:lnTo>
                  <a:lnTo>
                    <a:pt x="126" y="145"/>
                  </a:lnTo>
                  <a:lnTo>
                    <a:pt x="131" y="144"/>
                  </a:lnTo>
                  <a:lnTo>
                    <a:pt x="139" y="142"/>
                  </a:lnTo>
                  <a:lnTo>
                    <a:pt x="146" y="138"/>
                  </a:lnTo>
                  <a:lnTo>
                    <a:pt x="147" y="135"/>
                  </a:lnTo>
                  <a:lnTo>
                    <a:pt x="144" y="129"/>
                  </a:lnTo>
                  <a:lnTo>
                    <a:pt x="143" y="125"/>
                  </a:lnTo>
                  <a:lnTo>
                    <a:pt x="141" y="119"/>
                  </a:lnTo>
                  <a:lnTo>
                    <a:pt x="139" y="115"/>
                  </a:lnTo>
                  <a:lnTo>
                    <a:pt x="137" y="109"/>
                  </a:lnTo>
                  <a:lnTo>
                    <a:pt x="136" y="103"/>
                  </a:lnTo>
                  <a:lnTo>
                    <a:pt x="136" y="99"/>
                  </a:lnTo>
                  <a:lnTo>
                    <a:pt x="137" y="95"/>
                  </a:lnTo>
                  <a:lnTo>
                    <a:pt x="149" y="80"/>
                  </a:lnTo>
                  <a:lnTo>
                    <a:pt x="126" y="38"/>
                  </a:lnTo>
                  <a:lnTo>
                    <a:pt x="124" y="34"/>
                  </a:lnTo>
                  <a:lnTo>
                    <a:pt x="123" y="28"/>
                  </a:lnTo>
                  <a:lnTo>
                    <a:pt x="118" y="23"/>
                  </a:lnTo>
                  <a:lnTo>
                    <a:pt x="116" y="17"/>
                  </a:lnTo>
                  <a:lnTo>
                    <a:pt x="111" y="8"/>
                  </a:lnTo>
                  <a:lnTo>
                    <a:pt x="105" y="4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BF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0" name="Freeform 127"/>
            <p:cNvSpPr>
              <a:spLocks/>
            </p:cNvSpPr>
            <p:nvPr/>
          </p:nvSpPr>
          <p:spPr bwMode="auto">
            <a:xfrm>
              <a:off x="4397375" y="1568450"/>
              <a:ext cx="46038" cy="26987"/>
            </a:xfrm>
            <a:custGeom>
              <a:avLst/>
              <a:gdLst>
                <a:gd name="T0" fmla="*/ 56 w 57"/>
                <a:gd name="T1" fmla="*/ 3 h 33"/>
                <a:gd name="T2" fmla="*/ 56 w 57"/>
                <a:gd name="T3" fmla="*/ 1 h 33"/>
                <a:gd name="T4" fmla="*/ 53 w 57"/>
                <a:gd name="T5" fmla="*/ 0 h 33"/>
                <a:gd name="T6" fmla="*/ 50 w 57"/>
                <a:gd name="T7" fmla="*/ 0 h 33"/>
                <a:gd name="T8" fmla="*/ 47 w 57"/>
                <a:gd name="T9" fmla="*/ 0 h 33"/>
                <a:gd name="T10" fmla="*/ 43 w 57"/>
                <a:gd name="T11" fmla="*/ 1 h 33"/>
                <a:gd name="T12" fmla="*/ 37 w 57"/>
                <a:gd name="T13" fmla="*/ 4 h 33"/>
                <a:gd name="T14" fmla="*/ 30 w 57"/>
                <a:gd name="T15" fmla="*/ 7 h 33"/>
                <a:gd name="T16" fmla="*/ 23 w 57"/>
                <a:gd name="T17" fmla="*/ 12 h 33"/>
                <a:gd name="T18" fmla="*/ 17 w 57"/>
                <a:gd name="T19" fmla="*/ 16 h 33"/>
                <a:gd name="T20" fmla="*/ 11 w 57"/>
                <a:gd name="T21" fmla="*/ 22 h 33"/>
                <a:gd name="T22" fmla="*/ 6 w 57"/>
                <a:gd name="T23" fmla="*/ 25 h 33"/>
                <a:gd name="T24" fmla="*/ 3 w 57"/>
                <a:gd name="T25" fmla="*/ 29 h 33"/>
                <a:gd name="T26" fmla="*/ 0 w 57"/>
                <a:gd name="T27" fmla="*/ 32 h 33"/>
                <a:gd name="T28" fmla="*/ 0 w 57"/>
                <a:gd name="T29" fmla="*/ 33 h 33"/>
                <a:gd name="T30" fmla="*/ 1 w 57"/>
                <a:gd name="T31" fmla="*/ 32 h 33"/>
                <a:gd name="T32" fmla="*/ 6 w 57"/>
                <a:gd name="T33" fmla="*/ 32 h 33"/>
                <a:gd name="T34" fmla="*/ 13 w 57"/>
                <a:gd name="T35" fmla="*/ 32 h 33"/>
                <a:gd name="T36" fmla="*/ 23 w 57"/>
                <a:gd name="T37" fmla="*/ 32 h 33"/>
                <a:gd name="T38" fmla="*/ 32 w 57"/>
                <a:gd name="T39" fmla="*/ 29 h 33"/>
                <a:gd name="T40" fmla="*/ 40 w 57"/>
                <a:gd name="T41" fmla="*/ 29 h 33"/>
                <a:gd name="T42" fmla="*/ 47 w 57"/>
                <a:gd name="T43" fmla="*/ 26 h 33"/>
                <a:gd name="T44" fmla="*/ 53 w 57"/>
                <a:gd name="T45" fmla="*/ 25 h 33"/>
                <a:gd name="T46" fmla="*/ 56 w 57"/>
                <a:gd name="T47" fmla="*/ 17 h 33"/>
                <a:gd name="T48" fmla="*/ 57 w 57"/>
                <a:gd name="T49" fmla="*/ 10 h 33"/>
                <a:gd name="T50" fmla="*/ 56 w 57"/>
                <a:gd name="T51" fmla="*/ 4 h 33"/>
                <a:gd name="T52" fmla="*/ 56 w 57"/>
                <a:gd name="T53" fmla="*/ 3 h 33"/>
                <a:gd name="T54" fmla="*/ 56 w 57"/>
                <a:gd name="T55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33">
                  <a:moveTo>
                    <a:pt x="56" y="3"/>
                  </a:moveTo>
                  <a:lnTo>
                    <a:pt x="56" y="1"/>
                  </a:lnTo>
                  <a:lnTo>
                    <a:pt x="53" y="0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3" y="1"/>
                  </a:lnTo>
                  <a:lnTo>
                    <a:pt x="37" y="4"/>
                  </a:lnTo>
                  <a:lnTo>
                    <a:pt x="30" y="7"/>
                  </a:lnTo>
                  <a:lnTo>
                    <a:pt x="23" y="12"/>
                  </a:lnTo>
                  <a:lnTo>
                    <a:pt x="17" y="16"/>
                  </a:lnTo>
                  <a:lnTo>
                    <a:pt x="11" y="22"/>
                  </a:lnTo>
                  <a:lnTo>
                    <a:pt x="6" y="25"/>
                  </a:lnTo>
                  <a:lnTo>
                    <a:pt x="3" y="29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1" y="32"/>
                  </a:lnTo>
                  <a:lnTo>
                    <a:pt x="6" y="32"/>
                  </a:lnTo>
                  <a:lnTo>
                    <a:pt x="13" y="32"/>
                  </a:lnTo>
                  <a:lnTo>
                    <a:pt x="23" y="32"/>
                  </a:lnTo>
                  <a:lnTo>
                    <a:pt x="32" y="29"/>
                  </a:lnTo>
                  <a:lnTo>
                    <a:pt x="40" y="29"/>
                  </a:lnTo>
                  <a:lnTo>
                    <a:pt x="47" y="26"/>
                  </a:lnTo>
                  <a:lnTo>
                    <a:pt x="53" y="25"/>
                  </a:lnTo>
                  <a:lnTo>
                    <a:pt x="56" y="17"/>
                  </a:lnTo>
                  <a:lnTo>
                    <a:pt x="57" y="10"/>
                  </a:lnTo>
                  <a:lnTo>
                    <a:pt x="56" y="4"/>
                  </a:lnTo>
                  <a:lnTo>
                    <a:pt x="56" y="3"/>
                  </a:lnTo>
                  <a:lnTo>
                    <a:pt x="56" y="3"/>
                  </a:lnTo>
                  <a:close/>
                </a:path>
              </a:pathLst>
            </a:custGeom>
            <a:solidFill>
              <a:srgbClr val="FFA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1" name="Freeform 128"/>
            <p:cNvSpPr>
              <a:spLocks/>
            </p:cNvSpPr>
            <p:nvPr/>
          </p:nvSpPr>
          <p:spPr bwMode="auto">
            <a:xfrm>
              <a:off x="4333875" y="1524000"/>
              <a:ext cx="104775" cy="125412"/>
            </a:xfrm>
            <a:custGeom>
              <a:avLst/>
              <a:gdLst>
                <a:gd name="T0" fmla="*/ 125 w 133"/>
                <a:gd name="T1" fmla="*/ 1 h 158"/>
                <a:gd name="T2" fmla="*/ 118 w 133"/>
                <a:gd name="T3" fmla="*/ 0 h 158"/>
                <a:gd name="T4" fmla="*/ 105 w 133"/>
                <a:gd name="T5" fmla="*/ 1 h 158"/>
                <a:gd name="T6" fmla="*/ 87 w 133"/>
                <a:gd name="T7" fmla="*/ 3 h 158"/>
                <a:gd name="T8" fmla="*/ 75 w 133"/>
                <a:gd name="T9" fmla="*/ 4 h 158"/>
                <a:gd name="T10" fmla="*/ 66 w 133"/>
                <a:gd name="T11" fmla="*/ 10 h 158"/>
                <a:gd name="T12" fmla="*/ 56 w 133"/>
                <a:gd name="T13" fmla="*/ 14 h 158"/>
                <a:gd name="T14" fmla="*/ 45 w 133"/>
                <a:gd name="T15" fmla="*/ 20 h 158"/>
                <a:gd name="T16" fmla="*/ 33 w 133"/>
                <a:gd name="T17" fmla="*/ 27 h 158"/>
                <a:gd name="T18" fmla="*/ 23 w 133"/>
                <a:gd name="T19" fmla="*/ 34 h 158"/>
                <a:gd name="T20" fmla="*/ 13 w 133"/>
                <a:gd name="T21" fmla="*/ 40 h 158"/>
                <a:gd name="T22" fmla="*/ 6 w 133"/>
                <a:gd name="T23" fmla="*/ 46 h 158"/>
                <a:gd name="T24" fmla="*/ 0 w 133"/>
                <a:gd name="T25" fmla="*/ 52 h 158"/>
                <a:gd name="T26" fmla="*/ 0 w 133"/>
                <a:gd name="T27" fmla="*/ 59 h 158"/>
                <a:gd name="T28" fmla="*/ 2 w 133"/>
                <a:gd name="T29" fmla="*/ 66 h 158"/>
                <a:gd name="T30" fmla="*/ 4 w 133"/>
                <a:gd name="T31" fmla="*/ 78 h 158"/>
                <a:gd name="T32" fmla="*/ 6 w 133"/>
                <a:gd name="T33" fmla="*/ 88 h 158"/>
                <a:gd name="T34" fmla="*/ 10 w 133"/>
                <a:gd name="T35" fmla="*/ 99 h 158"/>
                <a:gd name="T36" fmla="*/ 15 w 133"/>
                <a:gd name="T37" fmla="*/ 109 h 158"/>
                <a:gd name="T38" fmla="*/ 20 w 133"/>
                <a:gd name="T39" fmla="*/ 121 h 158"/>
                <a:gd name="T40" fmla="*/ 26 w 133"/>
                <a:gd name="T41" fmla="*/ 130 h 158"/>
                <a:gd name="T42" fmla="*/ 36 w 133"/>
                <a:gd name="T43" fmla="*/ 141 h 158"/>
                <a:gd name="T44" fmla="*/ 43 w 133"/>
                <a:gd name="T45" fmla="*/ 153 h 158"/>
                <a:gd name="T46" fmla="*/ 51 w 133"/>
                <a:gd name="T47" fmla="*/ 158 h 158"/>
                <a:gd name="T48" fmla="*/ 52 w 133"/>
                <a:gd name="T49" fmla="*/ 138 h 158"/>
                <a:gd name="T50" fmla="*/ 40 w 133"/>
                <a:gd name="T51" fmla="*/ 128 h 158"/>
                <a:gd name="T52" fmla="*/ 36 w 133"/>
                <a:gd name="T53" fmla="*/ 112 h 158"/>
                <a:gd name="T54" fmla="*/ 40 w 133"/>
                <a:gd name="T55" fmla="*/ 102 h 158"/>
                <a:gd name="T56" fmla="*/ 48 w 133"/>
                <a:gd name="T57" fmla="*/ 99 h 158"/>
                <a:gd name="T58" fmla="*/ 56 w 133"/>
                <a:gd name="T59" fmla="*/ 101 h 158"/>
                <a:gd name="T60" fmla="*/ 58 w 133"/>
                <a:gd name="T61" fmla="*/ 101 h 158"/>
                <a:gd name="T62" fmla="*/ 53 w 133"/>
                <a:gd name="T63" fmla="*/ 88 h 158"/>
                <a:gd name="T64" fmla="*/ 52 w 133"/>
                <a:gd name="T65" fmla="*/ 70 h 158"/>
                <a:gd name="T66" fmla="*/ 56 w 133"/>
                <a:gd name="T67" fmla="*/ 56 h 158"/>
                <a:gd name="T68" fmla="*/ 66 w 133"/>
                <a:gd name="T69" fmla="*/ 50 h 158"/>
                <a:gd name="T70" fmla="*/ 78 w 133"/>
                <a:gd name="T71" fmla="*/ 43 h 158"/>
                <a:gd name="T72" fmla="*/ 89 w 133"/>
                <a:gd name="T73" fmla="*/ 37 h 158"/>
                <a:gd name="T74" fmla="*/ 101 w 133"/>
                <a:gd name="T75" fmla="*/ 33 h 158"/>
                <a:gd name="T76" fmla="*/ 111 w 133"/>
                <a:gd name="T77" fmla="*/ 30 h 158"/>
                <a:gd name="T78" fmla="*/ 121 w 133"/>
                <a:gd name="T79" fmla="*/ 27 h 158"/>
                <a:gd name="T80" fmla="*/ 131 w 133"/>
                <a:gd name="T81" fmla="*/ 27 h 158"/>
                <a:gd name="T82" fmla="*/ 133 w 133"/>
                <a:gd name="T83" fmla="*/ 2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3" h="158">
                  <a:moveTo>
                    <a:pt x="133" y="27"/>
                  </a:moveTo>
                  <a:lnTo>
                    <a:pt x="125" y="1"/>
                  </a:lnTo>
                  <a:lnTo>
                    <a:pt x="124" y="0"/>
                  </a:lnTo>
                  <a:lnTo>
                    <a:pt x="118" y="0"/>
                  </a:lnTo>
                  <a:lnTo>
                    <a:pt x="113" y="0"/>
                  </a:lnTo>
                  <a:lnTo>
                    <a:pt x="105" y="1"/>
                  </a:lnTo>
                  <a:lnTo>
                    <a:pt x="95" y="1"/>
                  </a:lnTo>
                  <a:lnTo>
                    <a:pt x="87" y="3"/>
                  </a:lnTo>
                  <a:lnTo>
                    <a:pt x="81" y="3"/>
                  </a:lnTo>
                  <a:lnTo>
                    <a:pt x="75" y="4"/>
                  </a:lnTo>
                  <a:lnTo>
                    <a:pt x="71" y="7"/>
                  </a:lnTo>
                  <a:lnTo>
                    <a:pt x="66" y="10"/>
                  </a:lnTo>
                  <a:lnTo>
                    <a:pt x="61" y="11"/>
                  </a:lnTo>
                  <a:lnTo>
                    <a:pt x="56" y="14"/>
                  </a:lnTo>
                  <a:lnTo>
                    <a:pt x="51" y="17"/>
                  </a:lnTo>
                  <a:lnTo>
                    <a:pt x="45" y="20"/>
                  </a:lnTo>
                  <a:lnTo>
                    <a:pt x="39" y="23"/>
                  </a:lnTo>
                  <a:lnTo>
                    <a:pt x="33" y="27"/>
                  </a:lnTo>
                  <a:lnTo>
                    <a:pt x="28" y="30"/>
                  </a:lnTo>
                  <a:lnTo>
                    <a:pt x="23" y="34"/>
                  </a:lnTo>
                  <a:lnTo>
                    <a:pt x="19" y="37"/>
                  </a:lnTo>
                  <a:lnTo>
                    <a:pt x="13" y="40"/>
                  </a:lnTo>
                  <a:lnTo>
                    <a:pt x="9" y="43"/>
                  </a:lnTo>
                  <a:lnTo>
                    <a:pt x="6" y="46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2" y="66"/>
                  </a:lnTo>
                  <a:lnTo>
                    <a:pt x="3" y="72"/>
                  </a:lnTo>
                  <a:lnTo>
                    <a:pt x="4" y="78"/>
                  </a:lnTo>
                  <a:lnTo>
                    <a:pt x="4" y="82"/>
                  </a:lnTo>
                  <a:lnTo>
                    <a:pt x="6" y="88"/>
                  </a:lnTo>
                  <a:lnTo>
                    <a:pt x="7" y="93"/>
                  </a:lnTo>
                  <a:lnTo>
                    <a:pt x="10" y="99"/>
                  </a:lnTo>
                  <a:lnTo>
                    <a:pt x="12" y="104"/>
                  </a:lnTo>
                  <a:lnTo>
                    <a:pt x="15" y="109"/>
                  </a:lnTo>
                  <a:lnTo>
                    <a:pt x="17" y="115"/>
                  </a:lnTo>
                  <a:lnTo>
                    <a:pt x="20" y="121"/>
                  </a:lnTo>
                  <a:lnTo>
                    <a:pt x="23" y="124"/>
                  </a:lnTo>
                  <a:lnTo>
                    <a:pt x="26" y="130"/>
                  </a:lnTo>
                  <a:lnTo>
                    <a:pt x="30" y="135"/>
                  </a:lnTo>
                  <a:lnTo>
                    <a:pt x="36" y="141"/>
                  </a:lnTo>
                  <a:lnTo>
                    <a:pt x="39" y="147"/>
                  </a:lnTo>
                  <a:lnTo>
                    <a:pt x="43" y="153"/>
                  </a:lnTo>
                  <a:lnTo>
                    <a:pt x="48" y="155"/>
                  </a:lnTo>
                  <a:lnTo>
                    <a:pt x="51" y="158"/>
                  </a:lnTo>
                  <a:lnTo>
                    <a:pt x="58" y="144"/>
                  </a:lnTo>
                  <a:lnTo>
                    <a:pt x="52" y="138"/>
                  </a:lnTo>
                  <a:lnTo>
                    <a:pt x="46" y="134"/>
                  </a:lnTo>
                  <a:lnTo>
                    <a:pt x="40" y="128"/>
                  </a:lnTo>
                  <a:lnTo>
                    <a:pt x="39" y="121"/>
                  </a:lnTo>
                  <a:lnTo>
                    <a:pt x="36" y="112"/>
                  </a:lnTo>
                  <a:lnTo>
                    <a:pt x="39" y="106"/>
                  </a:lnTo>
                  <a:lnTo>
                    <a:pt x="40" y="102"/>
                  </a:lnTo>
                  <a:lnTo>
                    <a:pt x="45" y="101"/>
                  </a:lnTo>
                  <a:lnTo>
                    <a:pt x="48" y="99"/>
                  </a:lnTo>
                  <a:lnTo>
                    <a:pt x="52" y="99"/>
                  </a:lnTo>
                  <a:lnTo>
                    <a:pt x="56" y="101"/>
                  </a:lnTo>
                  <a:lnTo>
                    <a:pt x="59" y="104"/>
                  </a:lnTo>
                  <a:lnTo>
                    <a:pt x="58" y="101"/>
                  </a:lnTo>
                  <a:lnTo>
                    <a:pt x="56" y="95"/>
                  </a:lnTo>
                  <a:lnTo>
                    <a:pt x="53" y="88"/>
                  </a:lnTo>
                  <a:lnTo>
                    <a:pt x="52" y="81"/>
                  </a:lnTo>
                  <a:lnTo>
                    <a:pt x="52" y="70"/>
                  </a:lnTo>
                  <a:lnTo>
                    <a:pt x="55" y="62"/>
                  </a:lnTo>
                  <a:lnTo>
                    <a:pt x="56" y="56"/>
                  </a:lnTo>
                  <a:lnTo>
                    <a:pt x="61" y="53"/>
                  </a:lnTo>
                  <a:lnTo>
                    <a:pt x="66" y="50"/>
                  </a:lnTo>
                  <a:lnTo>
                    <a:pt x="72" y="47"/>
                  </a:lnTo>
                  <a:lnTo>
                    <a:pt x="78" y="43"/>
                  </a:lnTo>
                  <a:lnTo>
                    <a:pt x="84" y="40"/>
                  </a:lnTo>
                  <a:lnTo>
                    <a:pt x="89" y="37"/>
                  </a:lnTo>
                  <a:lnTo>
                    <a:pt x="97" y="36"/>
                  </a:lnTo>
                  <a:lnTo>
                    <a:pt x="101" y="33"/>
                  </a:lnTo>
                  <a:lnTo>
                    <a:pt x="105" y="33"/>
                  </a:lnTo>
                  <a:lnTo>
                    <a:pt x="111" y="30"/>
                  </a:lnTo>
                  <a:lnTo>
                    <a:pt x="115" y="30"/>
                  </a:lnTo>
                  <a:lnTo>
                    <a:pt x="121" y="27"/>
                  </a:lnTo>
                  <a:lnTo>
                    <a:pt x="128" y="27"/>
                  </a:lnTo>
                  <a:lnTo>
                    <a:pt x="131" y="27"/>
                  </a:lnTo>
                  <a:lnTo>
                    <a:pt x="133" y="27"/>
                  </a:lnTo>
                  <a:lnTo>
                    <a:pt x="133" y="27"/>
                  </a:lnTo>
                  <a:close/>
                </a:path>
              </a:pathLst>
            </a:custGeom>
            <a:solidFill>
              <a:srgbClr val="B84F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2" name="Freeform 129"/>
            <p:cNvSpPr>
              <a:spLocks/>
            </p:cNvSpPr>
            <p:nvPr/>
          </p:nvSpPr>
          <p:spPr bwMode="auto">
            <a:xfrm>
              <a:off x="5330825" y="1752600"/>
              <a:ext cx="193675" cy="298450"/>
            </a:xfrm>
            <a:custGeom>
              <a:avLst/>
              <a:gdLst>
                <a:gd name="T0" fmla="*/ 2 w 244"/>
                <a:gd name="T1" fmla="*/ 0 h 376"/>
                <a:gd name="T2" fmla="*/ 13 w 244"/>
                <a:gd name="T3" fmla="*/ 0 h 376"/>
                <a:gd name="T4" fmla="*/ 25 w 244"/>
                <a:gd name="T5" fmla="*/ 1 h 376"/>
                <a:gd name="T6" fmla="*/ 41 w 244"/>
                <a:gd name="T7" fmla="*/ 3 h 376"/>
                <a:gd name="T8" fmla="*/ 59 w 244"/>
                <a:gd name="T9" fmla="*/ 6 h 376"/>
                <a:gd name="T10" fmla="*/ 74 w 244"/>
                <a:gd name="T11" fmla="*/ 7 h 376"/>
                <a:gd name="T12" fmla="*/ 85 w 244"/>
                <a:gd name="T13" fmla="*/ 9 h 376"/>
                <a:gd name="T14" fmla="*/ 95 w 244"/>
                <a:gd name="T15" fmla="*/ 10 h 376"/>
                <a:gd name="T16" fmla="*/ 107 w 244"/>
                <a:gd name="T17" fmla="*/ 12 h 376"/>
                <a:gd name="T18" fmla="*/ 117 w 244"/>
                <a:gd name="T19" fmla="*/ 14 h 376"/>
                <a:gd name="T20" fmla="*/ 127 w 244"/>
                <a:gd name="T21" fmla="*/ 16 h 376"/>
                <a:gd name="T22" fmla="*/ 137 w 244"/>
                <a:gd name="T23" fmla="*/ 16 h 376"/>
                <a:gd name="T24" fmla="*/ 149 w 244"/>
                <a:gd name="T25" fmla="*/ 19 h 376"/>
                <a:gd name="T26" fmla="*/ 159 w 244"/>
                <a:gd name="T27" fmla="*/ 20 h 376"/>
                <a:gd name="T28" fmla="*/ 169 w 244"/>
                <a:gd name="T29" fmla="*/ 22 h 376"/>
                <a:gd name="T30" fmla="*/ 183 w 244"/>
                <a:gd name="T31" fmla="*/ 26 h 376"/>
                <a:gd name="T32" fmla="*/ 202 w 244"/>
                <a:gd name="T33" fmla="*/ 30 h 376"/>
                <a:gd name="T34" fmla="*/ 216 w 244"/>
                <a:gd name="T35" fmla="*/ 35 h 376"/>
                <a:gd name="T36" fmla="*/ 228 w 244"/>
                <a:gd name="T37" fmla="*/ 40 h 376"/>
                <a:gd name="T38" fmla="*/ 236 w 244"/>
                <a:gd name="T39" fmla="*/ 46 h 376"/>
                <a:gd name="T40" fmla="*/ 241 w 244"/>
                <a:gd name="T41" fmla="*/ 50 h 376"/>
                <a:gd name="T42" fmla="*/ 242 w 244"/>
                <a:gd name="T43" fmla="*/ 62 h 376"/>
                <a:gd name="T44" fmla="*/ 242 w 244"/>
                <a:gd name="T45" fmla="*/ 73 h 376"/>
                <a:gd name="T46" fmla="*/ 242 w 244"/>
                <a:gd name="T47" fmla="*/ 82 h 376"/>
                <a:gd name="T48" fmla="*/ 242 w 244"/>
                <a:gd name="T49" fmla="*/ 92 h 376"/>
                <a:gd name="T50" fmla="*/ 242 w 244"/>
                <a:gd name="T51" fmla="*/ 104 h 376"/>
                <a:gd name="T52" fmla="*/ 242 w 244"/>
                <a:gd name="T53" fmla="*/ 115 h 376"/>
                <a:gd name="T54" fmla="*/ 242 w 244"/>
                <a:gd name="T55" fmla="*/ 127 h 376"/>
                <a:gd name="T56" fmla="*/ 241 w 244"/>
                <a:gd name="T57" fmla="*/ 141 h 376"/>
                <a:gd name="T58" fmla="*/ 241 w 244"/>
                <a:gd name="T59" fmla="*/ 156 h 376"/>
                <a:gd name="T60" fmla="*/ 241 w 244"/>
                <a:gd name="T61" fmla="*/ 170 h 376"/>
                <a:gd name="T62" fmla="*/ 239 w 244"/>
                <a:gd name="T63" fmla="*/ 183 h 376"/>
                <a:gd name="T64" fmla="*/ 238 w 244"/>
                <a:gd name="T65" fmla="*/ 199 h 376"/>
                <a:gd name="T66" fmla="*/ 238 w 244"/>
                <a:gd name="T67" fmla="*/ 213 h 376"/>
                <a:gd name="T68" fmla="*/ 238 w 244"/>
                <a:gd name="T69" fmla="*/ 228 h 376"/>
                <a:gd name="T70" fmla="*/ 235 w 244"/>
                <a:gd name="T71" fmla="*/ 244 h 376"/>
                <a:gd name="T72" fmla="*/ 235 w 244"/>
                <a:gd name="T73" fmla="*/ 256 h 376"/>
                <a:gd name="T74" fmla="*/ 234 w 244"/>
                <a:gd name="T75" fmla="*/ 271 h 376"/>
                <a:gd name="T76" fmla="*/ 232 w 244"/>
                <a:gd name="T77" fmla="*/ 285 h 376"/>
                <a:gd name="T78" fmla="*/ 231 w 244"/>
                <a:gd name="T79" fmla="*/ 298 h 376"/>
                <a:gd name="T80" fmla="*/ 229 w 244"/>
                <a:gd name="T81" fmla="*/ 310 h 376"/>
                <a:gd name="T82" fmla="*/ 228 w 244"/>
                <a:gd name="T83" fmla="*/ 321 h 376"/>
                <a:gd name="T84" fmla="*/ 228 w 244"/>
                <a:gd name="T85" fmla="*/ 333 h 376"/>
                <a:gd name="T86" fmla="*/ 226 w 244"/>
                <a:gd name="T87" fmla="*/ 343 h 376"/>
                <a:gd name="T88" fmla="*/ 225 w 244"/>
                <a:gd name="T89" fmla="*/ 356 h 376"/>
                <a:gd name="T90" fmla="*/ 225 w 244"/>
                <a:gd name="T91" fmla="*/ 367 h 376"/>
                <a:gd name="T92" fmla="*/ 225 w 244"/>
                <a:gd name="T93" fmla="*/ 375 h 376"/>
                <a:gd name="T94" fmla="*/ 0 w 244"/>
                <a:gd name="T95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" h="376">
                  <a:moveTo>
                    <a:pt x="0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9" y="1"/>
                  </a:lnTo>
                  <a:lnTo>
                    <a:pt x="25" y="1"/>
                  </a:lnTo>
                  <a:lnTo>
                    <a:pt x="33" y="3"/>
                  </a:lnTo>
                  <a:lnTo>
                    <a:pt x="41" y="3"/>
                  </a:lnTo>
                  <a:lnTo>
                    <a:pt x="49" y="4"/>
                  </a:lnTo>
                  <a:lnTo>
                    <a:pt x="59" y="6"/>
                  </a:lnTo>
                  <a:lnTo>
                    <a:pt x="69" y="7"/>
                  </a:lnTo>
                  <a:lnTo>
                    <a:pt x="74" y="7"/>
                  </a:lnTo>
                  <a:lnTo>
                    <a:pt x="79" y="9"/>
                  </a:lnTo>
                  <a:lnTo>
                    <a:pt x="85" y="9"/>
                  </a:lnTo>
                  <a:lnTo>
                    <a:pt x="90" y="10"/>
                  </a:lnTo>
                  <a:lnTo>
                    <a:pt x="95" y="10"/>
                  </a:lnTo>
                  <a:lnTo>
                    <a:pt x="101" y="12"/>
                  </a:lnTo>
                  <a:lnTo>
                    <a:pt x="107" y="12"/>
                  </a:lnTo>
                  <a:lnTo>
                    <a:pt x="113" y="14"/>
                  </a:lnTo>
                  <a:lnTo>
                    <a:pt x="117" y="14"/>
                  </a:lnTo>
                  <a:lnTo>
                    <a:pt x="123" y="14"/>
                  </a:lnTo>
                  <a:lnTo>
                    <a:pt x="127" y="16"/>
                  </a:lnTo>
                  <a:lnTo>
                    <a:pt x="133" y="16"/>
                  </a:lnTo>
                  <a:lnTo>
                    <a:pt x="137" y="16"/>
                  </a:lnTo>
                  <a:lnTo>
                    <a:pt x="143" y="17"/>
                  </a:lnTo>
                  <a:lnTo>
                    <a:pt x="149" y="19"/>
                  </a:lnTo>
                  <a:lnTo>
                    <a:pt x="154" y="20"/>
                  </a:lnTo>
                  <a:lnTo>
                    <a:pt x="159" y="20"/>
                  </a:lnTo>
                  <a:lnTo>
                    <a:pt x="164" y="22"/>
                  </a:lnTo>
                  <a:lnTo>
                    <a:pt x="169" y="22"/>
                  </a:lnTo>
                  <a:lnTo>
                    <a:pt x="175" y="25"/>
                  </a:lnTo>
                  <a:lnTo>
                    <a:pt x="183" y="26"/>
                  </a:lnTo>
                  <a:lnTo>
                    <a:pt x="193" y="29"/>
                  </a:lnTo>
                  <a:lnTo>
                    <a:pt x="202" y="30"/>
                  </a:lnTo>
                  <a:lnTo>
                    <a:pt x="211" y="33"/>
                  </a:lnTo>
                  <a:lnTo>
                    <a:pt x="216" y="35"/>
                  </a:lnTo>
                  <a:lnTo>
                    <a:pt x="223" y="37"/>
                  </a:lnTo>
                  <a:lnTo>
                    <a:pt x="228" y="40"/>
                  </a:lnTo>
                  <a:lnTo>
                    <a:pt x="234" y="43"/>
                  </a:lnTo>
                  <a:lnTo>
                    <a:pt x="236" y="46"/>
                  </a:lnTo>
                  <a:lnTo>
                    <a:pt x="241" y="49"/>
                  </a:lnTo>
                  <a:lnTo>
                    <a:pt x="241" y="50"/>
                  </a:lnTo>
                  <a:lnTo>
                    <a:pt x="242" y="56"/>
                  </a:lnTo>
                  <a:lnTo>
                    <a:pt x="242" y="62"/>
                  </a:lnTo>
                  <a:lnTo>
                    <a:pt x="242" y="69"/>
                  </a:lnTo>
                  <a:lnTo>
                    <a:pt x="242" y="73"/>
                  </a:lnTo>
                  <a:lnTo>
                    <a:pt x="242" y="78"/>
                  </a:lnTo>
                  <a:lnTo>
                    <a:pt x="242" y="82"/>
                  </a:lnTo>
                  <a:lnTo>
                    <a:pt x="242" y="88"/>
                  </a:lnTo>
                  <a:lnTo>
                    <a:pt x="242" y="92"/>
                  </a:lnTo>
                  <a:lnTo>
                    <a:pt x="242" y="98"/>
                  </a:lnTo>
                  <a:lnTo>
                    <a:pt x="242" y="104"/>
                  </a:lnTo>
                  <a:lnTo>
                    <a:pt x="244" y="110"/>
                  </a:lnTo>
                  <a:lnTo>
                    <a:pt x="242" y="115"/>
                  </a:lnTo>
                  <a:lnTo>
                    <a:pt x="242" y="121"/>
                  </a:lnTo>
                  <a:lnTo>
                    <a:pt x="242" y="127"/>
                  </a:lnTo>
                  <a:lnTo>
                    <a:pt x="242" y="135"/>
                  </a:lnTo>
                  <a:lnTo>
                    <a:pt x="241" y="141"/>
                  </a:lnTo>
                  <a:lnTo>
                    <a:pt x="241" y="148"/>
                  </a:lnTo>
                  <a:lnTo>
                    <a:pt x="241" y="156"/>
                  </a:lnTo>
                  <a:lnTo>
                    <a:pt x="241" y="163"/>
                  </a:lnTo>
                  <a:lnTo>
                    <a:pt x="241" y="170"/>
                  </a:lnTo>
                  <a:lnTo>
                    <a:pt x="241" y="177"/>
                  </a:lnTo>
                  <a:lnTo>
                    <a:pt x="239" y="183"/>
                  </a:lnTo>
                  <a:lnTo>
                    <a:pt x="239" y="192"/>
                  </a:lnTo>
                  <a:lnTo>
                    <a:pt x="238" y="199"/>
                  </a:lnTo>
                  <a:lnTo>
                    <a:pt x="238" y="206"/>
                  </a:lnTo>
                  <a:lnTo>
                    <a:pt x="238" y="213"/>
                  </a:lnTo>
                  <a:lnTo>
                    <a:pt x="238" y="222"/>
                  </a:lnTo>
                  <a:lnTo>
                    <a:pt x="238" y="228"/>
                  </a:lnTo>
                  <a:lnTo>
                    <a:pt x="236" y="236"/>
                  </a:lnTo>
                  <a:lnTo>
                    <a:pt x="235" y="244"/>
                  </a:lnTo>
                  <a:lnTo>
                    <a:pt x="235" y="251"/>
                  </a:lnTo>
                  <a:lnTo>
                    <a:pt x="235" y="256"/>
                  </a:lnTo>
                  <a:lnTo>
                    <a:pt x="234" y="264"/>
                  </a:lnTo>
                  <a:lnTo>
                    <a:pt x="234" y="271"/>
                  </a:lnTo>
                  <a:lnTo>
                    <a:pt x="234" y="278"/>
                  </a:lnTo>
                  <a:lnTo>
                    <a:pt x="232" y="285"/>
                  </a:lnTo>
                  <a:lnTo>
                    <a:pt x="231" y="291"/>
                  </a:lnTo>
                  <a:lnTo>
                    <a:pt x="231" y="298"/>
                  </a:lnTo>
                  <a:lnTo>
                    <a:pt x="231" y="304"/>
                  </a:lnTo>
                  <a:lnTo>
                    <a:pt x="229" y="310"/>
                  </a:lnTo>
                  <a:lnTo>
                    <a:pt x="228" y="316"/>
                  </a:lnTo>
                  <a:lnTo>
                    <a:pt x="228" y="321"/>
                  </a:lnTo>
                  <a:lnTo>
                    <a:pt x="228" y="329"/>
                  </a:lnTo>
                  <a:lnTo>
                    <a:pt x="228" y="333"/>
                  </a:lnTo>
                  <a:lnTo>
                    <a:pt x="228" y="339"/>
                  </a:lnTo>
                  <a:lnTo>
                    <a:pt x="226" y="343"/>
                  </a:lnTo>
                  <a:lnTo>
                    <a:pt x="226" y="347"/>
                  </a:lnTo>
                  <a:lnTo>
                    <a:pt x="225" y="356"/>
                  </a:lnTo>
                  <a:lnTo>
                    <a:pt x="225" y="363"/>
                  </a:lnTo>
                  <a:lnTo>
                    <a:pt x="225" y="367"/>
                  </a:lnTo>
                  <a:lnTo>
                    <a:pt x="225" y="372"/>
                  </a:lnTo>
                  <a:lnTo>
                    <a:pt x="225" y="375"/>
                  </a:lnTo>
                  <a:lnTo>
                    <a:pt x="225" y="37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54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3" name="Freeform 130"/>
            <p:cNvSpPr>
              <a:spLocks/>
            </p:cNvSpPr>
            <p:nvPr/>
          </p:nvSpPr>
          <p:spPr bwMode="auto">
            <a:xfrm>
              <a:off x="4605338" y="1925638"/>
              <a:ext cx="31750" cy="12700"/>
            </a:xfrm>
            <a:custGeom>
              <a:avLst/>
              <a:gdLst>
                <a:gd name="T0" fmla="*/ 27 w 40"/>
                <a:gd name="T1" fmla="*/ 2 h 15"/>
                <a:gd name="T2" fmla="*/ 0 w 40"/>
                <a:gd name="T3" fmla="*/ 0 h 15"/>
                <a:gd name="T4" fmla="*/ 4 w 40"/>
                <a:gd name="T5" fmla="*/ 15 h 15"/>
                <a:gd name="T6" fmla="*/ 40 w 40"/>
                <a:gd name="T7" fmla="*/ 13 h 15"/>
                <a:gd name="T8" fmla="*/ 28 w 40"/>
                <a:gd name="T9" fmla="*/ 5 h 15"/>
                <a:gd name="T10" fmla="*/ 27 w 40"/>
                <a:gd name="T11" fmla="*/ 2 h 15"/>
                <a:gd name="T12" fmla="*/ 27 w 40"/>
                <a:gd name="T1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5">
                  <a:moveTo>
                    <a:pt x="27" y="2"/>
                  </a:moveTo>
                  <a:lnTo>
                    <a:pt x="0" y="0"/>
                  </a:lnTo>
                  <a:lnTo>
                    <a:pt x="4" y="15"/>
                  </a:lnTo>
                  <a:lnTo>
                    <a:pt x="40" y="13"/>
                  </a:lnTo>
                  <a:lnTo>
                    <a:pt x="28" y="5"/>
                  </a:lnTo>
                  <a:lnTo>
                    <a:pt x="27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0A8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7" name="Freeform 131"/>
            <p:cNvSpPr>
              <a:spLocks/>
            </p:cNvSpPr>
            <p:nvPr/>
          </p:nvSpPr>
          <p:spPr bwMode="auto">
            <a:xfrm>
              <a:off x="4621213" y="1938338"/>
              <a:ext cx="30163" cy="17462"/>
            </a:xfrm>
            <a:custGeom>
              <a:avLst/>
              <a:gdLst>
                <a:gd name="T0" fmla="*/ 21 w 37"/>
                <a:gd name="T1" fmla="*/ 0 h 22"/>
                <a:gd name="T2" fmla="*/ 0 w 37"/>
                <a:gd name="T3" fmla="*/ 12 h 22"/>
                <a:gd name="T4" fmla="*/ 13 w 37"/>
                <a:gd name="T5" fmla="*/ 22 h 22"/>
                <a:gd name="T6" fmla="*/ 37 w 37"/>
                <a:gd name="T7" fmla="*/ 11 h 22"/>
                <a:gd name="T8" fmla="*/ 21 w 37"/>
                <a:gd name="T9" fmla="*/ 0 h 22"/>
                <a:gd name="T10" fmla="*/ 21 w 37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2">
                  <a:moveTo>
                    <a:pt x="21" y="0"/>
                  </a:moveTo>
                  <a:lnTo>
                    <a:pt x="0" y="12"/>
                  </a:lnTo>
                  <a:lnTo>
                    <a:pt x="13" y="22"/>
                  </a:lnTo>
                  <a:lnTo>
                    <a:pt x="37" y="11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A8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8" name="Freeform 132"/>
            <p:cNvSpPr>
              <a:spLocks/>
            </p:cNvSpPr>
            <p:nvPr/>
          </p:nvSpPr>
          <p:spPr bwMode="auto">
            <a:xfrm>
              <a:off x="4645025" y="1951038"/>
              <a:ext cx="20638" cy="19050"/>
            </a:xfrm>
            <a:custGeom>
              <a:avLst/>
              <a:gdLst>
                <a:gd name="T0" fmla="*/ 14 w 26"/>
                <a:gd name="T1" fmla="*/ 0 h 23"/>
                <a:gd name="T2" fmla="*/ 0 w 26"/>
                <a:gd name="T3" fmla="*/ 13 h 23"/>
                <a:gd name="T4" fmla="*/ 9 w 26"/>
                <a:gd name="T5" fmla="*/ 23 h 23"/>
                <a:gd name="T6" fmla="*/ 26 w 26"/>
                <a:gd name="T7" fmla="*/ 10 h 23"/>
                <a:gd name="T8" fmla="*/ 14 w 26"/>
                <a:gd name="T9" fmla="*/ 0 h 23"/>
                <a:gd name="T10" fmla="*/ 14 w 26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3">
                  <a:moveTo>
                    <a:pt x="14" y="0"/>
                  </a:moveTo>
                  <a:lnTo>
                    <a:pt x="0" y="13"/>
                  </a:lnTo>
                  <a:lnTo>
                    <a:pt x="9" y="23"/>
                  </a:lnTo>
                  <a:lnTo>
                    <a:pt x="26" y="1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A8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9" name="Freeform 133"/>
            <p:cNvSpPr>
              <a:spLocks/>
            </p:cNvSpPr>
            <p:nvPr/>
          </p:nvSpPr>
          <p:spPr bwMode="auto">
            <a:xfrm>
              <a:off x="4659313" y="1963738"/>
              <a:ext cx="25400" cy="15875"/>
            </a:xfrm>
            <a:custGeom>
              <a:avLst/>
              <a:gdLst>
                <a:gd name="T0" fmla="*/ 17 w 31"/>
                <a:gd name="T1" fmla="*/ 0 h 18"/>
                <a:gd name="T2" fmla="*/ 0 w 31"/>
                <a:gd name="T3" fmla="*/ 14 h 18"/>
                <a:gd name="T4" fmla="*/ 8 w 31"/>
                <a:gd name="T5" fmla="*/ 18 h 18"/>
                <a:gd name="T6" fmla="*/ 31 w 31"/>
                <a:gd name="T7" fmla="*/ 11 h 18"/>
                <a:gd name="T8" fmla="*/ 17 w 31"/>
                <a:gd name="T9" fmla="*/ 0 h 18"/>
                <a:gd name="T10" fmla="*/ 17 w 31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17" y="0"/>
                  </a:moveTo>
                  <a:lnTo>
                    <a:pt x="0" y="14"/>
                  </a:lnTo>
                  <a:lnTo>
                    <a:pt x="8" y="18"/>
                  </a:lnTo>
                  <a:lnTo>
                    <a:pt x="31" y="11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A8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0" name="Freeform 134"/>
            <p:cNvSpPr>
              <a:spLocks/>
            </p:cNvSpPr>
            <p:nvPr/>
          </p:nvSpPr>
          <p:spPr bwMode="auto">
            <a:xfrm>
              <a:off x="4202113" y="1997075"/>
              <a:ext cx="28575" cy="36512"/>
            </a:xfrm>
            <a:custGeom>
              <a:avLst/>
              <a:gdLst>
                <a:gd name="T0" fmla="*/ 0 w 38"/>
                <a:gd name="T1" fmla="*/ 41 h 46"/>
                <a:gd name="T2" fmla="*/ 22 w 38"/>
                <a:gd name="T3" fmla="*/ 0 h 46"/>
                <a:gd name="T4" fmla="*/ 38 w 38"/>
                <a:gd name="T5" fmla="*/ 3 h 46"/>
                <a:gd name="T6" fmla="*/ 20 w 38"/>
                <a:gd name="T7" fmla="*/ 46 h 46"/>
                <a:gd name="T8" fmla="*/ 0 w 38"/>
                <a:gd name="T9" fmla="*/ 41 h 46"/>
                <a:gd name="T10" fmla="*/ 0 w 38"/>
                <a:gd name="T11" fmla="*/ 4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46">
                  <a:moveTo>
                    <a:pt x="0" y="41"/>
                  </a:moveTo>
                  <a:lnTo>
                    <a:pt x="22" y="0"/>
                  </a:lnTo>
                  <a:lnTo>
                    <a:pt x="38" y="3"/>
                  </a:lnTo>
                  <a:lnTo>
                    <a:pt x="20" y="46"/>
                  </a:lnTo>
                  <a:lnTo>
                    <a:pt x="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1" name="Freeform 135"/>
            <p:cNvSpPr>
              <a:spLocks/>
            </p:cNvSpPr>
            <p:nvPr/>
          </p:nvSpPr>
          <p:spPr bwMode="auto">
            <a:xfrm>
              <a:off x="4230688" y="2001838"/>
              <a:ext cx="23813" cy="39687"/>
            </a:xfrm>
            <a:custGeom>
              <a:avLst/>
              <a:gdLst>
                <a:gd name="T0" fmla="*/ 0 w 30"/>
                <a:gd name="T1" fmla="*/ 45 h 49"/>
                <a:gd name="T2" fmla="*/ 15 w 30"/>
                <a:gd name="T3" fmla="*/ 0 h 49"/>
                <a:gd name="T4" fmla="*/ 30 w 30"/>
                <a:gd name="T5" fmla="*/ 4 h 49"/>
                <a:gd name="T6" fmla="*/ 21 w 30"/>
                <a:gd name="T7" fmla="*/ 49 h 49"/>
                <a:gd name="T8" fmla="*/ 0 w 30"/>
                <a:gd name="T9" fmla="*/ 45 h 49"/>
                <a:gd name="T10" fmla="*/ 0 w 30"/>
                <a:gd name="T1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9">
                  <a:moveTo>
                    <a:pt x="0" y="45"/>
                  </a:moveTo>
                  <a:lnTo>
                    <a:pt x="15" y="0"/>
                  </a:lnTo>
                  <a:lnTo>
                    <a:pt x="30" y="4"/>
                  </a:lnTo>
                  <a:lnTo>
                    <a:pt x="21" y="49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28" name="Freeform 136"/>
            <p:cNvSpPr>
              <a:spLocks/>
            </p:cNvSpPr>
            <p:nvPr/>
          </p:nvSpPr>
          <p:spPr bwMode="auto">
            <a:xfrm>
              <a:off x="4259263" y="2009775"/>
              <a:ext cx="25400" cy="39687"/>
            </a:xfrm>
            <a:custGeom>
              <a:avLst/>
              <a:gdLst>
                <a:gd name="T0" fmla="*/ 0 w 33"/>
                <a:gd name="T1" fmla="*/ 43 h 49"/>
                <a:gd name="T2" fmla="*/ 23 w 33"/>
                <a:gd name="T3" fmla="*/ 49 h 49"/>
                <a:gd name="T4" fmla="*/ 33 w 33"/>
                <a:gd name="T5" fmla="*/ 6 h 49"/>
                <a:gd name="T6" fmla="*/ 17 w 33"/>
                <a:gd name="T7" fmla="*/ 0 h 49"/>
                <a:gd name="T8" fmla="*/ 0 w 33"/>
                <a:gd name="T9" fmla="*/ 43 h 49"/>
                <a:gd name="T10" fmla="*/ 0 w 33"/>
                <a:gd name="T11" fmla="*/ 4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49">
                  <a:moveTo>
                    <a:pt x="0" y="43"/>
                  </a:moveTo>
                  <a:lnTo>
                    <a:pt x="23" y="49"/>
                  </a:lnTo>
                  <a:lnTo>
                    <a:pt x="33" y="6"/>
                  </a:lnTo>
                  <a:lnTo>
                    <a:pt x="17" y="0"/>
                  </a:lnTo>
                  <a:lnTo>
                    <a:pt x="0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29" name="Freeform 137"/>
            <p:cNvSpPr>
              <a:spLocks/>
            </p:cNvSpPr>
            <p:nvPr/>
          </p:nvSpPr>
          <p:spPr bwMode="auto">
            <a:xfrm>
              <a:off x="4291013" y="2019300"/>
              <a:ext cx="26988" cy="38100"/>
            </a:xfrm>
            <a:custGeom>
              <a:avLst/>
              <a:gdLst>
                <a:gd name="T0" fmla="*/ 0 w 35"/>
                <a:gd name="T1" fmla="*/ 40 h 49"/>
                <a:gd name="T2" fmla="*/ 25 w 35"/>
                <a:gd name="T3" fmla="*/ 49 h 49"/>
                <a:gd name="T4" fmla="*/ 35 w 35"/>
                <a:gd name="T5" fmla="*/ 8 h 49"/>
                <a:gd name="T6" fmla="*/ 19 w 35"/>
                <a:gd name="T7" fmla="*/ 0 h 49"/>
                <a:gd name="T8" fmla="*/ 0 w 35"/>
                <a:gd name="T9" fmla="*/ 40 h 49"/>
                <a:gd name="T10" fmla="*/ 0 w 35"/>
                <a:gd name="T11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9">
                  <a:moveTo>
                    <a:pt x="0" y="40"/>
                  </a:moveTo>
                  <a:lnTo>
                    <a:pt x="25" y="49"/>
                  </a:lnTo>
                  <a:lnTo>
                    <a:pt x="35" y="8"/>
                  </a:lnTo>
                  <a:lnTo>
                    <a:pt x="19" y="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30" name="Freeform 138"/>
            <p:cNvSpPr>
              <a:spLocks/>
            </p:cNvSpPr>
            <p:nvPr/>
          </p:nvSpPr>
          <p:spPr bwMode="auto">
            <a:xfrm>
              <a:off x="4322763" y="2028825"/>
              <a:ext cx="26988" cy="36512"/>
            </a:xfrm>
            <a:custGeom>
              <a:avLst/>
              <a:gdLst>
                <a:gd name="T0" fmla="*/ 0 w 34"/>
                <a:gd name="T1" fmla="*/ 42 h 48"/>
                <a:gd name="T2" fmla="*/ 23 w 34"/>
                <a:gd name="T3" fmla="*/ 48 h 48"/>
                <a:gd name="T4" fmla="*/ 34 w 34"/>
                <a:gd name="T5" fmla="*/ 3 h 48"/>
                <a:gd name="T6" fmla="*/ 17 w 34"/>
                <a:gd name="T7" fmla="*/ 0 h 48"/>
                <a:gd name="T8" fmla="*/ 0 w 34"/>
                <a:gd name="T9" fmla="*/ 42 h 48"/>
                <a:gd name="T10" fmla="*/ 0 w 34"/>
                <a:gd name="T11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48">
                  <a:moveTo>
                    <a:pt x="0" y="42"/>
                  </a:moveTo>
                  <a:lnTo>
                    <a:pt x="23" y="48"/>
                  </a:lnTo>
                  <a:lnTo>
                    <a:pt x="34" y="3"/>
                  </a:lnTo>
                  <a:lnTo>
                    <a:pt x="17" y="0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31" name="Freeform 139"/>
            <p:cNvSpPr>
              <a:spLocks/>
            </p:cNvSpPr>
            <p:nvPr/>
          </p:nvSpPr>
          <p:spPr bwMode="auto">
            <a:xfrm>
              <a:off x="4356100" y="2036763"/>
              <a:ext cx="25400" cy="36512"/>
            </a:xfrm>
            <a:custGeom>
              <a:avLst/>
              <a:gdLst>
                <a:gd name="T0" fmla="*/ 0 w 30"/>
                <a:gd name="T1" fmla="*/ 39 h 46"/>
                <a:gd name="T2" fmla="*/ 22 w 30"/>
                <a:gd name="T3" fmla="*/ 46 h 46"/>
                <a:gd name="T4" fmla="*/ 30 w 30"/>
                <a:gd name="T5" fmla="*/ 3 h 46"/>
                <a:gd name="T6" fmla="*/ 17 w 30"/>
                <a:gd name="T7" fmla="*/ 0 h 46"/>
                <a:gd name="T8" fmla="*/ 0 w 30"/>
                <a:gd name="T9" fmla="*/ 39 h 46"/>
                <a:gd name="T10" fmla="*/ 0 w 30"/>
                <a:gd name="T11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6">
                  <a:moveTo>
                    <a:pt x="0" y="39"/>
                  </a:moveTo>
                  <a:lnTo>
                    <a:pt x="22" y="46"/>
                  </a:lnTo>
                  <a:lnTo>
                    <a:pt x="30" y="3"/>
                  </a:lnTo>
                  <a:lnTo>
                    <a:pt x="17" y="0"/>
                  </a:lnTo>
                  <a:lnTo>
                    <a:pt x="0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32" name="Freeform 140"/>
            <p:cNvSpPr>
              <a:spLocks/>
            </p:cNvSpPr>
            <p:nvPr/>
          </p:nvSpPr>
          <p:spPr bwMode="auto">
            <a:xfrm>
              <a:off x="4584700" y="2017713"/>
              <a:ext cx="26988" cy="63500"/>
            </a:xfrm>
            <a:custGeom>
              <a:avLst/>
              <a:gdLst>
                <a:gd name="T0" fmla="*/ 0 w 34"/>
                <a:gd name="T1" fmla="*/ 20 h 81"/>
                <a:gd name="T2" fmla="*/ 0 w 34"/>
                <a:gd name="T3" fmla="*/ 26 h 81"/>
                <a:gd name="T4" fmla="*/ 1 w 34"/>
                <a:gd name="T5" fmla="*/ 31 h 81"/>
                <a:gd name="T6" fmla="*/ 1 w 34"/>
                <a:gd name="T7" fmla="*/ 33 h 81"/>
                <a:gd name="T8" fmla="*/ 1 w 34"/>
                <a:gd name="T9" fmla="*/ 36 h 81"/>
                <a:gd name="T10" fmla="*/ 1 w 34"/>
                <a:gd name="T11" fmla="*/ 39 h 81"/>
                <a:gd name="T12" fmla="*/ 2 w 34"/>
                <a:gd name="T13" fmla="*/ 45 h 81"/>
                <a:gd name="T14" fmla="*/ 7 w 34"/>
                <a:gd name="T15" fmla="*/ 54 h 81"/>
                <a:gd name="T16" fmla="*/ 11 w 34"/>
                <a:gd name="T17" fmla="*/ 62 h 81"/>
                <a:gd name="T18" fmla="*/ 15 w 34"/>
                <a:gd name="T19" fmla="*/ 71 h 81"/>
                <a:gd name="T20" fmla="*/ 21 w 34"/>
                <a:gd name="T21" fmla="*/ 81 h 81"/>
                <a:gd name="T22" fmla="*/ 27 w 34"/>
                <a:gd name="T23" fmla="*/ 81 h 81"/>
                <a:gd name="T24" fmla="*/ 34 w 34"/>
                <a:gd name="T25" fmla="*/ 81 h 81"/>
                <a:gd name="T26" fmla="*/ 31 w 34"/>
                <a:gd name="T27" fmla="*/ 74 h 81"/>
                <a:gd name="T28" fmla="*/ 28 w 34"/>
                <a:gd name="T29" fmla="*/ 68 h 81"/>
                <a:gd name="T30" fmla="*/ 27 w 34"/>
                <a:gd name="T31" fmla="*/ 61 h 81"/>
                <a:gd name="T32" fmla="*/ 26 w 34"/>
                <a:gd name="T33" fmla="*/ 55 h 81"/>
                <a:gd name="T34" fmla="*/ 24 w 34"/>
                <a:gd name="T35" fmla="*/ 48 h 81"/>
                <a:gd name="T36" fmla="*/ 24 w 34"/>
                <a:gd name="T37" fmla="*/ 41 h 81"/>
                <a:gd name="T38" fmla="*/ 26 w 34"/>
                <a:gd name="T39" fmla="*/ 33 h 81"/>
                <a:gd name="T40" fmla="*/ 26 w 34"/>
                <a:gd name="T41" fmla="*/ 25 h 81"/>
                <a:gd name="T42" fmla="*/ 27 w 34"/>
                <a:gd name="T43" fmla="*/ 16 h 81"/>
                <a:gd name="T44" fmla="*/ 28 w 34"/>
                <a:gd name="T45" fmla="*/ 10 h 81"/>
                <a:gd name="T46" fmla="*/ 31 w 34"/>
                <a:gd name="T47" fmla="*/ 3 h 81"/>
                <a:gd name="T48" fmla="*/ 34 w 34"/>
                <a:gd name="T49" fmla="*/ 0 h 81"/>
                <a:gd name="T50" fmla="*/ 26 w 34"/>
                <a:gd name="T51" fmla="*/ 0 h 81"/>
                <a:gd name="T52" fmla="*/ 21 w 34"/>
                <a:gd name="T53" fmla="*/ 0 h 81"/>
                <a:gd name="T54" fmla="*/ 15 w 34"/>
                <a:gd name="T55" fmla="*/ 0 h 81"/>
                <a:gd name="T56" fmla="*/ 14 w 34"/>
                <a:gd name="T57" fmla="*/ 2 h 81"/>
                <a:gd name="T58" fmla="*/ 8 w 34"/>
                <a:gd name="T59" fmla="*/ 5 h 81"/>
                <a:gd name="T60" fmla="*/ 5 w 34"/>
                <a:gd name="T61" fmla="*/ 10 h 81"/>
                <a:gd name="T62" fmla="*/ 2 w 34"/>
                <a:gd name="T63" fmla="*/ 16 h 81"/>
                <a:gd name="T64" fmla="*/ 0 w 34"/>
                <a:gd name="T65" fmla="*/ 20 h 81"/>
                <a:gd name="T66" fmla="*/ 0 w 34"/>
                <a:gd name="T67" fmla="*/ 2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81">
                  <a:moveTo>
                    <a:pt x="0" y="20"/>
                  </a:moveTo>
                  <a:lnTo>
                    <a:pt x="0" y="26"/>
                  </a:lnTo>
                  <a:lnTo>
                    <a:pt x="1" y="31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1" y="39"/>
                  </a:lnTo>
                  <a:lnTo>
                    <a:pt x="2" y="45"/>
                  </a:lnTo>
                  <a:lnTo>
                    <a:pt x="7" y="54"/>
                  </a:lnTo>
                  <a:lnTo>
                    <a:pt x="11" y="62"/>
                  </a:lnTo>
                  <a:lnTo>
                    <a:pt x="15" y="71"/>
                  </a:lnTo>
                  <a:lnTo>
                    <a:pt x="21" y="81"/>
                  </a:lnTo>
                  <a:lnTo>
                    <a:pt x="27" y="81"/>
                  </a:lnTo>
                  <a:lnTo>
                    <a:pt x="34" y="81"/>
                  </a:lnTo>
                  <a:lnTo>
                    <a:pt x="31" y="74"/>
                  </a:lnTo>
                  <a:lnTo>
                    <a:pt x="28" y="68"/>
                  </a:lnTo>
                  <a:lnTo>
                    <a:pt x="27" y="61"/>
                  </a:lnTo>
                  <a:lnTo>
                    <a:pt x="26" y="55"/>
                  </a:lnTo>
                  <a:lnTo>
                    <a:pt x="24" y="48"/>
                  </a:lnTo>
                  <a:lnTo>
                    <a:pt x="24" y="41"/>
                  </a:lnTo>
                  <a:lnTo>
                    <a:pt x="26" y="33"/>
                  </a:lnTo>
                  <a:lnTo>
                    <a:pt x="26" y="25"/>
                  </a:lnTo>
                  <a:lnTo>
                    <a:pt x="27" y="16"/>
                  </a:lnTo>
                  <a:lnTo>
                    <a:pt x="28" y="10"/>
                  </a:lnTo>
                  <a:lnTo>
                    <a:pt x="31" y="3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4" y="2"/>
                  </a:lnTo>
                  <a:lnTo>
                    <a:pt x="8" y="5"/>
                  </a:lnTo>
                  <a:lnTo>
                    <a:pt x="5" y="10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A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33" name="Freeform 141"/>
            <p:cNvSpPr>
              <a:spLocks/>
            </p:cNvSpPr>
            <p:nvPr/>
          </p:nvSpPr>
          <p:spPr bwMode="auto">
            <a:xfrm>
              <a:off x="4597400" y="2014538"/>
              <a:ext cx="66675" cy="88900"/>
            </a:xfrm>
            <a:custGeom>
              <a:avLst/>
              <a:gdLst>
                <a:gd name="T0" fmla="*/ 8 w 84"/>
                <a:gd name="T1" fmla="*/ 46 h 112"/>
                <a:gd name="T2" fmla="*/ 16 w 84"/>
                <a:gd name="T3" fmla="*/ 53 h 112"/>
                <a:gd name="T4" fmla="*/ 25 w 84"/>
                <a:gd name="T5" fmla="*/ 63 h 112"/>
                <a:gd name="T6" fmla="*/ 31 w 84"/>
                <a:gd name="T7" fmla="*/ 78 h 112"/>
                <a:gd name="T8" fmla="*/ 34 w 84"/>
                <a:gd name="T9" fmla="*/ 92 h 112"/>
                <a:gd name="T10" fmla="*/ 34 w 84"/>
                <a:gd name="T11" fmla="*/ 105 h 112"/>
                <a:gd name="T12" fmla="*/ 39 w 84"/>
                <a:gd name="T13" fmla="*/ 112 h 112"/>
                <a:gd name="T14" fmla="*/ 47 w 84"/>
                <a:gd name="T15" fmla="*/ 102 h 112"/>
                <a:gd name="T16" fmla="*/ 48 w 84"/>
                <a:gd name="T17" fmla="*/ 86 h 112"/>
                <a:gd name="T18" fmla="*/ 47 w 84"/>
                <a:gd name="T19" fmla="*/ 75 h 112"/>
                <a:gd name="T20" fmla="*/ 48 w 84"/>
                <a:gd name="T21" fmla="*/ 68 h 112"/>
                <a:gd name="T22" fmla="*/ 54 w 84"/>
                <a:gd name="T23" fmla="*/ 75 h 112"/>
                <a:gd name="T24" fmla="*/ 55 w 84"/>
                <a:gd name="T25" fmla="*/ 86 h 112"/>
                <a:gd name="T26" fmla="*/ 57 w 84"/>
                <a:gd name="T27" fmla="*/ 101 h 112"/>
                <a:gd name="T28" fmla="*/ 64 w 84"/>
                <a:gd name="T29" fmla="*/ 107 h 112"/>
                <a:gd name="T30" fmla="*/ 70 w 84"/>
                <a:gd name="T31" fmla="*/ 99 h 112"/>
                <a:gd name="T32" fmla="*/ 70 w 84"/>
                <a:gd name="T33" fmla="*/ 89 h 112"/>
                <a:gd name="T34" fmla="*/ 68 w 84"/>
                <a:gd name="T35" fmla="*/ 81 h 112"/>
                <a:gd name="T36" fmla="*/ 64 w 84"/>
                <a:gd name="T37" fmla="*/ 71 h 112"/>
                <a:gd name="T38" fmla="*/ 64 w 84"/>
                <a:gd name="T39" fmla="*/ 66 h 112"/>
                <a:gd name="T40" fmla="*/ 68 w 84"/>
                <a:gd name="T41" fmla="*/ 72 h 112"/>
                <a:gd name="T42" fmla="*/ 71 w 84"/>
                <a:gd name="T43" fmla="*/ 82 h 112"/>
                <a:gd name="T44" fmla="*/ 75 w 84"/>
                <a:gd name="T45" fmla="*/ 94 h 112"/>
                <a:gd name="T46" fmla="*/ 80 w 84"/>
                <a:gd name="T47" fmla="*/ 98 h 112"/>
                <a:gd name="T48" fmla="*/ 83 w 84"/>
                <a:gd name="T49" fmla="*/ 86 h 112"/>
                <a:gd name="T50" fmla="*/ 80 w 84"/>
                <a:gd name="T51" fmla="*/ 72 h 112"/>
                <a:gd name="T52" fmla="*/ 75 w 84"/>
                <a:gd name="T53" fmla="*/ 62 h 112"/>
                <a:gd name="T54" fmla="*/ 71 w 84"/>
                <a:gd name="T55" fmla="*/ 49 h 112"/>
                <a:gd name="T56" fmla="*/ 68 w 84"/>
                <a:gd name="T57" fmla="*/ 36 h 112"/>
                <a:gd name="T58" fmla="*/ 64 w 84"/>
                <a:gd name="T59" fmla="*/ 22 h 112"/>
                <a:gd name="T60" fmla="*/ 52 w 84"/>
                <a:gd name="T61" fmla="*/ 7 h 112"/>
                <a:gd name="T62" fmla="*/ 41 w 84"/>
                <a:gd name="T63" fmla="*/ 0 h 112"/>
                <a:gd name="T64" fmla="*/ 31 w 84"/>
                <a:gd name="T65" fmla="*/ 1 h 112"/>
                <a:gd name="T66" fmla="*/ 19 w 84"/>
                <a:gd name="T67" fmla="*/ 4 h 112"/>
                <a:gd name="T68" fmla="*/ 6 w 84"/>
                <a:gd name="T69" fmla="*/ 6 h 112"/>
                <a:gd name="T70" fmla="*/ 0 w 84"/>
                <a:gd name="T71" fmla="*/ 17 h 112"/>
                <a:gd name="T72" fmla="*/ 3 w 84"/>
                <a:gd name="T73" fmla="*/ 35 h 112"/>
                <a:gd name="T74" fmla="*/ 5 w 84"/>
                <a:gd name="T75" fmla="*/ 4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112">
                  <a:moveTo>
                    <a:pt x="5" y="45"/>
                  </a:moveTo>
                  <a:lnTo>
                    <a:pt x="8" y="46"/>
                  </a:lnTo>
                  <a:lnTo>
                    <a:pt x="12" y="49"/>
                  </a:lnTo>
                  <a:lnTo>
                    <a:pt x="16" y="53"/>
                  </a:lnTo>
                  <a:lnTo>
                    <a:pt x="22" y="56"/>
                  </a:lnTo>
                  <a:lnTo>
                    <a:pt x="25" y="63"/>
                  </a:lnTo>
                  <a:lnTo>
                    <a:pt x="28" y="71"/>
                  </a:lnTo>
                  <a:lnTo>
                    <a:pt x="31" y="78"/>
                  </a:lnTo>
                  <a:lnTo>
                    <a:pt x="34" y="86"/>
                  </a:lnTo>
                  <a:lnTo>
                    <a:pt x="34" y="92"/>
                  </a:lnTo>
                  <a:lnTo>
                    <a:pt x="34" y="99"/>
                  </a:lnTo>
                  <a:lnTo>
                    <a:pt x="34" y="105"/>
                  </a:lnTo>
                  <a:lnTo>
                    <a:pt x="34" y="112"/>
                  </a:lnTo>
                  <a:lnTo>
                    <a:pt x="39" y="112"/>
                  </a:lnTo>
                  <a:lnTo>
                    <a:pt x="45" y="112"/>
                  </a:lnTo>
                  <a:lnTo>
                    <a:pt x="47" y="102"/>
                  </a:lnTo>
                  <a:lnTo>
                    <a:pt x="48" y="95"/>
                  </a:lnTo>
                  <a:lnTo>
                    <a:pt x="48" y="86"/>
                  </a:lnTo>
                  <a:lnTo>
                    <a:pt x="47" y="81"/>
                  </a:lnTo>
                  <a:lnTo>
                    <a:pt x="47" y="75"/>
                  </a:lnTo>
                  <a:lnTo>
                    <a:pt x="45" y="68"/>
                  </a:lnTo>
                  <a:lnTo>
                    <a:pt x="48" y="68"/>
                  </a:lnTo>
                  <a:lnTo>
                    <a:pt x="52" y="69"/>
                  </a:lnTo>
                  <a:lnTo>
                    <a:pt x="54" y="75"/>
                  </a:lnTo>
                  <a:lnTo>
                    <a:pt x="54" y="81"/>
                  </a:lnTo>
                  <a:lnTo>
                    <a:pt x="55" y="86"/>
                  </a:lnTo>
                  <a:lnTo>
                    <a:pt x="57" y="92"/>
                  </a:lnTo>
                  <a:lnTo>
                    <a:pt x="57" y="101"/>
                  </a:lnTo>
                  <a:lnTo>
                    <a:pt x="58" y="109"/>
                  </a:lnTo>
                  <a:lnTo>
                    <a:pt x="64" y="107"/>
                  </a:lnTo>
                  <a:lnTo>
                    <a:pt x="70" y="105"/>
                  </a:lnTo>
                  <a:lnTo>
                    <a:pt x="70" y="99"/>
                  </a:lnTo>
                  <a:lnTo>
                    <a:pt x="71" y="95"/>
                  </a:lnTo>
                  <a:lnTo>
                    <a:pt x="70" y="89"/>
                  </a:lnTo>
                  <a:lnTo>
                    <a:pt x="70" y="85"/>
                  </a:lnTo>
                  <a:lnTo>
                    <a:pt x="68" y="81"/>
                  </a:lnTo>
                  <a:lnTo>
                    <a:pt x="67" y="76"/>
                  </a:lnTo>
                  <a:lnTo>
                    <a:pt x="64" y="71"/>
                  </a:lnTo>
                  <a:lnTo>
                    <a:pt x="61" y="66"/>
                  </a:lnTo>
                  <a:lnTo>
                    <a:pt x="64" y="66"/>
                  </a:lnTo>
                  <a:lnTo>
                    <a:pt x="68" y="66"/>
                  </a:lnTo>
                  <a:lnTo>
                    <a:pt x="68" y="72"/>
                  </a:lnTo>
                  <a:lnTo>
                    <a:pt x="71" y="78"/>
                  </a:lnTo>
                  <a:lnTo>
                    <a:pt x="71" y="82"/>
                  </a:lnTo>
                  <a:lnTo>
                    <a:pt x="74" y="88"/>
                  </a:lnTo>
                  <a:lnTo>
                    <a:pt x="75" y="94"/>
                  </a:lnTo>
                  <a:lnTo>
                    <a:pt x="77" y="99"/>
                  </a:lnTo>
                  <a:lnTo>
                    <a:pt x="80" y="98"/>
                  </a:lnTo>
                  <a:lnTo>
                    <a:pt x="84" y="95"/>
                  </a:lnTo>
                  <a:lnTo>
                    <a:pt x="83" y="86"/>
                  </a:lnTo>
                  <a:lnTo>
                    <a:pt x="83" y="78"/>
                  </a:lnTo>
                  <a:lnTo>
                    <a:pt x="80" y="72"/>
                  </a:lnTo>
                  <a:lnTo>
                    <a:pt x="78" y="66"/>
                  </a:lnTo>
                  <a:lnTo>
                    <a:pt x="75" y="62"/>
                  </a:lnTo>
                  <a:lnTo>
                    <a:pt x="74" y="58"/>
                  </a:lnTo>
                  <a:lnTo>
                    <a:pt x="71" y="49"/>
                  </a:lnTo>
                  <a:lnTo>
                    <a:pt x="71" y="43"/>
                  </a:lnTo>
                  <a:lnTo>
                    <a:pt x="68" y="36"/>
                  </a:lnTo>
                  <a:lnTo>
                    <a:pt x="68" y="29"/>
                  </a:lnTo>
                  <a:lnTo>
                    <a:pt x="64" y="22"/>
                  </a:lnTo>
                  <a:lnTo>
                    <a:pt x="58" y="14"/>
                  </a:lnTo>
                  <a:lnTo>
                    <a:pt x="52" y="7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6" y="1"/>
                  </a:lnTo>
                  <a:lnTo>
                    <a:pt x="31" y="1"/>
                  </a:lnTo>
                  <a:lnTo>
                    <a:pt x="25" y="4"/>
                  </a:lnTo>
                  <a:lnTo>
                    <a:pt x="19" y="4"/>
                  </a:lnTo>
                  <a:lnTo>
                    <a:pt x="13" y="4"/>
                  </a:lnTo>
                  <a:lnTo>
                    <a:pt x="6" y="6"/>
                  </a:lnTo>
                  <a:lnTo>
                    <a:pt x="0" y="7"/>
                  </a:lnTo>
                  <a:lnTo>
                    <a:pt x="0" y="17"/>
                  </a:lnTo>
                  <a:lnTo>
                    <a:pt x="2" y="26"/>
                  </a:lnTo>
                  <a:lnTo>
                    <a:pt x="3" y="35"/>
                  </a:lnTo>
                  <a:lnTo>
                    <a:pt x="5" y="45"/>
                  </a:lnTo>
                  <a:lnTo>
                    <a:pt x="5" y="45"/>
                  </a:lnTo>
                  <a:close/>
                </a:path>
              </a:pathLst>
            </a:custGeom>
            <a:solidFill>
              <a:srgbClr val="FFA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34" name="Freeform 142"/>
            <p:cNvSpPr>
              <a:spLocks/>
            </p:cNvSpPr>
            <p:nvPr/>
          </p:nvSpPr>
          <p:spPr bwMode="auto">
            <a:xfrm>
              <a:off x="4900613" y="1765300"/>
              <a:ext cx="266700" cy="358775"/>
            </a:xfrm>
            <a:custGeom>
              <a:avLst/>
              <a:gdLst>
                <a:gd name="T0" fmla="*/ 313 w 337"/>
                <a:gd name="T1" fmla="*/ 0 h 452"/>
                <a:gd name="T2" fmla="*/ 268 w 337"/>
                <a:gd name="T3" fmla="*/ 56 h 452"/>
                <a:gd name="T4" fmla="*/ 203 w 337"/>
                <a:gd name="T5" fmla="*/ 265 h 452"/>
                <a:gd name="T6" fmla="*/ 0 w 337"/>
                <a:gd name="T7" fmla="*/ 360 h 452"/>
                <a:gd name="T8" fmla="*/ 84 w 337"/>
                <a:gd name="T9" fmla="*/ 452 h 452"/>
                <a:gd name="T10" fmla="*/ 215 w 337"/>
                <a:gd name="T11" fmla="*/ 423 h 452"/>
                <a:gd name="T12" fmla="*/ 290 w 337"/>
                <a:gd name="T13" fmla="*/ 372 h 452"/>
                <a:gd name="T14" fmla="*/ 304 w 337"/>
                <a:gd name="T15" fmla="*/ 252 h 452"/>
                <a:gd name="T16" fmla="*/ 337 w 337"/>
                <a:gd name="T17" fmla="*/ 173 h 452"/>
                <a:gd name="T18" fmla="*/ 313 w 337"/>
                <a:gd name="T19" fmla="*/ 0 h 452"/>
                <a:gd name="T20" fmla="*/ 313 w 337"/>
                <a:gd name="T21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452">
                  <a:moveTo>
                    <a:pt x="313" y="0"/>
                  </a:moveTo>
                  <a:lnTo>
                    <a:pt x="268" y="56"/>
                  </a:lnTo>
                  <a:lnTo>
                    <a:pt x="203" y="265"/>
                  </a:lnTo>
                  <a:lnTo>
                    <a:pt x="0" y="360"/>
                  </a:lnTo>
                  <a:lnTo>
                    <a:pt x="84" y="452"/>
                  </a:lnTo>
                  <a:lnTo>
                    <a:pt x="215" y="423"/>
                  </a:lnTo>
                  <a:lnTo>
                    <a:pt x="290" y="372"/>
                  </a:lnTo>
                  <a:lnTo>
                    <a:pt x="304" y="252"/>
                  </a:lnTo>
                  <a:lnTo>
                    <a:pt x="337" y="173"/>
                  </a:lnTo>
                  <a:lnTo>
                    <a:pt x="313" y="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35" name="Freeform 143"/>
            <p:cNvSpPr>
              <a:spLocks/>
            </p:cNvSpPr>
            <p:nvPr/>
          </p:nvSpPr>
          <p:spPr bwMode="auto">
            <a:xfrm>
              <a:off x="5114925" y="1758950"/>
              <a:ext cx="147638" cy="357187"/>
            </a:xfrm>
            <a:custGeom>
              <a:avLst/>
              <a:gdLst>
                <a:gd name="T0" fmla="*/ 186 w 186"/>
                <a:gd name="T1" fmla="*/ 0 h 451"/>
                <a:gd name="T2" fmla="*/ 43 w 186"/>
                <a:gd name="T3" fmla="*/ 12 h 451"/>
                <a:gd name="T4" fmla="*/ 20 w 186"/>
                <a:gd name="T5" fmla="*/ 81 h 451"/>
                <a:gd name="T6" fmla="*/ 20 w 186"/>
                <a:gd name="T7" fmla="*/ 163 h 451"/>
                <a:gd name="T8" fmla="*/ 20 w 186"/>
                <a:gd name="T9" fmla="*/ 278 h 451"/>
                <a:gd name="T10" fmla="*/ 0 w 186"/>
                <a:gd name="T11" fmla="*/ 435 h 451"/>
                <a:gd name="T12" fmla="*/ 73 w 186"/>
                <a:gd name="T13" fmla="*/ 451 h 451"/>
                <a:gd name="T14" fmla="*/ 186 w 186"/>
                <a:gd name="T15" fmla="*/ 0 h 451"/>
                <a:gd name="T16" fmla="*/ 186 w 186"/>
                <a:gd name="T17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451">
                  <a:moveTo>
                    <a:pt x="186" y="0"/>
                  </a:moveTo>
                  <a:lnTo>
                    <a:pt x="43" y="12"/>
                  </a:lnTo>
                  <a:lnTo>
                    <a:pt x="20" y="81"/>
                  </a:lnTo>
                  <a:lnTo>
                    <a:pt x="20" y="163"/>
                  </a:lnTo>
                  <a:lnTo>
                    <a:pt x="20" y="278"/>
                  </a:lnTo>
                  <a:lnTo>
                    <a:pt x="0" y="435"/>
                  </a:lnTo>
                  <a:lnTo>
                    <a:pt x="73" y="451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591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36" name="Freeform 144"/>
            <p:cNvSpPr>
              <a:spLocks/>
            </p:cNvSpPr>
            <p:nvPr/>
          </p:nvSpPr>
          <p:spPr bwMode="auto">
            <a:xfrm>
              <a:off x="5178425" y="1755775"/>
              <a:ext cx="269875" cy="361950"/>
            </a:xfrm>
            <a:custGeom>
              <a:avLst/>
              <a:gdLst>
                <a:gd name="T0" fmla="*/ 183 w 338"/>
                <a:gd name="T1" fmla="*/ 0 h 456"/>
                <a:gd name="T2" fmla="*/ 338 w 338"/>
                <a:gd name="T3" fmla="*/ 62 h 456"/>
                <a:gd name="T4" fmla="*/ 338 w 338"/>
                <a:gd name="T5" fmla="*/ 65 h 456"/>
                <a:gd name="T6" fmla="*/ 335 w 338"/>
                <a:gd name="T7" fmla="*/ 72 h 456"/>
                <a:gd name="T8" fmla="*/ 334 w 338"/>
                <a:gd name="T9" fmla="*/ 77 h 456"/>
                <a:gd name="T10" fmla="*/ 332 w 338"/>
                <a:gd name="T11" fmla="*/ 84 h 456"/>
                <a:gd name="T12" fmla="*/ 331 w 338"/>
                <a:gd name="T13" fmla="*/ 88 h 456"/>
                <a:gd name="T14" fmla="*/ 329 w 338"/>
                <a:gd name="T15" fmla="*/ 97 h 456"/>
                <a:gd name="T16" fmla="*/ 327 w 338"/>
                <a:gd name="T17" fmla="*/ 103 h 456"/>
                <a:gd name="T18" fmla="*/ 324 w 338"/>
                <a:gd name="T19" fmla="*/ 111 h 456"/>
                <a:gd name="T20" fmla="*/ 321 w 338"/>
                <a:gd name="T21" fmla="*/ 120 h 456"/>
                <a:gd name="T22" fmla="*/ 319 w 338"/>
                <a:gd name="T23" fmla="*/ 129 h 456"/>
                <a:gd name="T24" fmla="*/ 317 w 338"/>
                <a:gd name="T25" fmla="*/ 139 h 456"/>
                <a:gd name="T26" fmla="*/ 314 w 338"/>
                <a:gd name="T27" fmla="*/ 149 h 456"/>
                <a:gd name="T28" fmla="*/ 311 w 338"/>
                <a:gd name="T29" fmla="*/ 157 h 456"/>
                <a:gd name="T30" fmla="*/ 308 w 338"/>
                <a:gd name="T31" fmla="*/ 167 h 456"/>
                <a:gd name="T32" fmla="*/ 305 w 338"/>
                <a:gd name="T33" fmla="*/ 176 h 456"/>
                <a:gd name="T34" fmla="*/ 302 w 338"/>
                <a:gd name="T35" fmla="*/ 185 h 456"/>
                <a:gd name="T36" fmla="*/ 299 w 338"/>
                <a:gd name="T37" fmla="*/ 193 h 456"/>
                <a:gd name="T38" fmla="*/ 296 w 338"/>
                <a:gd name="T39" fmla="*/ 203 h 456"/>
                <a:gd name="T40" fmla="*/ 293 w 338"/>
                <a:gd name="T41" fmla="*/ 212 h 456"/>
                <a:gd name="T42" fmla="*/ 291 w 338"/>
                <a:gd name="T43" fmla="*/ 219 h 456"/>
                <a:gd name="T44" fmla="*/ 289 w 338"/>
                <a:gd name="T45" fmla="*/ 228 h 456"/>
                <a:gd name="T46" fmla="*/ 288 w 338"/>
                <a:gd name="T47" fmla="*/ 237 h 456"/>
                <a:gd name="T48" fmla="*/ 285 w 338"/>
                <a:gd name="T49" fmla="*/ 242 h 456"/>
                <a:gd name="T50" fmla="*/ 283 w 338"/>
                <a:gd name="T51" fmla="*/ 248 h 456"/>
                <a:gd name="T52" fmla="*/ 281 w 338"/>
                <a:gd name="T53" fmla="*/ 252 h 456"/>
                <a:gd name="T54" fmla="*/ 281 w 338"/>
                <a:gd name="T55" fmla="*/ 258 h 456"/>
                <a:gd name="T56" fmla="*/ 278 w 338"/>
                <a:gd name="T57" fmla="*/ 264 h 456"/>
                <a:gd name="T58" fmla="*/ 278 w 338"/>
                <a:gd name="T59" fmla="*/ 267 h 456"/>
                <a:gd name="T60" fmla="*/ 285 w 338"/>
                <a:gd name="T61" fmla="*/ 361 h 456"/>
                <a:gd name="T62" fmla="*/ 263 w 338"/>
                <a:gd name="T63" fmla="*/ 456 h 456"/>
                <a:gd name="T64" fmla="*/ 116 w 338"/>
                <a:gd name="T65" fmla="*/ 440 h 456"/>
                <a:gd name="T66" fmla="*/ 0 w 338"/>
                <a:gd name="T67" fmla="*/ 448 h 456"/>
                <a:gd name="T68" fmla="*/ 17 w 338"/>
                <a:gd name="T69" fmla="*/ 227 h 456"/>
                <a:gd name="T70" fmla="*/ 44 w 338"/>
                <a:gd name="T71" fmla="*/ 90 h 456"/>
                <a:gd name="T72" fmla="*/ 108 w 338"/>
                <a:gd name="T73" fmla="*/ 29 h 456"/>
                <a:gd name="T74" fmla="*/ 183 w 338"/>
                <a:gd name="T75" fmla="*/ 0 h 456"/>
                <a:gd name="T76" fmla="*/ 183 w 338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8" h="456">
                  <a:moveTo>
                    <a:pt x="183" y="0"/>
                  </a:moveTo>
                  <a:lnTo>
                    <a:pt x="338" y="62"/>
                  </a:lnTo>
                  <a:lnTo>
                    <a:pt x="338" y="65"/>
                  </a:lnTo>
                  <a:lnTo>
                    <a:pt x="335" y="72"/>
                  </a:lnTo>
                  <a:lnTo>
                    <a:pt x="334" y="77"/>
                  </a:lnTo>
                  <a:lnTo>
                    <a:pt x="332" y="84"/>
                  </a:lnTo>
                  <a:lnTo>
                    <a:pt x="331" y="88"/>
                  </a:lnTo>
                  <a:lnTo>
                    <a:pt x="329" y="97"/>
                  </a:lnTo>
                  <a:lnTo>
                    <a:pt x="327" y="103"/>
                  </a:lnTo>
                  <a:lnTo>
                    <a:pt x="324" y="111"/>
                  </a:lnTo>
                  <a:lnTo>
                    <a:pt x="321" y="120"/>
                  </a:lnTo>
                  <a:lnTo>
                    <a:pt x="319" y="129"/>
                  </a:lnTo>
                  <a:lnTo>
                    <a:pt x="317" y="139"/>
                  </a:lnTo>
                  <a:lnTo>
                    <a:pt x="314" y="149"/>
                  </a:lnTo>
                  <a:lnTo>
                    <a:pt x="311" y="157"/>
                  </a:lnTo>
                  <a:lnTo>
                    <a:pt x="308" y="167"/>
                  </a:lnTo>
                  <a:lnTo>
                    <a:pt x="305" y="176"/>
                  </a:lnTo>
                  <a:lnTo>
                    <a:pt x="302" y="185"/>
                  </a:lnTo>
                  <a:lnTo>
                    <a:pt x="299" y="193"/>
                  </a:lnTo>
                  <a:lnTo>
                    <a:pt x="296" y="203"/>
                  </a:lnTo>
                  <a:lnTo>
                    <a:pt x="293" y="212"/>
                  </a:lnTo>
                  <a:lnTo>
                    <a:pt x="291" y="219"/>
                  </a:lnTo>
                  <a:lnTo>
                    <a:pt x="289" y="228"/>
                  </a:lnTo>
                  <a:lnTo>
                    <a:pt x="288" y="237"/>
                  </a:lnTo>
                  <a:lnTo>
                    <a:pt x="285" y="242"/>
                  </a:lnTo>
                  <a:lnTo>
                    <a:pt x="283" y="248"/>
                  </a:lnTo>
                  <a:lnTo>
                    <a:pt x="281" y="252"/>
                  </a:lnTo>
                  <a:lnTo>
                    <a:pt x="281" y="258"/>
                  </a:lnTo>
                  <a:lnTo>
                    <a:pt x="278" y="264"/>
                  </a:lnTo>
                  <a:lnTo>
                    <a:pt x="278" y="267"/>
                  </a:lnTo>
                  <a:lnTo>
                    <a:pt x="285" y="361"/>
                  </a:lnTo>
                  <a:lnTo>
                    <a:pt x="263" y="456"/>
                  </a:lnTo>
                  <a:lnTo>
                    <a:pt x="116" y="440"/>
                  </a:lnTo>
                  <a:lnTo>
                    <a:pt x="0" y="448"/>
                  </a:lnTo>
                  <a:lnTo>
                    <a:pt x="17" y="227"/>
                  </a:lnTo>
                  <a:lnTo>
                    <a:pt x="44" y="90"/>
                  </a:lnTo>
                  <a:lnTo>
                    <a:pt x="108" y="29"/>
                  </a:lnTo>
                  <a:lnTo>
                    <a:pt x="183" y="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591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37" name="Freeform 145"/>
            <p:cNvSpPr>
              <a:spLocks/>
            </p:cNvSpPr>
            <p:nvPr/>
          </p:nvSpPr>
          <p:spPr bwMode="auto">
            <a:xfrm>
              <a:off x="5214938" y="1801813"/>
              <a:ext cx="307975" cy="385762"/>
            </a:xfrm>
            <a:custGeom>
              <a:avLst/>
              <a:gdLst>
                <a:gd name="T0" fmla="*/ 207 w 387"/>
                <a:gd name="T1" fmla="*/ 17 h 486"/>
                <a:gd name="T2" fmla="*/ 233 w 387"/>
                <a:gd name="T3" fmla="*/ 4 h 486"/>
                <a:gd name="T4" fmla="*/ 259 w 387"/>
                <a:gd name="T5" fmla="*/ 0 h 486"/>
                <a:gd name="T6" fmla="*/ 281 w 387"/>
                <a:gd name="T7" fmla="*/ 3 h 486"/>
                <a:gd name="T8" fmla="*/ 301 w 387"/>
                <a:gd name="T9" fmla="*/ 13 h 486"/>
                <a:gd name="T10" fmla="*/ 318 w 387"/>
                <a:gd name="T11" fmla="*/ 27 h 486"/>
                <a:gd name="T12" fmla="*/ 334 w 387"/>
                <a:gd name="T13" fmla="*/ 48 h 486"/>
                <a:gd name="T14" fmla="*/ 347 w 387"/>
                <a:gd name="T15" fmla="*/ 71 h 486"/>
                <a:gd name="T16" fmla="*/ 358 w 387"/>
                <a:gd name="T17" fmla="*/ 97 h 486"/>
                <a:gd name="T18" fmla="*/ 367 w 387"/>
                <a:gd name="T19" fmla="*/ 125 h 486"/>
                <a:gd name="T20" fmla="*/ 373 w 387"/>
                <a:gd name="T21" fmla="*/ 144 h 486"/>
                <a:gd name="T22" fmla="*/ 379 w 387"/>
                <a:gd name="T23" fmla="*/ 164 h 486"/>
                <a:gd name="T24" fmla="*/ 383 w 387"/>
                <a:gd name="T25" fmla="*/ 184 h 486"/>
                <a:gd name="T26" fmla="*/ 386 w 387"/>
                <a:gd name="T27" fmla="*/ 205 h 486"/>
                <a:gd name="T28" fmla="*/ 386 w 387"/>
                <a:gd name="T29" fmla="*/ 223 h 486"/>
                <a:gd name="T30" fmla="*/ 386 w 387"/>
                <a:gd name="T31" fmla="*/ 243 h 486"/>
                <a:gd name="T32" fmla="*/ 383 w 387"/>
                <a:gd name="T33" fmla="*/ 264 h 486"/>
                <a:gd name="T34" fmla="*/ 380 w 387"/>
                <a:gd name="T35" fmla="*/ 280 h 486"/>
                <a:gd name="T36" fmla="*/ 376 w 387"/>
                <a:gd name="T37" fmla="*/ 294 h 486"/>
                <a:gd name="T38" fmla="*/ 370 w 387"/>
                <a:gd name="T39" fmla="*/ 311 h 486"/>
                <a:gd name="T40" fmla="*/ 358 w 387"/>
                <a:gd name="T41" fmla="*/ 334 h 486"/>
                <a:gd name="T42" fmla="*/ 350 w 387"/>
                <a:gd name="T43" fmla="*/ 357 h 486"/>
                <a:gd name="T44" fmla="*/ 344 w 387"/>
                <a:gd name="T45" fmla="*/ 377 h 486"/>
                <a:gd name="T46" fmla="*/ 337 w 387"/>
                <a:gd name="T47" fmla="*/ 393 h 486"/>
                <a:gd name="T48" fmla="*/ 330 w 387"/>
                <a:gd name="T49" fmla="*/ 411 h 486"/>
                <a:gd name="T50" fmla="*/ 314 w 387"/>
                <a:gd name="T51" fmla="*/ 425 h 486"/>
                <a:gd name="T52" fmla="*/ 294 w 387"/>
                <a:gd name="T53" fmla="*/ 431 h 486"/>
                <a:gd name="T54" fmla="*/ 275 w 387"/>
                <a:gd name="T55" fmla="*/ 437 h 486"/>
                <a:gd name="T56" fmla="*/ 252 w 387"/>
                <a:gd name="T57" fmla="*/ 444 h 486"/>
                <a:gd name="T58" fmla="*/ 227 w 387"/>
                <a:gd name="T59" fmla="*/ 452 h 486"/>
                <a:gd name="T60" fmla="*/ 203 w 387"/>
                <a:gd name="T61" fmla="*/ 460 h 486"/>
                <a:gd name="T62" fmla="*/ 177 w 387"/>
                <a:gd name="T63" fmla="*/ 467 h 486"/>
                <a:gd name="T64" fmla="*/ 154 w 387"/>
                <a:gd name="T65" fmla="*/ 474 h 486"/>
                <a:gd name="T66" fmla="*/ 129 w 387"/>
                <a:gd name="T67" fmla="*/ 480 h 486"/>
                <a:gd name="T68" fmla="*/ 109 w 387"/>
                <a:gd name="T69" fmla="*/ 484 h 486"/>
                <a:gd name="T70" fmla="*/ 89 w 387"/>
                <a:gd name="T71" fmla="*/ 486 h 486"/>
                <a:gd name="T72" fmla="*/ 63 w 387"/>
                <a:gd name="T73" fmla="*/ 486 h 486"/>
                <a:gd name="T74" fmla="*/ 47 w 387"/>
                <a:gd name="T75" fmla="*/ 483 h 486"/>
                <a:gd name="T76" fmla="*/ 33 w 387"/>
                <a:gd name="T77" fmla="*/ 481 h 486"/>
                <a:gd name="T78" fmla="*/ 0 w 387"/>
                <a:gd name="T79" fmla="*/ 373 h 486"/>
                <a:gd name="T80" fmla="*/ 17 w 387"/>
                <a:gd name="T81" fmla="*/ 367 h 486"/>
                <a:gd name="T82" fmla="*/ 39 w 387"/>
                <a:gd name="T83" fmla="*/ 363 h 486"/>
                <a:gd name="T84" fmla="*/ 59 w 387"/>
                <a:gd name="T85" fmla="*/ 356 h 486"/>
                <a:gd name="T86" fmla="*/ 82 w 387"/>
                <a:gd name="T87" fmla="*/ 350 h 486"/>
                <a:gd name="T88" fmla="*/ 102 w 387"/>
                <a:gd name="T89" fmla="*/ 346 h 486"/>
                <a:gd name="T90" fmla="*/ 125 w 387"/>
                <a:gd name="T91" fmla="*/ 339 h 486"/>
                <a:gd name="T92" fmla="*/ 144 w 387"/>
                <a:gd name="T93" fmla="*/ 333 h 486"/>
                <a:gd name="T94" fmla="*/ 162 w 387"/>
                <a:gd name="T95" fmla="*/ 327 h 486"/>
                <a:gd name="T96" fmla="*/ 178 w 387"/>
                <a:gd name="T97" fmla="*/ 323 h 486"/>
                <a:gd name="T98" fmla="*/ 201 w 387"/>
                <a:gd name="T99" fmla="*/ 317 h 486"/>
                <a:gd name="T100" fmla="*/ 210 w 387"/>
                <a:gd name="T101" fmla="*/ 292 h 486"/>
                <a:gd name="T102" fmla="*/ 217 w 387"/>
                <a:gd name="T103" fmla="*/ 267 h 486"/>
                <a:gd name="T104" fmla="*/ 223 w 387"/>
                <a:gd name="T105" fmla="*/ 243 h 486"/>
                <a:gd name="T106" fmla="*/ 227 w 387"/>
                <a:gd name="T107" fmla="*/ 220 h 486"/>
                <a:gd name="T108" fmla="*/ 230 w 387"/>
                <a:gd name="T109" fmla="*/ 197 h 486"/>
                <a:gd name="T110" fmla="*/ 232 w 387"/>
                <a:gd name="T111" fmla="*/ 173 h 486"/>
                <a:gd name="T112" fmla="*/ 227 w 387"/>
                <a:gd name="T113" fmla="*/ 148 h 486"/>
                <a:gd name="T114" fmla="*/ 223 w 387"/>
                <a:gd name="T115" fmla="*/ 131 h 486"/>
                <a:gd name="T116" fmla="*/ 216 w 387"/>
                <a:gd name="T117" fmla="*/ 115 h 486"/>
                <a:gd name="T118" fmla="*/ 210 w 387"/>
                <a:gd name="T119" fmla="*/ 98 h 486"/>
                <a:gd name="T120" fmla="*/ 204 w 387"/>
                <a:gd name="T121" fmla="*/ 81 h 486"/>
                <a:gd name="T122" fmla="*/ 199 w 387"/>
                <a:gd name="T123" fmla="*/ 65 h 486"/>
                <a:gd name="T124" fmla="*/ 190 w 387"/>
                <a:gd name="T125" fmla="*/ 39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7" h="486">
                  <a:moveTo>
                    <a:pt x="188" y="33"/>
                  </a:moveTo>
                  <a:lnTo>
                    <a:pt x="197" y="24"/>
                  </a:lnTo>
                  <a:lnTo>
                    <a:pt x="207" y="17"/>
                  </a:lnTo>
                  <a:lnTo>
                    <a:pt x="216" y="11"/>
                  </a:lnTo>
                  <a:lnTo>
                    <a:pt x="224" y="7"/>
                  </a:lnTo>
                  <a:lnTo>
                    <a:pt x="233" y="4"/>
                  </a:lnTo>
                  <a:lnTo>
                    <a:pt x="242" y="3"/>
                  </a:lnTo>
                  <a:lnTo>
                    <a:pt x="250" y="0"/>
                  </a:lnTo>
                  <a:lnTo>
                    <a:pt x="259" y="0"/>
                  </a:lnTo>
                  <a:lnTo>
                    <a:pt x="265" y="0"/>
                  </a:lnTo>
                  <a:lnTo>
                    <a:pt x="272" y="0"/>
                  </a:lnTo>
                  <a:lnTo>
                    <a:pt x="281" y="3"/>
                  </a:lnTo>
                  <a:lnTo>
                    <a:pt x="288" y="6"/>
                  </a:lnTo>
                  <a:lnTo>
                    <a:pt x="294" y="7"/>
                  </a:lnTo>
                  <a:lnTo>
                    <a:pt x="301" y="13"/>
                  </a:lnTo>
                  <a:lnTo>
                    <a:pt x="307" y="17"/>
                  </a:lnTo>
                  <a:lnTo>
                    <a:pt x="312" y="23"/>
                  </a:lnTo>
                  <a:lnTo>
                    <a:pt x="318" y="27"/>
                  </a:lnTo>
                  <a:lnTo>
                    <a:pt x="322" y="33"/>
                  </a:lnTo>
                  <a:lnTo>
                    <a:pt x="328" y="39"/>
                  </a:lnTo>
                  <a:lnTo>
                    <a:pt x="334" y="48"/>
                  </a:lnTo>
                  <a:lnTo>
                    <a:pt x="338" y="53"/>
                  </a:lnTo>
                  <a:lnTo>
                    <a:pt x="343" y="62"/>
                  </a:lnTo>
                  <a:lnTo>
                    <a:pt x="347" y="71"/>
                  </a:lnTo>
                  <a:lnTo>
                    <a:pt x="351" y="79"/>
                  </a:lnTo>
                  <a:lnTo>
                    <a:pt x="356" y="88"/>
                  </a:lnTo>
                  <a:lnTo>
                    <a:pt x="358" y="97"/>
                  </a:lnTo>
                  <a:lnTo>
                    <a:pt x="361" y="105"/>
                  </a:lnTo>
                  <a:lnTo>
                    <a:pt x="366" y="115"/>
                  </a:lnTo>
                  <a:lnTo>
                    <a:pt x="367" y="125"/>
                  </a:lnTo>
                  <a:lnTo>
                    <a:pt x="370" y="135"/>
                  </a:lnTo>
                  <a:lnTo>
                    <a:pt x="371" y="140"/>
                  </a:lnTo>
                  <a:lnTo>
                    <a:pt x="373" y="144"/>
                  </a:lnTo>
                  <a:lnTo>
                    <a:pt x="376" y="150"/>
                  </a:lnTo>
                  <a:lnTo>
                    <a:pt x="377" y="156"/>
                  </a:lnTo>
                  <a:lnTo>
                    <a:pt x="379" y="164"/>
                  </a:lnTo>
                  <a:lnTo>
                    <a:pt x="380" y="174"/>
                  </a:lnTo>
                  <a:lnTo>
                    <a:pt x="380" y="179"/>
                  </a:lnTo>
                  <a:lnTo>
                    <a:pt x="383" y="184"/>
                  </a:lnTo>
                  <a:lnTo>
                    <a:pt x="383" y="189"/>
                  </a:lnTo>
                  <a:lnTo>
                    <a:pt x="384" y="194"/>
                  </a:lnTo>
                  <a:lnTo>
                    <a:pt x="386" y="205"/>
                  </a:lnTo>
                  <a:lnTo>
                    <a:pt x="386" y="215"/>
                  </a:lnTo>
                  <a:lnTo>
                    <a:pt x="386" y="219"/>
                  </a:lnTo>
                  <a:lnTo>
                    <a:pt x="386" y="223"/>
                  </a:lnTo>
                  <a:lnTo>
                    <a:pt x="386" y="229"/>
                  </a:lnTo>
                  <a:lnTo>
                    <a:pt x="387" y="235"/>
                  </a:lnTo>
                  <a:lnTo>
                    <a:pt x="386" y="243"/>
                  </a:lnTo>
                  <a:lnTo>
                    <a:pt x="384" y="254"/>
                  </a:lnTo>
                  <a:lnTo>
                    <a:pt x="383" y="258"/>
                  </a:lnTo>
                  <a:lnTo>
                    <a:pt x="383" y="264"/>
                  </a:lnTo>
                  <a:lnTo>
                    <a:pt x="381" y="269"/>
                  </a:lnTo>
                  <a:lnTo>
                    <a:pt x="381" y="274"/>
                  </a:lnTo>
                  <a:lnTo>
                    <a:pt x="380" y="280"/>
                  </a:lnTo>
                  <a:lnTo>
                    <a:pt x="379" y="285"/>
                  </a:lnTo>
                  <a:lnTo>
                    <a:pt x="377" y="290"/>
                  </a:lnTo>
                  <a:lnTo>
                    <a:pt x="376" y="294"/>
                  </a:lnTo>
                  <a:lnTo>
                    <a:pt x="373" y="300"/>
                  </a:lnTo>
                  <a:lnTo>
                    <a:pt x="371" y="305"/>
                  </a:lnTo>
                  <a:lnTo>
                    <a:pt x="370" y="311"/>
                  </a:lnTo>
                  <a:lnTo>
                    <a:pt x="367" y="317"/>
                  </a:lnTo>
                  <a:lnTo>
                    <a:pt x="363" y="326"/>
                  </a:lnTo>
                  <a:lnTo>
                    <a:pt x="358" y="334"/>
                  </a:lnTo>
                  <a:lnTo>
                    <a:pt x="356" y="343"/>
                  </a:lnTo>
                  <a:lnTo>
                    <a:pt x="353" y="352"/>
                  </a:lnTo>
                  <a:lnTo>
                    <a:pt x="350" y="357"/>
                  </a:lnTo>
                  <a:lnTo>
                    <a:pt x="347" y="365"/>
                  </a:lnTo>
                  <a:lnTo>
                    <a:pt x="345" y="372"/>
                  </a:lnTo>
                  <a:lnTo>
                    <a:pt x="344" y="377"/>
                  </a:lnTo>
                  <a:lnTo>
                    <a:pt x="341" y="383"/>
                  </a:lnTo>
                  <a:lnTo>
                    <a:pt x="340" y="388"/>
                  </a:lnTo>
                  <a:lnTo>
                    <a:pt x="337" y="393"/>
                  </a:lnTo>
                  <a:lnTo>
                    <a:pt x="335" y="399"/>
                  </a:lnTo>
                  <a:lnTo>
                    <a:pt x="332" y="405"/>
                  </a:lnTo>
                  <a:lnTo>
                    <a:pt x="330" y="411"/>
                  </a:lnTo>
                  <a:lnTo>
                    <a:pt x="325" y="416"/>
                  </a:lnTo>
                  <a:lnTo>
                    <a:pt x="322" y="424"/>
                  </a:lnTo>
                  <a:lnTo>
                    <a:pt x="314" y="425"/>
                  </a:lnTo>
                  <a:lnTo>
                    <a:pt x="305" y="428"/>
                  </a:lnTo>
                  <a:lnTo>
                    <a:pt x="299" y="428"/>
                  </a:lnTo>
                  <a:lnTo>
                    <a:pt x="294" y="431"/>
                  </a:lnTo>
                  <a:lnTo>
                    <a:pt x="288" y="432"/>
                  </a:lnTo>
                  <a:lnTo>
                    <a:pt x="282" y="435"/>
                  </a:lnTo>
                  <a:lnTo>
                    <a:pt x="275" y="437"/>
                  </a:lnTo>
                  <a:lnTo>
                    <a:pt x="268" y="439"/>
                  </a:lnTo>
                  <a:lnTo>
                    <a:pt x="260" y="441"/>
                  </a:lnTo>
                  <a:lnTo>
                    <a:pt x="252" y="444"/>
                  </a:lnTo>
                  <a:lnTo>
                    <a:pt x="245" y="447"/>
                  </a:lnTo>
                  <a:lnTo>
                    <a:pt x="236" y="450"/>
                  </a:lnTo>
                  <a:lnTo>
                    <a:pt x="227" y="452"/>
                  </a:lnTo>
                  <a:lnTo>
                    <a:pt x="220" y="455"/>
                  </a:lnTo>
                  <a:lnTo>
                    <a:pt x="211" y="457"/>
                  </a:lnTo>
                  <a:lnTo>
                    <a:pt x="203" y="460"/>
                  </a:lnTo>
                  <a:lnTo>
                    <a:pt x="194" y="462"/>
                  </a:lnTo>
                  <a:lnTo>
                    <a:pt x="187" y="465"/>
                  </a:lnTo>
                  <a:lnTo>
                    <a:pt x="177" y="467"/>
                  </a:lnTo>
                  <a:lnTo>
                    <a:pt x="170" y="470"/>
                  </a:lnTo>
                  <a:lnTo>
                    <a:pt x="161" y="471"/>
                  </a:lnTo>
                  <a:lnTo>
                    <a:pt x="154" y="474"/>
                  </a:lnTo>
                  <a:lnTo>
                    <a:pt x="145" y="475"/>
                  </a:lnTo>
                  <a:lnTo>
                    <a:pt x="137" y="478"/>
                  </a:lnTo>
                  <a:lnTo>
                    <a:pt x="129" y="480"/>
                  </a:lnTo>
                  <a:lnTo>
                    <a:pt x="122" y="481"/>
                  </a:lnTo>
                  <a:lnTo>
                    <a:pt x="115" y="483"/>
                  </a:lnTo>
                  <a:lnTo>
                    <a:pt x="109" y="484"/>
                  </a:lnTo>
                  <a:lnTo>
                    <a:pt x="103" y="484"/>
                  </a:lnTo>
                  <a:lnTo>
                    <a:pt x="98" y="486"/>
                  </a:lnTo>
                  <a:lnTo>
                    <a:pt x="89" y="486"/>
                  </a:lnTo>
                  <a:lnTo>
                    <a:pt x="80" y="486"/>
                  </a:lnTo>
                  <a:lnTo>
                    <a:pt x="72" y="486"/>
                  </a:lnTo>
                  <a:lnTo>
                    <a:pt x="63" y="486"/>
                  </a:lnTo>
                  <a:lnTo>
                    <a:pt x="57" y="484"/>
                  </a:lnTo>
                  <a:lnTo>
                    <a:pt x="53" y="484"/>
                  </a:lnTo>
                  <a:lnTo>
                    <a:pt x="47" y="483"/>
                  </a:lnTo>
                  <a:lnTo>
                    <a:pt x="43" y="483"/>
                  </a:lnTo>
                  <a:lnTo>
                    <a:pt x="37" y="481"/>
                  </a:lnTo>
                  <a:lnTo>
                    <a:pt x="33" y="481"/>
                  </a:lnTo>
                  <a:lnTo>
                    <a:pt x="27" y="480"/>
                  </a:lnTo>
                  <a:lnTo>
                    <a:pt x="23" y="480"/>
                  </a:lnTo>
                  <a:lnTo>
                    <a:pt x="0" y="373"/>
                  </a:lnTo>
                  <a:lnTo>
                    <a:pt x="5" y="370"/>
                  </a:lnTo>
                  <a:lnTo>
                    <a:pt x="11" y="369"/>
                  </a:lnTo>
                  <a:lnTo>
                    <a:pt x="17" y="367"/>
                  </a:lnTo>
                  <a:lnTo>
                    <a:pt x="24" y="366"/>
                  </a:lnTo>
                  <a:lnTo>
                    <a:pt x="31" y="363"/>
                  </a:lnTo>
                  <a:lnTo>
                    <a:pt x="39" y="363"/>
                  </a:lnTo>
                  <a:lnTo>
                    <a:pt x="44" y="360"/>
                  </a:lnTo>
                  <a:lnTo>
                    <a:pt x="53" y="359"/>
                  </a:lnTo>
                  <a:lnTo>
                    <a:pt x="59" y="356"/>
                  </a:lnTo>
                  <a:lnTo>
                    <a:pt x="67" y="354"/>
                  </a:lnTo>
                  <a:lnTo>
                    <a:pt x="75" y="353"/>
                  </a:lnTo>
                  <a:lnTo>
                    <a:pt x="82" y="350"/>
                  </a:lnTo>
                  <a:lnTo>
                    <a:pt x="88" y="349"/>
                  </a:lnTo>
                  <a:lnTo>
                    <a:pt x="96" y="347"/>
                  </a:lnTo>
                  <a:lnTo>
                    <a:pt x="102" y="346"/>
                  </a:lnTo>
                  <a:lnTo>
                    <a:pt x="111" y="343"/>
                  </a:lnTo>
                  <a:lnTo>
                    <a:pt x="116" y="340"/>
                  </a:lnTo>
                  <a:lnTo>
                    <a:pt x="125" y="339"/>
                  </a:lnTo>
                  <a:lnTo>
                    <a:pt x="131" y="337"/>
                  </a:lnTo>
                  <a:lnTo>
                    <a:pt x="138" y="334"/>
                  </a:lnTo>
                  <a:lnTo>
                    <a:pt x="144" y="333"/>
                  </a:lnTo>
                  <a:lnTo>
                    <a:pt x="150" y="330"/>
                  </a:lnTo>
                  <a:lnTo>
                    <a:pt x="157" y="328"/>
                  </a:lnTo>
                  <a:lnTo>
                    <a:pt x="162" y="327"/>
                  </a:lnTo>
                  <a:lnTo>
                    <a:pt x="167" y="326"/>
                  </a:lnTo>
                  <a:lnTo>
                    <a:pt x="173" y="324"/>
                  </a:lnTo>
                  <a:lnTo>
                    <a:pt x="178" y="323"/>
                  </a:lnTo>
                  <a:lnTo>
                    <a:pt x="184" y="321"/>
                  </a:lnTo>
                  <a:lnTo>
                    <a:pt x="193" y="318"/>
                  </a:lnTo>
                  <a:lnTo>
                    <a:pt x="201" y="317"/>
                  </a:lnTo>
                  <a:lnTo>
                    <a:pt x="204" y="308"/>
                  </a:lnTo>
                  <a:lnTo>
                    <a:pt x="207" y="300"/>
                  </a:lnTo>
                  <a:lnTo>
                    <a:pt x="210" y="292"/>
                  </a:lnTo>
                  <a:lnTo>
                    <a:pt x="213" y="284"/>
                  </a:lnTo>
                  <a:lnTo>
                    <a:pt x="214" y="275"/>
                  </a:lnTo>
                  <a:lnTo>
                    <a:pt x="217" y="267"/>
                  </a:lnTo>
                  <a:lnTo>
                    <a:pt x="220" y="259"/>
                  </a:lnTo>
                  <a:lnTo>
                    <a:pt x="223" y="252"/>
                  </a:lnTo>
                  <a:lnTo>
                    <a:pt x="223" y="243"/>
                  </a:lnTo>
                  <a:lnTo>
                    <a:pt x="224" y="235"/>
                  </a:lnTo>
                  <a:lnTo>
                    <a:pt x="226" y="228"/>
                  </a:lnTo>
                  <a:lnTo>
                    <a:pt x="227" y="220"/>
                  </a:lnTo>
                  <a:lnTo>
                    <a:pt x="229" y="212"/>
                  </a:lnTo>
                  <a:lnTo>
                    <a:pt x="230" y="205"/>
                  </a:lnTo>
                  <a:lnTo>
                    <a:pt x="230" y="197"/>
                  </a:lnTo>
                  <a:lnTo>
                    <a:pt x="232" y="190"/>
                  </a:lnTo>
                  <a:lnTo>
                    <a:pt x="232" y="182"/>
                  </a:lnTo>
                  <a:lnTo>
                    <a:pt x="232" y="173"/>
                  </a:lnTo>
                  <a:lnTo>
                    <a:pt x="230" y="163"/>
                  </a:lnTo>
                  <a:lnTo>
                    <a:pt x="229" y="154"/>
                  </a:lnTo>
                  <a:lnTo>
                    <a:pt x="227" y="148"/>
                  </a:lnTo>
                  <a:lnTo>
                    <a:pt x="224" y="143"/>
                  </a:lnTo>
                  <a:lnTo>
                    <a:pt x="223" y="137"/>
                  </a:lnTo>
                  <a:lnTo>
                    <a:pt x="223" y="131"/>
                  </a:lnTo>
                  <a:lnTo>
                    <a:pt x="220" y="125"/>
                  </a:lnTo>
                  <a:lnTo>
                    <a:pt x="219" y="121"/>
                  </a:lnTo>
                  <a:lnTo>
                    <a:pt x="216" y="115"/>
                  </a:lnTo>
                  <a:lnTo>
                    <a:pt x="214" y="109"/>
                  </a:lnTo>
                  <a:lnTo>
                    <a:pt x="211" y="104"/>
                  </a:lnTo>
                  <a:lnTo>
                    <a:pt x="210" y="98"/>
                  </a:lnTo>
                  <a:lnTo>
                    <a:pt x="209" y="92"/>
                  </a:lnTo>
                  <a:lnTo>
                    <a:pt x="207" y="86"/>
                  </a:lnTo>
                  <a:lnTo>
                    <a:pt x="204" y="81"/>
                  </a:lnTo>
                  <a:lnTo>
                    <a:pt x="203" y="75"/>
                  </a:lnTo>
                  <a:lnTo>
                    <a:pt x="200" y="71"/>
                  </a:lnTo>
                  <a:lnTo>
                    <a:pt x="199" y="65"/>
                  </a:lnTo>
                  <a:lnTo>
                    <a:pt x="194" y="55"/>
                  </a:lnTo>
                  <a:lnTo>
                    <a:pt x="193" y="48"/>
                  </a:lnTo>
                  <a:lnTo>
                    <a:pt x="190" y="39"/>
                  </a:lnTo>
                  <a:lnTo>
                    <a:pt x="188" y="33"/>
                  </a:lnTo>
                  <a:lnTo>
                    <a:pt x="188" y="33"/>
                  </a:lnTo>
                  <a:close/>
                </a:path>
              </a:pathLst>
            </a:custGeom>
            <a:solidFill>
              <a:srgbClr val="2E2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38" name="Freeform 146"/>
            <p:cNvSpPr>
              <a:spLocks/>
            </p:cNvSpPr>
            <p:nvPr/>
          </p:nvSpPr>
          <p:spPr bwMode="auto">
            <a:xfrm>
              <a:off x="5454650" y="1852613"/>
              <a:ext cx="42863" cy="15875"/>
            </a:xfrm>
            <a:custGeom>
              <a:avLst/>
              <a:gdLst>
                <a:gd name="T0" fmla="*/ 1 w 55"/>
                <a:gd name="T1" fmla="*/ 6 h 20"/>
                <a:gd name="T2" fmla="*/ 46 w 55"/>
                <a:gd name="T3" fmla="*/ 0 h 20"/>
                <a:gd name="T4" fmla="*/ 55 w 55"/>
                <a:gd name="T5" fmla="*/ 20 h 20"/>
                <a:gd name="T6" fmla="*/ 0 w 55"/>
                <a:gd name="T7" fmla="*/ 20 h 20"/>
                <a:gd name="T8" fmla="*/ 1 w 55"/>
                <a:gd name="T9" fmla="*/ 6 h 20"/>
                <a:gd name="T10" fmla="*/ 1 w 55"/>
                <a:gd name="T1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20">
                  <a:moveTo>
                    <a:pt x="1" y="6"/>
                  </a:moveTo>
                  <a:lnTo>
                    <a:pt x="46" y="0"/>
                  </a:lnTo>
                  <a:lnTo>
                    <a:pt x="55" y="20"/>
                  </a:lnTo>
                  <a:lnTo>
                    <a:pt x="0" y="20"/>
                  </a:lnTo>
                  <a:lnTo>
                    <a:pt x="1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703D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39" name="Freeform 147"/>
            <p:cNvSpPr>
              <a:spLocks/>
            </p:cNvSpPr>
            <p:nvPr/>
          </p:nvSpPr>
          <p:spPr bwMode="auto">
            <a:xfrm>
              <a:off x="5468938" y="1885950"/>
              <a:ext cx="39688" cy="19050"/>
            </a:xfrm>
            <a:custGeom>
              <a:avLst/>
              <a:gdLst>
                <a:gd name="T0" fmla="*/ 0 w 52"/>
                <a:gd name="T1" fmla="*/ 2 h 23"/>
                <a:gd name="T2" fmla="*/ 46 w 52"/>
                <a:gd name="T3" fmla="*/ 0 h 23"/>
                <a:gd name="T4" fmla="*/ 52 w 52"/>
                <a:gd name="T5" fmla="*/ 23 h 23"/>
                <a:gd name="T6" fmla="*/ 0 w 52"/>
                <a:gd name="T7" fmla="*/ 23 h 23"/>
                <a:gd name="T8" fmla="*/ 0 w 52"/>
                <a:gd name="T9" fmla="*/ 2 h 23"/>
                <a:gd name="T10" fmla="*/ 0 w 52"/>
                <a:gd name="T11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23">
                  <a:moveTo>
                    <a:pt x="0" y="2"/>
                  </a:moveTo>
                  <a:lnTo>
                    <a:pt x="46" y="0"/>
                  </a:lnTo>
                  <a:lnTo>
                    <a:pt x="52" y="23"/>
                  </a:lnTo>
                  <a:lnTo>
                    <a:pt x="0" y="2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03D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40" name="Freeform 148"/>
            <p:cNvSpPr>
              <a:spLocks/>
            </p:cNvSpPr>
            <p:nvPr/>
          </p:nvSpPr>
          <p:spPr bwMode="auto">
            <a:xfrm>
              <a:off x="5480050" y="1925638"/>
              <a:ext cx="39688" cy="20637"/>
            </a:xfrm>
            <a:custGeom>
              <a:avLst/>
              <a:gdLst>
                <a:gd name="T0" fmla="*/ 1 w 49"/>
                <a:gd name="T1" fmla="*/ 0 h 27"/>
                <a:gd name="T2" fmla="*/ 45 w 49"/>
                <a:gd name="T3" fmla="*/ 5 h 27"/>
                <a:gd name="T4" fmla="*/ 49 w 49"/>
                <a:gd name="T5" fmla="*/ 27 h 27"/>
                <a:gd name="T6" fmla="*/ 0 w 49"/>
                <a:gd name="T7" fmla="*/ 27 h 27"/>
                <a:gd name="T8" fmla="*/ 1 w 49"/>
                <a:gd name="T9" fmla="*/ 0 h 27"/>
                <a:gd name="T10" fmla="*/ 1 w 49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7">
                  <a:moveTo>
                    <a:pt x="1" y="0"/>
                  </a:moveTo>
                  <a:lnTo>
                    <a:pt x="45" y="5"/>
                  </a:lnTo>
                  <a:lnTo>
                    <a:pt x="49" y="27"/>
                  </a:lnTo>
                  <a:lnTo>
                    <a:pt x="0" y="2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03D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41" name="Freeform 149"/>
            <p:cNvSpPr>
              <a:spLocks/>
            </p:cNvSpPr>
            <p:nvPr/>
          </p:nvSpPr>
          <p:spPr bwMode="auto">
            <a:xfrm>
              <a:off x="5484813" y="1966913"/>
              <a:ext cx="39688" cy="20637"/>
            </a:xfrm>
            <a:custGeom>
              <a:avLst/>
              <a:gdLst>
                <a:gd name="T0" fmla="*/ 1 w 49"/>
                <a:gd name="T1" fmla="*/ 0 h 28"/>
                <a:gd name="T2" fmla="*/ 46 w 49"/>
                <a:gd name="T3" fmla="*/ 8 h 28"/>
                <a:gd name="T4" fmla="*/ 49 w 49"/>
                <a:gd name="T5" fmla="*/ 28 h 28"/>
                <a:gd name="T6" fmla="*/ 0 w 49"/>
                <a:gd name="T7" fmla="*/ 28 h 28"/>
                <a:gd name="T8" fmla="*/ 1 w 49"/>
                <a:gd name="T9" fmla="*/ 0 h 28"/>
                <a:gd name="T10" fmla="*/ 1 w 4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8">
                  <a:moveTo>
                    <a:pt x="1" y="0"/>
                  </a:moveTo>
                  <a:lnTo>
                    <a:pt x="46" y="8"/>
                  </a:lnTo>
                  <a:lnTo>
                    <a:pt x="49" y="28"/>
                  </a:lnTo>
                  <a:lnTo>
                    <a:pt x="0" y="2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03D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42" name="Freeform 150"/>
            <p:cNvSpPr>
              <a:spLocks/>
            </p:cNvSpPr>
            <p:nvPr/>
          </p:nvSpPr>
          <p:spPr bwMode="auto">
            <a:xfrm>
              <a:off x="5478463" y="1998663"/>
              <a:ext cx="41275" cy="33337"/>
            </a:xfrm>
            <a:custGeom>
              <a:avLst/>
              <a:gdLst>
                <a:gd name="T0" fmla="*/ 9 w 52"/>
                <a:gd name="T1" fmla="*/ 0 h 42"/>
                <a:gd name="T2" fmla="*/ 52 w 52"/>
                <a:gd name="T3" fmla="*/ 21 h 42"/>
                <a:gd name="T4" fmla="*/ 49 w 52"/>
                <a:gd name="T5" fmla="*/ 42 h 42"/>
                <a:gd name="T6" fmla="*/ 0 w 52"/>
                <a:gd name="T7" fmla="*/ 26 h 42"/>
                <a:gd name="T8" fmla="*/ 9 w 52"/>
                <a:gd name="T9" fmla="*/ 0 h 42"/>
                <a:gd name="T10" fmla="*/ 9 w 52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2">
                  <a:moveTo>
                    <a:pt x="9" y="0"/>
                  </a:moveTo>
                  <a:lnTo>
                    <a:pt x="52" y="21"/>
                  </a:lnTo>
                  <a:lnTo>
                    <a:pt x="49" y="42"/>
                  </a:lnTo>
                  <a:lnTo>
                    <a:pt x="0" y="26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703D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43" name="Freeform 151"/>
            <p:cNvSpPr>
              <a:spLocks/>
            </p:cNvSpPr>
            <p:nvPr/>
          </p:nvSpPr>
          <p:spPr bwMode="auto">
            <a:xfrm>
              <a:off x="5464175" y="2036763"/>
              <a:ext cx="42863" cy="31750"/>
            </a:xfrm>
            <a:custGeom>
              <a:avLst/>
              <a:gdLst>
                <a:gd name="T0" fmla="*/ 8 w 53"/>
                <a:gd name="T1" fmla="*/ 0 h 41"/>
                <a:gd name="T2" fmla="*/ 53 w 53"/>
                <a:gd name="T3" fmla="*/ 22 h 41"/>
                <a:gd name="T4" fmla="*/ 46 w 53"/>
                <a:gd name="T5" fmla="*/ 41 h 41"/>
                <a:gd name="T6" fmla="*/ 0 w 53"/>
                <a:gd name="T7" fmla="*/ 26 h 41"/>
                <a:gd name="T8" fmla="*/ 8 w 53"/>
                <a:gd name="T9" fmla="*/ 0 h 41"/>
                <a:gd name="T10" fmla="*/ 8 w 53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41">
                  <a:moveTo>
                    <a:pt x="8" y="0"/>
                  </a:moveTo>
                  <a:lnTo>
                    <a:pt x="53" y="22"/>
                  </a:lnTo>
                  <a:lnTo>
                    <a:pt x="46" y="41"/>
                  </a:lnTo>
                  <a:lnTo>
                    <a:pt x="0" y="26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03D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44" name="Freeform 152"/>
            <p:cNvSpPr>
              <a:spLocks/>
            </p:cNvSpPr>
            <p:nvPr/>
          </p:nvSpPr>
          <p:spPr bwMode="auto">
            <a:xfrm>
              <a:off x="5451475" y="2079625"/>
              <a:ext cx="39688" cy="30162"/>
            </a:xfrm>
            <a:custGeom>
              <a:avLst/>
              <a:gdLst>
                <a:gd name="T0" fmla="*/ 7 w 49"/>
                <a:gd name="T1" fmla="*/ 0 h 38"/>
                <a:gd name="T2" fmla="*/ 49 w 49"/>
                <a:gd name="T3" fmla="*/ 17 h 38"/>
                <a:gd name="T4" fmla="*/ 45 w 49"/>
                <a:gd name="T5" fmla="*/ 38 h 38"/>
                <a:gd name="T6" fmla="*/ 0 w 49"/>
                <a:gd name="T7" fmla="*/ 25 h 38"/>
                <a:gd name="T8" fmla="*/ 7 w 49"/>
                <a:gd name="T9" fmla="*/ 0 h 38"/>
                <a:gd name="T10" fmla="*/ 7 w 49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8">
                  <a:moveTo>
                    <a:pt x="7" y="0"/>
                  </a:moveTo>
                  <a:lnTo>
                    <a:pt x="49" y="17"/>
                  </a:lnTo>
                  <a:lnTo>
                    <a:pt x="45" y="38"/>
                  </a:lnTo>
                  <a:lnTo>
                    <a:pt x="0" y="25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03D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45" name="Freeform 153"/>
            <p:cNvSpPr>
              <a:spLocks/>
            </p:cNvSpPr>
            <p:nvPr/>
          </p:nvSpPr>
          <p:spPr bwMode="auto">
            <a:xfrm>
              <a:off x="5100638" y="2119313"/>
              <a:ext cx="95250" cy="100012"/>
            </a:xfrm>
            <a:custGeom>
              <a:avLst/>
              <a:gdLst>
                <a:gd name="T0" fmla="*/ 121 w 121"/>
                <a:gd name="T1" fmla="*/ 69 h 127"/>
                <a:gd name="T2" fmla="*/ 94 w 121"/>
                <a:gd name="T3" fmla="*/ 100 h 127"/>
                <a:gd name="T4" fmla="*/ 65 w 121"/>
                <a:gd name="T5" fmla="*/ 108 h 127"/>
                <a:gd name="T6" fmla="*/ 43 w 121"/>
                <a:gd name="T7" fmla="*/ 123 h 127"/>
                <a:gd name="T8" fmla="*/ 26 w 121"/>
                <a:gd name="T9" fmla="*/ 127 h 127"/>
                <a:gd name="T10" fmla="*/ 19 w 121"/>
                <a:gd name="T11" fmla="*/ 120 h 127"/>
                <a:gd name="T12" fmla="*/ 38 w 121"/>
                <a:gd name="T13" fmla="*/ 112 h 127"/>
                <a:gd name="T14" fmla="*/ 55 w 121"/>
                <a:gd name="T15" fmla="*/ 102 h 127"/>
                <a:gd name="T16" fmla="*/ 54 w 121"/>
                <a:gd name="T17" fmla="*/ 97 h 127"/>
                <a:gd name="T18" fmla="*/ 33 w 121"/>
                <a:gd name="T19" fmla="*/ 111 h 127"/>
                <a:gd name="T20" fmla="*/ 15 w 121"/>
                <a:gd name="T21" fmla="*/ 112 h 127"/>
                <a:gd name="T22" fmla="*/ 5 w 121"/>
                <a:gd name="T23" fmla="*/ 98 h 127"/>
                <a:gd name="T24" fmla="*/ 26 w 121"/>
                <a:gd name="T25" fmla="*/ 97 h 127"/>
                <a:gd name="T26" fmla="*/ 48 w 121"/>
                <a:gd name="T27" fmla="*/ 82 h 127"/>
                <a:gd name="T28" fmla="*/ 46 w 121"/>
                <a:gd name="T29" fmla="*/ 76 h 127"/>
                <a:gd name="T30" fmla="*/ 23 w 121"/>
                <a:gd name="T31" fmla="*/ 91 h 127"/>
                <a:gd name="T32" fmla="*/ 0 w 121"/>
                <a:gd name="T33" fmla="*/ 84 h 127"/>
                <a:gd name="T34" fmla="*/ 2 w 121"/>
                <a:gd name="T35" fmla="*/ 63 h 127"/>
                <a:gd name="T36" fmla="*/ 26 w 121"/>
                <a:gd name="T37" fmla="*/ 66 h 127"/>
                <a:gd name="T38" fmla="*/ 54 w 121"/>
                <a:gd name="T39" fmla="*/ 45 h 127"/>
                <a:gd name="T40" fmla="*/ 56 w 121"/>
                <a:gd name="T41" fmla="*/ 30 h 127"/>
                <a:gd name="T42" fmla="*/ 43 w 121"/>
                <a:gd name="T43" fmla="*/ 27 h 127"/>
                <a:gd name="T44" fmla="*/ 35 w 121"/>
                <a:gd name="T45" fmla="*/ 53 h 127"/>
                <a:gd name="T46" fmla="*/ 33 w 121"/>
                <a:gd name="T47" fmla="*/ 52 h 127"/>
                <a:gd name="T48" fmla="*/ 30 w 121"/>
                <a:gd name="T49" fmla="*/ 52 h 127"/>
                <a:gd name="T50" fmla="*/ 28 w 121"/>
                <a:gd name="T51" fmla="*/ 49 h 127"/>
                <a:gd name="T52" fmla="*/ 26 w 121"/>
                <a:gd name="T53" fmla="*/ 46 h 127"/>
                <a:gd name="T54" fmla="*/ 26 w 121"/>
                <a:gd name="T55" fmla="*/ 43 h 127"/>
                <a:gd name="T56" fmla="*/ 28 w 121"/>
                <a:gd name="T57" fmla="*/ 39 h 127"/>
                <a:gd name="T58" fmla="*/ 29 w 121"/>
                <a:gd name="T59" fmla="*/ 33 h 127"/>
                <a:gd name="T60" fmla="*/ 32 w 121"/>
                <a:gd name="T61" fmla="*/ 27 h 127"/>
                <a:gd name="T62" fmla="*/ 33 w 121"/>
                <a:gd name="T63" fmla="*/ 22 h 127"/>
                <a:gd name="T64" fmla="*/ 36 w 121"/>
                <a:gd name="T65" fmla="*/ 16 h 127"/>
                <a:gd name="T66" fmla="*/ 38 w 121"/>
                <a:gd name="T67" fmla="*/ 12 h 127"/>
                <a:gd name="T68" fmla="*/ 41 w 121"/>
                <a:gd name="T69" fmla="*/ 9 h 127"/>
                <a:gd name="T70" fmla="*/ 42 w 121"/>
                <a:gd name="T71" fmla="*/ 7 h 127"/>
                <a:gd name="T72" fmla="*/ 46 w 121"/>
                <a:gd name="T73" fmla="*/ 6 h 127"/>
                <a:gd name="T74" fmla="*/ 52 w 121"/>
                <a:gd name="T75" fmla="*/ 4 h 127"/>
                <a:gd name="T76" fmla="*/ 58 w 121"/>
                <a:gd name="T77" fmla="*/ 3 h 127"/>
                <a:gd name="T78" fmla="*/ 62 w 121"/>
                <a:gd name="T79" fmla="*/ 2 h 127"/>
                <a:gd name="T80" fmla="*/ 68 w 121"/>
                <a:gd name="T81" fmla="*/ 0 h 127"/>
                <a:gd name="T82" fmla="*/ 71 w 121"/>
                <a:gd name="T83" fmla="*/ 0 h 127"/>
                <a:gd name="T84" fmla="*/ 72 w 121"/>
                <a:gd name="T85" fmla="*/ 0 h 127"/>
                <a:gd name="T86" fmla="*/ 104 w 121"/>
                <a:gd name="T87" fmla="*/ 13 h 127"/>
                <a:gd name="T88" fmla="*/ 118 w 121"/>
                <a:gd name="T89" fmla="*/ 6 h 127"/>
                <a:gd name="T90" fmla="*/ 121 w 121"/>
                <a:gd name="T91" fmla="*/ 69 h 127"/>
                <a:gd name="T92" fmla="*/ 121 w 121"/>
                <a:gd name="T93" fmla="*/ 6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1" h="127">
                  <a:moveTo>
                    <a:pt x="121" y="69"/>
                  </a:moveTo>
                  <a:lnTo>
                    <a:pt x="94" y="100"/>
                  </a:lnTo>
                  <a:lnTo>
                    <a:pt x="65" y="108"/>
                  </a:lnTo>
                  <a:lnTo>
                    <a:pt x="43" y="123"/>
                  </a:lnTo>
                  <a:lnTo>
                    <a:pt x="26" y="127"/>
                  </a:lnTo>
                  <a:lnTo>
                    <a:pt x="19" y="120"/>
                  </a:lnTo>
                  <a:lnTo>
                    <a:pt x="38" y="112"/>
                  </a:lnTo>
                  <a:lnTo>
                    <a:pt x="55" y="102"/>
                  </a:lnTo>
                  <a:lnTo>
                    <a:pt x="54" y="97"/>
                  </a:lnTo>
                  <a:lnTo>
                    <a:pt x="33" y="111"/>
                  </a:lnTo>
                  <a:lnTo>
                    <a:pt x="15" y="112"/>
                  </a:lnTo>
                  <a:lnTo>
                    <a:pt x="5" y="98"/>
                  </a:lnTo>
                  <a:lnTo>
                    <a:pt x="26" y="97"/>
                  </a:lnTo>
                  <a:lnTo>
                    <a:pt x="48" y="82"/>
                  </a:lnTo>
                  <a:lnTo>
                    <a:pt x="46" y="76"/>
                  </a:lnTo>
                  <a:lnTo>
                    <a:pt x="23" y="91"/>
                  </a:lnTo>
                  <a:lnTo>
                    <a:pt x="0" y="84"/>
                  </a:lnTo>
                  <a:lnTo>
                    <a:pt x="2" y="63"/>
                  </a:lnTo>
                  <a:lnTo>
                    <a:pt x="26" y="66"/>
                  </a:lnTo>
                  <a:lnTo>
                    <a:pt x="54" y="45"/>
                  </a:lnTo>
                  <a:lnTo>
                    <a:pt x="56" y="30"/>
                  </a:lnTo>
                  <a:lnTo>
                    <a:pt x="43" y="27"/>
                  </a:lnTo>
                  <a:lnTo>
                    <a:pt x="35" y="53"/>
                  </a:lnTo>
                  <a:lnTo>
                    <a:pt x="33" y="52"/>
                  </a:lnTo>
                  <a:lnTo>
                    <a:pt x="30" y="52"/>
                  </a:lnTo>
                  <a:lnTo>
                    <a:pt x="28" y="49"/>
                  </a:lnTo>
                  <a:lnTo>
                    <a:pt x="26" y="46"/>
                  </a:lnTo>
                  <a:lnTo>
                    <a:pt x="26" y="43"/>
                  </a:lnTo>
                  <a:lnTo>
                    <a:pt x="28" y="39"/>
                  </a:lnTo>
                  <a:lnTo>
                    <a:pt x="29" y="33"/>
                  </a:lnTo>
                  <a:lnTo>
                    <a:pt x="32" y="27"/>
                  </a:lnTo>
                  <a:lnTo>
                    <a:pt x="33" y="22"/>
                  </a:lnTo>
                  <a:lnTo>
                    <a:pt x="36" y="16"/>
                  </a:lnTo>
                  <a:lnTo>
                    <a:pt x="38" y="12"/>
                  </a:lnTo>
                  <a:lnTo>
                    <a:pt x="41" y="9"/>
                  </a:lnTo>
                  <a:lnTo>
                    <a:pt x="42" y="7"/>
                  </a:lnTo>
                  <a:lnTo>
                    <a:pt x="46" y="6"/>
                  </a:lnTo>
                  <a:lnTo>
                    <a:pt x="52" y="4"/>
                  </a:lnTo>
                  <a:lnTo>
                    <a:pt x="58" y="3"/>
                  </a:lnTo>
                  <a:lnTo>
                    <a:pt x="62" y="2"/>
                  </a:lnTo>
                  <a:lnTo>
                    <a:pt x="68" y="0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104" y="13"/>
                  </a:lnTo>
                  <a:lnTo>
                    <a:pt x="118" y="6"/>
                  </a:lnTo>
                  <a:lnTo>
                    <a:pt x="121" y="69"/>
                  </a:lnTo>
                  <a:lnTo>
                    <a:pt x="121" y="69"/>
                  </a:lnTo>
                  <a:close/>
                </a:path>
              </a:pathLst>
            </a:custGeom>
            <a:solidFill>
              <a:srgbClr val="FFB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46" name="Freeform 154"/>
            <p:cNvSpPr>
              <a:spLocks/>
            </p:cNvSpPr>
            <p:nvPr/>
          </p:nvSpPr>
          <p:spPr bwMode="auto">
            <a:xfrm>
              <a:off x="5176838" y="2105025"/>
              <a:ext cx="66675" cy="82550"/>
            </a:xfrm>
            <a:custGeom>
              <a:avLst/>
              <a:gdLst>
                <a:gd name="T0" fmla="*/ 62 w 83"/>
                <a:gd name="T1" fmla="*/ 0 h 105"/>
                <a:gd name="T2" fmla="*/ 0 w 83"/>
                <a:gd name="T3" fmla="*/ 17 h 105"/>
                <a:gd name="T4" fmla="*/ 13 w 83"/>
                <a:gd name="T5" fmla="*/ 105 h 105"/>
                <a:gd name="T6" fmla="*/ 83 w 83"/>
                <a:gd name="T7" fmla="*/ 95 h 105"/>
                <a:gd name="T8" fmla="*/ 62 w 83"/>
                <a:gd name="T9" fmla="*/ 0 h 105"/>
                <a:gd name="T10" fmla="*/ 62 w 83"/>
                <a:gd name="T1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05">
                  <a:moveTo>
                    <a:pt x="62" y="0"/>
                  </a:moveTo>
                  <a:lnTo>
                    <a:pt x="0" y="17"/>
                  </a:lnTo>
                  <a:lnTo>
                    <a:pt x="13" y="105"/>
                  </a:lnTo>
                  <a:lnTo>
                    <a:pt x="83" y="95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45D6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47" name="Freeform 155"/>
            <p:cNvSpPr>
              <a:spLocks/>
            </p:cNvSpPr>
            <p:nvPr/>
          </p:nvSpPr>
          <p:spPr bwMode="auto">
            <a:xfrm>
              <a:off x="5146675" y="1754188"/>
              <a:ext cx="101600" cy="360362"/>
            </a:xfrm>
            <a:custGeom>
              <a:avLst/>
              <a:gdLst>
                <a:gd name="T0" fmla="*/ 129 w 129"/>
                <a:gd name="T1" fmla="*/ 0 h 456"/>
                <a:gd name="T2" fmla="*/ 121 w 129"/>
                <a:gd name="T3" fmla="*/ 6 h 456"/>
                <a:gd name="T4" fmla="*/ 114 w 129"/>
                <a:gd name="T5" fmla="*/ 12 h 456"/>
                <a:gd name="T6" fmla="*/ 107 w 129"/>
                <a:gd name="T7" fmla="*/ 18 h 456"/>
                <a:gd name="T8" fmla="*/ 101 w 129"/>
                <a:gd name="T9" fmla="*/ 25 h 456"/>
                <a:gd name="T10" fmla="*/ 94 w 129"/>
                <a:gd name="T11" fmla="*/ 31 h 456"/>
                <a:gd name="T12" fmla="*/ 87 w 129"/>
                <a:gd name="T13" fmla="*/ 36 h 456"/>
                <a:gd name="T14" fmla="*/ 80 w 129"/>
                <a:gd name="T15" fmla="*/ 44 h 456"/>
                <a:gd name="T16" fmla="*/ 74 w 129"/>
                <a:gd name="T17" fmla="*/ 49 h 456"/>
                <a:gd name="T18" fmla="*/ 65 w 129"/>
                <a:gd name="T19" fmla="*/ 55 h 456"/>
                <a:gd name="T20" fmla="*/ 58 w 129"/>
                <a:gd name="T21" fmla="*/ 61 h 456"/>
                <a:gd name="T22" fmla="*/ 51 w 129"/>
                <a:gd name="T23" fmla="*/ 68 h 456"/>
                <a:gd name="T24" fmla="*/ 45 w 129"/>
                <a:gd name="T25" fmla="*/ 74 h 456"/>
                <a:gd name="T26" fmla="*/ 36 w 129"/>
                <a:gd name="T27" fmla="*/ 80 h 456"/>
                <a:gd name="T28" fmla="*/ 31 w 129"/>
                <a:gd name="T29" fmla="*/ 87 h 456"/>
                <a:gd name="T30" fmla="*/ 23 w 129"/>
                <a:gd name="T31" fmla="*/ 93 h 456"/>
                <a:gd name="T32" fmla="*/ 16 w 129"/>
                <a:gd name="T33" fmla="*/ 98 h 456"/>
                <a:gd name="T34" fmla="*/ 31 w 129"/>
                <a:gd name="T35" fmla="*/ 124 h 456"/>
                <a:gd name="T36" fmla="*/ 5 w 129"/>
                <a:gd name="T37" fmla="*/ 124 h 456"/>
                <a:gd name="T38" fmla="*/ 0 w 129"/>
                <a:gd name="T39" fmla="*/ 456 h 456"/>
                <a:gd name="T40" fmla="*/ 129 w 129"/>
                <a:gd name="T41" fmla="*/ 0 h 456"/>
                <a:gd name="T42" fmla="*/ 129 w 129"/>
                <a:gd name="T43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9" h="456">
                  <a:moveTo>
                    <a:pt x="129" y="0"/>
                  </a:moveTo>
                  <a:lnTo>
                    <a:pt x="121" y="6"/>
                  </a:lnTo>
                  <a:lnTo>
                    <a:pt x="114" y="12"/>
                  </a:lnTo>
                  <a:lnTo>
                    <a:pt x="107" y="18"/>
                  </a:lnTo>
                  <a:lnTo>
                    <a:pt x="101" y="25"/>
                  </a:lnTo>
                  <a:lnTo>
                    <a:pt x="94" y="31"/>
                  </a:lnTo>
                  <a:lnTo>
                    <a:pt x="87" y="36"/>
                  </a:lnTo>
                  <a:lnTo>
                    <a:pt x="80" y="44"/>
                  </a:lnTo>
                  <a:lnTo>
                    <a:pt x="74" y="49"/>
                  </a:lnTo>
                  <a:lnTo>
                    <a:pt x="65" y="55"/>
                  </a:lnTo>
                  <a:lnTo>
                    <a:pt x="58" y="61"/>
                  </a:lnTo>
                  <a:lnTo>
                    <a:pt x="51" y="68"/>
                  </a:lnTo>
                  <a:lnTo>
                    <a:pt x="45" y="74"/>
                  </a:lnTo>
                  <a:lnTo>
                    <a:pt x="36" y="80"/>
                  </a:lnTo>
                  <a:lnTo>
                    <a:pt x="31" y="87"/>
                  </a:lnTo>
                  <a:lnTo>
                    <a:pt x="23" y="93"/>
                  </a:lnTo>
                  <a:lnTo>
                    <a:pt x="16" y="98"/>
                  </a:lnTo>
                  <a:lnTo>
                    <a:pt x="31" y="124"/>
                  </a:lnTo>
                  <a:lnTo>
                    <a:pt x="5" y="124"/>
                  </a:lnTo>
                  <a:lnTo>
                    <a:pt x="0" y="456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304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48" name="Freeform 156"/>
            <p:cNvSpPr>
              <a:spLocks/>
            </p:cNvSpPr>
            <p:nvPr/>
          </p:nvSpPr>
          <p:spPr bwMode="auto">
            <a:xfrm>
              <a:off x="5248275" y="1668463"/>
              <a:ext cx="79375" cy="117475"/>
            </a:xfrm>
            <a:custGeom>
              <a:avLst/>
              <a:gdLst>
                <a:gd name="T0" fmla="*/ 93 w 99"/>
                <a:gd name="T1" fmla="*/ 0 h 149"/>
                <a:gd name="T2" fmla="*/ 87 w 99"/>
                <a:gd name="T3" fmla="*/ 0 h 149"/>
                <a:gd name="T4" fmla="*/ 83 w 99"/>
                <a:gd name="T5" fmla="*/ 3 h 149"/>
                <a:gd name="T6" fmla="*/ 77 w 99"/>
                <a:gd name="T7" fmla="*/ 5 h 149"/>
                <a:gd name="T8" fmla="*/ 73 w 99"/>
                <a:gd name="T9" fmla="*/ 10 h 149"/>
                <a:gd name="T10" fmla="*/ 64 w 99"/>
                <a:gd name="T11" fmla="*/ 16 h 149"/>
                <a:gd name="T12" fmla="*/ 59 w 99"/>
                <a:gd name="T13" fmla="*/ 23 h 149"/>
                <a:gd name="T14" fmla="*/ 53 w 99"/>
                <a:gd name="T15" fmla="*/ 29 h 149"/>
                <a:gd name="T16" fmla="*/ 46 w 99"/>
                <a:gd name="T17" fmla="*/ 36 h 149"/>
                <a:gd name="T18" fmla="*/ 38 w 99"/>
                <a:gd name="T19" fmla="*/ 44 h 149"/>
                <a:gd name="T20" fmla="*/ 33 w 99"/>
                <a:gd name="T21" fmla="*/ 49 h 149"/>
                <a:gd name="T22" fmla="*/ 25 w 99"/>
                <a:gd name="T23" fmla="*/ 55 h 149"/>
                <a:gd name="T24" fmla="*/ 20 w 99"/>
                <a:gd name="T25" fmla="*/ 61 h 149"/>
                <a:gd name="T26" fmla="*/ 12 w 99"/>
                <a:gd name="T27" fmla="*/ 65 h 149"/>
                <a:gd name="T28" fmla="*/ 8 w 99"/>
                <a:gd name="T29" fmla="*/ 70 h 149"/>
                <a:gd name="T30" fmla="*/ 2 w 99"/>
                <a:gd name="T31" fmla="*/ 71 h 149"/>
                <a:gd name="T32" fmla="*/ 0 w 99"/>
                <a:gd name="T33" fmla="*/ 74 h 149"/>
                <a:gd name="T34" fmla="*/ 1 w 99"/>
                <a:gd name="T35" fmla="*/ 78 h 149"/>
                <a:gd name="T36" fmla="*/ 2 w 99"/>
                <a:gd name="T37" fmla="*/ 85 h 149"/>
                <a:gd name="T38" fmla="*/ 2 w 99"/>
                <a:gd name="T39" fmla="*/ 91 h 149"/>
                <a:gd name="T40" fmla="*/ 4 w 99"/>
                <a:gd name="T41" fmla="*/ 95 h 149"/>
                <a:gd name="T42" fmla="*/ 5 w 99"/>
                <a:gd name="T43" fmla="*/ 103 h 149"/>
                <a:gd name="T44" fmla="*/ 5 w 99"/>
                <a:gd name="T45" fmla="*/ 108 h 149"/>
                <a:gd name="T46" fmla="*/ 5 w 99"/>
                <a:gd name="T47" fmla="*/ 114 h 149"/>
                <a:gd name="T48" fmla="*/ 7 w 99"/>
                <a:gd name="T49" fmla="*/ 120 h 149"/>
                <a:gd name="T50" fmla="*/ 7 w 99"/>
                <a:gd name="T51" fmla="*/ 126 h 149"/>
                <a:gd name="T52" fmla="*/ 8 w 99"/>
                <a:gd name="T53" fmla="*/ 132 h 149"/>
                <a:gd name="T54" fmla="*/ 10 w 99"/>
                <a:gd name="T55" fmla="*/ 139 h 149"/>
                <a:gd name="T56" fmla="*/ 11 w 99"/>
                <a:gd name="T57" fmla="*/ 144 h 149"/>
                <a:gd name="T58" fmla="*/ 14 w 99"/>
                <a:gd name="T59" fmla="*/ 143 h 149"/>
                <a:gd name="T60" fmla="*/ 18 w 99"/>
                <a:gd name="T61" fmla="*/ 143 h 149"/>
                <a:gd name="T62" fmla="*/ 24 w 99"/>
                <a:gd name="T63" fmla="*/ 143 h 149"/>
                <a:gd name="T64" fmla="*/ 30 w 99"/>
                <a:gd name="T65" fmla="*/ 143 h 149"/>
                <a:gd name="T66" fmla="*/ 34 w 99"/>
                <a:gd name="T67" fmla="*/ 143 h 149"/>
                <a:gd name="T68" fmla="*/ 41 w 99"/>
                <a:gd name="T69" fmla="*/ 144 h 149"/>
                <a:gd name="T70" fmla="*/ 47 w 99"/>
                <a:gd name="T71" fmla="*/ 146 h 149"/>
                <a:gd name="T72" fmla="*/ 54 w 99"/>
                <a:gd name="T73" fmla="*/ 146 h 149"/>
                <a:gd name="T74" fmla="*/ 60 w 99"/>
                <a:gd name="T75" fmla="*/ 146 h 149"/>
                <a:gd name="T76" fmla="*/ 67 w 99"/>
                <a:gd name="T77" fmla="*/ 146 h 149"/>
                <a:gd name="T78" fmla="*/ 73 w 99"/>
                <a:gd name="T79" fmla="*/ 146 h 149"/>
                <a:gd name="T80" fmla="*/ 80 w 99"/>
                <a:gd name="T81" fmla="*/ 147 h 149"/>
                <a:gd name="T82" fmla="*/ 84 w 99"/>
                <a:gd name="T83" fmla="*/ 147 h 149"/>
                <a:gd name="T84" fmla="*/ 90 w 99"/>
                <a:gd name="T85" fmla="*/ 149 h 149"/>
                <a:gd name="T86" fmla="*/ 95 w 99"/>
                <a:gd name="T87" fmla="*/ 149 h 149"/>
                <a:gd name="T88" fmla="*/ 99 w 99"/>
                <a:gd name="T89" fmla="*/ 149 h 149"/>
                <a:gd name="T90" fmla="*/ 93 w 99"/>
                <a:gd name="T91" fmla="*/ 0 h 149"/>
                <a:gd name="T92" fmla="*/ 93 w 99"/>
                <a:gd name="T9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9" h="149">
                  <a:moveTo>
                    <a:pt x="93" y="0"/>
                  </a:moveTo>
                  <a:lnTo>
                    <a:pt x="87" y="0"/>
                  </a:lnTo>
                  <a:lnTo>
                    <a:pt x="83" y="3"/>
                  </a:lnTo>
                  <a:lnTo>
                    <a:pt x="77" y="5"/>
                  </a:lnTo>
                  <a:lnTo>
                    <a:pt x="73" y="10"/>
                  </a:lnTo>
                  <a:lnTo>
                    <a:pt x="64" y="16"/>
                  </a:lnTo>
                  <a:lnTo>
                    <a:pt x="59" y="23"/>
                  </a:lnTo>
                  <a:lnTo>
                    <a:pt x="53" y="29"/>
                  </a:lnTo>
                  <a:lnTo>
                    <a:pt x="46" y="36"/>
                  </a:lnTo>
                  <a:lnTo>
                    <a:pt x="38" y="44"/>
                  </a:lnTo>
                  <a:lnTo>
                    <a:pt x="33" y="49"/>
                  </a:lnTo>
                  <a:lnTo>
                    <a:pt x="25" y="55"/>
                  </a:lnTo>
                  <a:lnTo>
                    <a:pt x="20" y="61"/>
                  </a:lnTo>
                  <a:lnTo>
                    <a:pt x="12" y="65"/>
                  </a:lnTo>
                  <a:lnTo>
                    <a:pt x="8" y="70"/>
                  </a:lnTo>
                  <a:lnTo>
                    <a:pt x="2" y="71"/>
                  </a:lnTo>
                  <a:lnTo>
                    <a:pt x="0" y="74"/>
                  </a:lnTo>
                  <a:lnTo>
                    <a:pt x="1" y="78"/>
                  </a:lnTo>
                  <a:lnTo>
                    <a:pt x="2" y="85"/>
                  </a:lnTo>
                  <a:lnTo>
                    <a:pt x="2" y="91"/>
                  </a:lnTo>
                  <a:lnTo>
                    <a:pt x="4" y="95"/>
                  </a:lnTo>
                  <a:lnTo>
                    <a:pt x="5" y="103"/>
                  </a:lnTo>
                  <a:lnTo>
                    <a:pt x="5" y="108"/>
                  </a:lnTo>
                  <a:lnTo>
                    <a:pt x="5" y="114"/>
                  </a:lnTo>
                  <a:lnTo>
                    <a:pt x="7" y="120"/>
                  </a:lnTo>
                  <a:lnTo>
                    <a:pt x="7" y="126"/>
                  </a:lnTo>
                  <a:lnTo>
                    <a:pt x="8" y="132"/>
                  </a:lnTo>
                  <a:lnTo>
                    <a:pt x="10" y="139"/>
                  </a:lnTo>
                  <a:lnTo>
                    <a:pt x="11" y="144"/>
                  </a:lnTo>
                  <a:lnTo>
                    <a:pt x="14" y="143"/>
                  </a:lnTo>
                  <a:lnTo>
                    <a:pt x="18" y="143"/>
                  </a:lnTo>
                  <a:lnTo>
                    <a:pt x="24" y="143"/>
                  </a:lnTo>
                  <a:lnTo>
                    <a:pt x="30" y="143"/>
                  </a:lnTo>
                  <a:lnTo>
                    <a:pt x="34" y="143"/>
                  </a:lnTo>
                  <a:lnTo>
                    <a:pt x="41" y="144"/>
                  </a:lnTo>
                  <a:lnTo>
                    <a:pt x="47" y="146"/>
                  </a:lnTo>
                  <a:lnTo>
                    <a:pt x="54" y="146"/>
                  </a:lnTo>
                  <a:lnTo>
                    <a:pt x="60" y="146"/>
                  </a:lnTo>
                  <a:lnTo>
                    <a:pt x="67" y="146"/>
                  </a:lnTo>
                  <a:lnTo>
                    <a:pt x="73" y="146"/>
                  </a:lnTo>
                  <a:lnTo>
                    <a:pt x="80" y="147"/>
                  </a:lnTo>
                  <a:lnTo>
                    <a:pt x="84" y="147"/>
                  </a:lnTo>
                  <a:lnTo>
                    <a:pt x="90" y="149"/>
                  </a:lnTo>
                  <a:lnTo>
                    <a:pt x="95" y="149"/>
                  </a:lnTo>
                  <a:lnTo>
                    <a:pt x="99" y="149"/>
                  </a:lnTo>
                  <a:lnTo>
                    <a:pt x="9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0A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49" name="Freeform 157"/>
            <p:cNvSpPr>
              <a:spLocks/>
            </p:cNvSpPr>
            <p:nvPr/>
          </p:nvSpPr>
          <p:spPr bwMode="auto">
            <a:xfrm>
              <a:off x="5213350" y="1584325"/>
              <a:ext cx="119063" cy="141287"/>
            </a:xfrm>
            <a:custGeom>
              <a:avLst/>
              <a:gdLst>
                <a:gd name="T0" fmla="*/ 30 w 150"/>
                <a:gd name="T1" fmla="*/ 7 h 177"/>
                <a:gd name="T2" fmla="*/ 42 w 150"/>
                <a:gd name="T3" fmla="*/ 5 h 177"/>
                <a:gd name="T4" fmla="*/ 53 w 150"/>
                <a:gd name="T5" fmla="*/ 2 h 177"/>
                <a:gd name="T6" fmla="*/ 63 w 150"/>
                <a:gd name="T7" fmla="*/ 0 h 177"/>
                <a:gd name="T8" fmla="*/ 76 w 150"/>
                <a:gd name="T9" fmla="*/ 0 h 177"/>
                <a:gd name="T10" fmla="*/ 91 w 150"/>
                <a:gd name="T11" fmla="*/ 0 h 177"/>
                <a:gd name="T12" fmla="*/ 102 w 150"/>
                <a:gd name="T13" fmla="*/ 3 h 177"/>
                <a:gd name="T14" fmla="*/ 112 w 150"/>
                <a:gd name="T15" fmla="*/ 7 h 177"/>
                <a:gd name="T16" fmla="*/ 125 w 150"/>
                <a:gd name="T17" fmla="*/ 17 h 177"/>
                <a:gd name="T18" fmla="*/ 131 w 150"/>
                <a:gd name="T19" fmla="*/ 26 h 177"/>
                <a:gd name="T20" fmla="*/ 128 w 150"/>
                <a:gd name="T21" fmla="*/ 38 h 177"/>
                <a:gd name="T22" fmla="*/ 125 w 150"/>
                <a:gd name="T23" fmla="*/ 48 h 177"/>
                <a:gd name="T24" fmla="*/ 125 w 150"/>
                <a:gd name="T25" fmla="*/ 59 h 177"/>
                <a:gd name="T26" fmla="*/ 124 w 150"/>
                <a:gd name="T27" fmla="*/ 68 h 177"/>
                <a:gd name="T28" fmla="*/ 128 w 150"/>
                <a:gd name="T29" fmla="*/ 78 h 177"/>
                <a:gd name="T30" fmla="*/ 140 w 150"/>
                <a:gd name="T31" fmla="*/ 74 h 177"/>
                <a:gd name="T32" fmla="*/ 148 w 150"/>
                <a:gd name="T33" fmla="*/ 81 h 177"/>
                <a:gd name="T34" fmla="*/ 150 w 150"/>
                <a:gd name="T35" fmla="*/ 98 h 177"/>
                <a:gd name="T36" fmla="*/ 141 w 150"/>
                <a:gd name="T37" fmla="*/ 113 h 177"/>
                <a:gd name="T38" fmla="*/ 132 w 150"/>
                <a:gd name="T39" fmla="*/ 123 h 177"/>
                <a:gd name="T40" fmla="*/ 128 w 150"/>
                <a:gd name="T41" fmla="*/ 137 h 177"/>
                <a:gd name="T42" fmla="*/ 122 w 150"/>
                <a:gd name="T43" fmla="*/ 149 h 177"/>
                <a:gd name="T44" fmla="*/ 118 w 150"/>
                <a:gd name="T45" fmla="*/ 159 h 177"/>
                <a:gd name="T46" fmla="*/ 111 w 150"/>
                <a:gd name="T47" fmla="*/ 164 h 177"/>
                <a:gd name="T48" fmla="*/ 99 w 150"/>
                <a:gd name="T49" fmla="*/ 170 h 177"/>
                <a:gd name="T50" fmla="*/ 85 w 150"/>
                <a:gd name="T51" fmla="*/ 173 h 177"/>
                <a:gd name="T52" fmla="*/ 69 w 150"/>
                <a:gd name="T53" fmla="*/ 176 h 177"/>
                <a:gd name="T54" fmla="*/ 52 w 150"/>
                <a:gd name="T55" fmla="*/ 176 h 177"/>
                <a:gd name="T56" fmla="*/ 34 w 150"/>
                <a:gd name="T57" fmla="*/ 176 h 177"/>
                <a:gd name="T58" fmla="*/ 24 w 150"/>
                <a:gd name="T59" fmla="*/ 173 h 177"/>
                <a:gd name="T60" fmla="*/ 17 w 150"/>
                <a:gd name="T61" fmla="*/ 170 h 177"/>
                <a:gd name="T62" fmla="*/ 17 w 150"/>
                <a:gd name="T63" fmla="*/ 163 h 177"/>
                <a:gd name="T64" fmla="*/ 17 w 150"/>
                <a:gd name="T65" fmla="*/ 153 h 177"/>
                <a:gd name="T66" fmla="*/ 17 w 150"/>
                <a:gd name="T67" fmla="*/ 143 h 177"/>
                <a:gd name="T68" fmla="*/ 17 w 150"/>
                <a:gd name="T69" fmla="*/ 133 h 177"/>
                <a:gd name="T70" fmla="*/ 14 w 150"/>
                <a:gd name="T71" fmla="*/ 124 h 177"/>
                <a:gd name="T72" fmla="*/ 1 w 150"/>
                <a:gd name="T73" fmla="*/ 120 h 177"/>
                <a:gd name="T74" fmla="*/ 10 w 150"/>
                <a:gd name="T75" fmla="*/ 78 h 177"/>
                <a:gd name="T76" fmla="*/ 11 w 150"/>
                <a:gd name="T77" fmla="*/ 64 h 177"/>
                <a:gd name="T78" fmla="*/ 11 w 150"/>
                <a:gd name="T79" fmla="*/ 56 h 177"/>
                <a:gd name="T80" fmla="*/ 11 w 150"/>
                <a:gd name="T81" fmla="*/ 48 h 177"/>
                <a:gd name="T82" fmla="*/ 13 w 150"/>
                <a:gd name="T83" fmla="*/ 36 h 177"/>
                <a:gd name="T84" fmla="*/ 14 w 150"/>
                <a:gd name="T85" fmla="*/ 22 h 177"/>
                <a:gd name="T86" fmla="*/ 20 w 150"/>
                <a:gd name="T87" fmla="*/ 12 h 177"/>
                <a:gd name="T88" fmla="*/ 24 w 150"/>
                <a:gd name="T89" fmla="*/ 1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0" h="177">
                  <a:moveTo>
                    <a:pt x="24" y="10"/>
                  </a:moveTo>
                  <a:lnTo>
                    <a:pt x="30" y="7"/>
                  </a:lnTo>
                  <a:lnTo>
                    <a:pt x="37" y="6"/>
                  </a:lnTo>
                  <a:lnTo>
                    <a:pt x="42" y="5"/>
                  </a:lnTo>
                  <a:lnTo>
                    <a:pt x="49" y="3"/>
                  </a:lnTo>
                  <a:lnTo>
                    <a:pt x="53" y="2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8" y="2"/>
                  </a:lnTo>
                  <a:lnTo>
                    <a:pt x="102" y="3"/>
                  </a:lnTo>
                  <a:lnTo>
                    <a:pt x="108" y="5"/>
                  </a:lnTo>
                  <a:lnTo>
                    <a:pt x="112" y="7"/>
                  </a:lnTo>
                  <a:lnTo>
                    <a:pt x="117" y="10"/>
                  </a:lnTo>
                  <a:lnTo>
                    <a:pt x="125" y="17"/>
                  </a:lnTo>
                  <a:lnTo>
                    <a:pt x="132" y="25"/>
                  </a:lnTo>
                  <a:lnTo>
                    <a:pt x="131" y="26"/>
                  </a:lnTo>
                  <a:lnTo>
                    <a:pt x="129" y="33"/>
                  </a:lnTo>
                  <a:lnTo>
                    <a:pt x="128" y="38"/>
                  </a:lnTo>
                  <a:lnTo>
                    <a:pt x="128" y="42"/>
                  </a:lnTo>
                  <a:lnTo>
                    <a:pt x="125" y="48"/>
                  </a:lnTo>
                  <a:lnTo>
                    <a:pt x="125" y="55"/>
                  </a:lnTo>
                  <a:lnTo>
                    <a:pt x="125" y="59"/>
                  </a:lnTo>
                  <a:lnTo>
                    <a:pt x="124" y="65"/>
                  </a:lnTo>
                  <a:lnTo>
                    <a:pt x="124" y="68"/>
                  </a:lnTo>
                  <a:lnTo>
                    <a:pt x="125" y="72"/>
                  </a:lnTo>
                  <a:lnTo>
                    <a:pt x="128" y="78"/>
                  </a:lnTo>
                  <a:lnTo>
                    <a:pt x="132" y="78"/>
                  </a:lnTo>
                  <a:lnTo>
                    <a:pt x="140" y="74"/>
                  </a:lnTo>
                  <a:lnTo>
                    <a:pt x="145" y="77"/>
                  </a:lnTo>
                  <a:lnTo>
                    <a:pt x="148" y="81"/>
                  </a:lnTo>
                  <a:lnTo>
                    <a:pt x="150" y="90"/>
                  </a:lnTo>
                  <a:lnTo>
                    <a:pt x="150" y="98"/>
                  </a:lnTo>
                  <a:lnTo>
                    <a:pt x="147" y="105"/>
                  </a:lnTo>
                  <a:lnTo>
                    <a:pt x="141" y="113"/>
                  </a:lnTo>
                  <a:lnTo>
                    <a:pt x="132" y="115"/>
                  </a:lnTo>
                  <a:lnTo>
                    <a:pt x="132" y="123"/>
                  </a:lnTo>
                  <a:lnTo>
                    <a:pt x="131" y="130"/>
                  </a:lnTo>
                  <a:lnTo>
                    <a:pt x="128" y="137"/>
                  </a:lnTo>
                  <a:lnTo>
                    <a:pt x="127" y="144"/>
                  </a:lnTo>
                  <a:lnTo>
                    <a:pt x="122" y="149"/>
                  </a:lnTo>
                  <a:lnTo>
                    <a:pt x="119" y="154"/>
                  </a:lnTo>
                  <a:lnTo>
                    <a:pt x="118" y="159"/>
                  </a:lnTo>
                  <a:lnTo>
                    <a:pt x="115" y="163"/>
                  </a:lnTo>
                  <a:lnTo>
                    <a:pt x="111" y="164"/>
                  </a:lnTo>
                  <a:lnTo>
                    <a:pt x="106" y="167"/>
                  </a:lnTo>
                  <a:lnTo>
                    <a:pt x="99" y="170"/>
                  </a:lnTo>
                  <a:lnTo>
                    <a:pt x="93" y="173"/>
                  </a:lnTo>
                  <a:lnTo>
                    <a:pt x="85" y="173"/>
                  </a:lnTo>
                  <a:lnTo>
                    <a:pt x="78" y="175"/>
                  </a:lnTo>
                  <a:lnTo>
                    <a:pt x="69" y="176"/>
                  </a:lnTo>
                  <a:lnTo>
                    <a:pt x="60" y="177"/>
                  </a:lnTo>
                  <a:lnTo>
                    <a:pt x="52" y="176"/>
                  </a:lnTo>
                  <a:lnTo>
                    <a:pt x="43" y="176"/>
                  </a:lnTo>
                  <a:lnTo>
                    <a:pt x="34" y="176"/>
                  </a:lnTo>
                  <a:lnTo>
                    <a:pt x="30" y="176"/>
                  </a:lnTo>
                  <a:lnTo>
                    <a:pt x="24" y="173"/>
                  </a:lnTo>
                  <a:lnTo>
                    <a:pt x="20" y="172"/>
                  </a:lnTo>
                  <a:lnTo>
                    <a:pt x="17" y="170"/>
                  </a:lnTo>
                  <a:lnTo>
                    <a:pt x="17" y="169"/>
                  </a:lnTo>
                  <a:lnTo>
                    <a:pt x="17" y="163"/>
                  </a:lnTo>
                  <a:lnTo>
                    <a:pt x="17" y="159"/>
                  </a:lnTo>
                  <a:lnTo>
                    <a:pt x="17" y="153"/>
                  </a:lnTo>
                  <a:lnTo>
                    <a:pt x="17" y="149"/>
                  </a:lnTo>
                  <a:lnTo>
                    <a:pt x="17" y="143"/>
                  </a:lnTo>
                  <a:lnTo>
                    <a:pt x="17" y="137"/>
                  </a:lnTo>
                  <a:lnTo>
                    <a:pt x="17" y="133"/>
                  </a:lnTo>
                  <a:lnTo>
                    <a:pt x="17" y="128"/>
                  </a:lnTo>
                  <a:lnTo>
                    <a:pt x="14" y="124"/>
                  </a:lnTo>
                  <a:lnTo>
                    <a:pt x="8" y="121"/>
                  </a:lnTo>
                  <a:lnTo>
                    <a:pt x="1" y="120"/>
                  </a:lnTo>
                  <a:lnTo>
                    <a:pt x="0" y="120"/>
                  </a:lnTo>
                  <a:lnTo>
                    <a:pt x="10" y="78"/>
                  </a:lnTo>
                  <a:lnTo>
                    <a:pt x="11" y="65"/>
                  </a:lnTo>
                  <a:lnTo>
                    <a:pt x="11" y="64"/>
                  </a:lnTo>
                  <a:lnTo>
                    <a:pt x="11" y="61"/>
                  </a:lnTo>
                  <a:lnTo>
                    <a:pt x="11" y="56"/>
                  </a:lnTo>
                  <a:lnTo>
                    <a:pt x="11" y="52"/>
                  </a:lnTo>
                  <a:lnTo>
                    <a:pt x="11" y="48"/>
                  </a:lnTo>
                  <a:lnTo>
                    <a:pt x="11" y="42"/>
                  </a:lnTo>
                  <a:lnTo>
                    <a:pt x="13" y="36"/>
                  </a:lnTo>
                  <a:lnTo>
                    <a:pt x="14" y="29"/>
                  </a:lnTo>
                  <a:lnTo>
                    <a:pt x="14" y="22"/>
                  </a:lnTo>
                  <a:lnTo>
                    <a:pt x="17" y="17"/>
                  </a:lnTo>
                  <a:lnTo>
                    <a:pt x="20" y="12"/>
                  </a:lnTo>
                  <a:lnTo>
                    <a:pt x="24" y="10"/>
                  </a:lnTo>
                  <a:lnTo>
                    <a:pt x="24" y="10"/>
                  </a:lnTo>
                  <a:close/>
                </a:path>
              </a:pathLst>
            </a:custGeom>
            <a:solidFill>
              <a:srgbClr val="FFB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50" name="Freeform 158"/>
            <p:cNvSpPr>
              <a:spLocks/>
            </p:cNvSpPr>
            <p:nvPr/>
          </p:nvSpPr>
          <p:spPr bwMode="auto">
            <a:xfrm>
              <a:off x="5227638" y="1636713"/>
              <a:ext cx="47625" cy="14287"/>
            </a:xfrm>
            <a:custGeom>
              <a:avLst/>
              <a:gdLst>
                <a:gd name="T0" fmla="*/ 0 w 61"/>
                <a:gd name="T1" fmla="*/ 9 h 19"/>
                <a:gd name="T2" fmla="*/ 3 w 61"/>
                <a:gd name="T3" fmla="*/ 7 h 19"/>
                <a:gd name="T4" fmla="*/ 9 w 61"/>
                <a:gd name="T5" fmla="*/ 3 h 19"/>
                <a:gd name="T6" fmla="*/ 13 w 61"/>
                <a:gd name="T7" fmla="*/ 1 h 19"/>
                <a:gd name="T8" fmla="*/ 20 w 61"/>
                <a:gd name="T9" fmla="*/ 0 h 19"/>
                <a:gd name="T10" fmla="*/ 25 w 61"/>
                <a:gd name="T11" fmla="*/ 0 h 19"/>
                <a:gd name="T12" fmla="*/ 33 w 61"/>
                <a:gd name="T13" fmla="*/ 1 h 19"/>
                <a:gd name="T14" fmla="*/ 39 w 61"/>
                <a:gd name="T15" fmla="*/ 3 h 19"/>
                <a:gd name="T16" fmla="*/ 45 w 61"/>
                <a:gd name="T17" fmla="*/ 4 h 19"/>
                <a:gd name="T18" fmla="*/ 49 w 61"/>
                <a:gd name="T19" fmla="*/ 7 h 19"/>
                <a:gd name="T20" fmla="*/ 53 w 61"/>
                <a:gd name="T21" fmla="*/ 12 h 19"/>
                <a:gd name="T22" fmla="*/ 58 w 61"/>
                <a:gd name="T23" fmla="*/ 16 h 19"/>
                <a:gd name="T24" fmla="*/ 61 w 61"/>
                <a:gd name="T25" fmla="*/ 19 h 19"/>
                <a:gd name="T26" fmla="*/ 58 w 61"/>
                <a:gd name="T27" fmla="*/ 17 h 19"/>
                <a:gd name="T28" fmla="*/ 55 w 61"/>
                <a:gd name="T29" fmla="*/ 17 h 19"/>
                <a:gd name="T30" fmla="*/ 49 w 61"/>
                <a:gd name="T31" fmla="*/ 17 h 19"/>
                <a:gd name="T32" fmla="*/ 45 w 61"/>
                <a:gd name="T33" fmla="*/ 17 h 19"/>
                <a:gd name="T34" fmla="*/ 38 w 61"/>
                <a:gd name="T35" fmla="*/ 17 h 19"/>
                <a:gd name="T36" fmla="*/ 32 w 61"/>
                <a:gd name="T37" fmla="*/ 17 h 19"/>
                <a:gd name="T38" fmla="*/ 26 w 61"/>
                <a:gd name="T39" fmla="*/ 17 h 19"/>
                <a:gd name="T40" fmla="*/ 22 w 61"/>
                <a:gd name="T41" fmla="*/ 17 h 19"/>
                <a:gd name="T42" fmla="*/ 15 w 61"/>
                <a:gd name="T43" fmla="*/ 14 h 19"/>
                <a:gd name="T44" fmla="*/ 12 w 61"/>
                <a:gd name="T45" fmla="*/ 13 h 19"/>
                <a:gd name="T46" fmla="*/ 7 w 61"/>
                <a:gd name="T47" fmla="*/ 10 h 19"/>
                <a:gd name="T48" fmla="*/ 0 w 61"/>
                <a:gd name="T49" fmla="*/ 9 h 19"/>
                <a:gd name="T50" fmla="*/ 0 w 61"/>
                <a:gd name="T51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19">
                  <a:moveTo>
                    <a:pt x="0" y="9"/>
                  </a:moveTo>
                  <a:lnTo>
                    <a:pt x="3" y="7"/>
                  </a:lnTo>
                  <a:lnTo>
                    <a:pt x="9" y="3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3" y="1"/>
                  </a:lnTo>
                  <a:lnTo>
                    <a:pt x="39" y="3"/>
                  </a:lnTo>
                  <a:lnTo>
                    <a:pt x="45" y="4"/>
                  </a:lnTo>
                  <a:lnTo>
                    <a:pt x="49" y="7"/>
                  </a:lnTo>
                  <a:lnTo>
                    <a:pt x="53" y="12"/>
                  </a:lnTo>
                  <a:lnTo>
                    <a:pt x="58" y="16"/>
                  </a:lnTo>
                  <a:lnTo>
                    <a:pt x="61" y="19"/>
                  </a:lnTo>
                  <a:lnTo>
                    <a:pt x="58" y="17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5" y="17"/>
                  </a:lnTo>
                  <a:lnTo>
                    <a:pt x="38" y="17"/>
                  </a:lnTo>
                  <a:lnTo>
                    <a:pt x="32" y="17"/>
                  </a:lnTo>
                  <a:lnTo>
                    <a:pt x="26" y="17"/>
                  </a:lnTo>
                  <a:lnTo>
                    <a:pt x="22" y="17"/>
                  </a:lnTo>
                  <a:lnTo>
                    <a:pt x="15" y="14"/>
                  </a:lnTo>
                  <a:lnTo>
                    <a:pt x="12" y="13"/>
                  </a:lnTo>
                  <a:lnTo>
                    <a:pt x="7" y="1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E89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51" name="Freeform 159"/>
            <p:cNvSpPr>
              <a:spLocks/>
            </p:cNvSpPr>
            <p:nvPr/>
          </p:nvSpPr>
          <p:spPr bwMode="auto">
            <a:xfrm>
              <a:off x="5227638" y="1566863"/>
              <a:ext cx="115888" cy="87312"/>
            </a:xfrm>
            <a:custGeom>
              <a:avLst/>
              <a:gdLst>
                <a:gd name="T0" fmla="*/ 1 w 145"/>
                <a:gd name="T1" fmla="*/ 33 h 109"/>
                <a:gd name="T2" fmla="*/ 0 w 145"/>
                <a:gd name="T3" fmla="*/ 28 h 109"/>
                <a:gd name="T4" fmla="*/ 5 w 145"/>
                <a:gd name="T5" fmla="*/ 21 h 109"/>
                <a:gd name="T6" fmla="*/ 15 w 145"/>
                <a:gd name="T7" fmla="*/ 13 h 109"/>
                <a:gd name="T8" fmla="*/ 27 w 145"/>
                <a:gd name="T9" fmla="*/ 7 h 109"/>
                <a:gd name="T10" fmla="*/ 37 w 145"/>
                <a:gd name="T11" fmla="*/ 2 h 109"/>
                <a:gd name="T12" fmla="*/ 49 w 145"/>
                <a:gd name="T13" fmla="*/ 1 h 109"/>
                <a:gd name="T14" fmla="*/ 63 w 145"/>
                <a:gd name="T15" fmla="*/ 0 h 109"/>
                <a:gd name="T16" fmla="*/ 77 w 145"/>
                <a:gd name="T17" fmla="*/ 0 h 109"/>
                <a:gd name="T18" fmla="*/ 89 w 145"/>
                <a:gd name="T19" fmla="*/ 1 h 109"/>
                <a:gd name="T20" fmla="*/ 99 w 145"/>
                <a:gd name="T21" fmla="*/ 2 h 109"/>
                <a:gd name="T22" fmla="*/ 109 w 145"/>
                <a:gd name="T23" fmla="*/ 5 h 109"/>
                <a:gd name="T24" fmla="*/ 122 w 145"/>
                <a:gd name="T25" fmla="*/ 15 h 109"/>
                <a:gd name="T26" fmla="*/ 134 w 145"/>
                <a:gd name="T27" fmla="*/ 28 h 109"/>
                <a:gd name="T28" fmla="*/ 138 w 145"/>
                <a:gd name="T29" fmla="*/ 38 h 109"/>
                <a:gd name="T30" fmla="*/ 141 w 145"/>
                <a:gd name="T31" fmla="*/ 50 h 109"/>
                <a:gd name="T32" fmla="*/ 144 w 145"/>
                <a:gd name="T33" fmla="*/ 63 h 109"/>
                <a:gd name="T34" fmla="*/ 144 w 145"/>
                <a:gd name="T35" fmla="*/ 76 h 109"/>
                <a:gd name="T36" fmla="*/ 141 w 145"/>
                <a:gd name="T37" fmla="*/ 87 h 109"/>
                <a:gd name="T38" fmla="*/ 139 w 145"/>
                <a:gd name="T39" fmla="*/ 98 h 109"/>
                <a:gd name="T40" fmla="*/ 135 w 145"/>
                <a:gd name="T41" fmla="*/ 106 h 109"/>
                <a:gd name="T42" fmla="*/ 123 w 145"/>
                <a:gd name="T43" fmla="*/ 100 h 109"/>
                <a:gd name="T44" fmla="*/ 115 w 145"/>
                <a:gd name="T45" fmla="*/ 100 h 109"/>
                <a:gd name="T46" fmla="*/ 99 w 145"/>
                <a:gd name="T47" fmla="*/ 100 h 109"/>
                <a:gd name="T48" fmla="*/ 83 w 145"/>
                <a:gd name="T49" fmla="*/ 89 h 109"/>
                <a:gd name="T50" fmla="*/ 80 w 145"/>
                <a:gd name="T51" fmla="*/ 79 h 109"/>
                <a:gd name="T52" fmla="*/ 83 w 145"/>
                <a:gd name="T53" fmla="*/ 63 h 109"/>
                <a:gd name="T54" fmla="*/ 85 w 145"/>
                <a:gd name="T55" fmla="*/ 47 h 109"/>
                <a:gd name="T56" fmla="*/ 79 w 145"/>
                <a:gd name="T57" fmla="*/ 37 h 109"/>
                <a:gd name="T58" fmla="*/ 66 w 145"/>
                <a:gd name="T59" fmla="*/ 30 h 109"/>
                <a:gd name="T60" fmla="*/ 51 w 145"/>
                <a:gd name="T61" fmla="*/ 30 h 109"/>
                <a:gd name="T62" fmla="*/ 33 w 145"/>
                <a:gd name="T63" fmla="*/ 30 h 109"/>
                <a:gd name="T64" fmla="*/ 18 w 145"/>
                <a:gd name="T65" fmla="*/ 31 h 109"/>
                <a:gd name="T66" fmla="*/ 5 w 145"/>
                <a:gd name="T67" fmla="*/ 33 h 109"/>
                <a:gd name="T68" fmla="*/ 2 w 145"/>
                <a:gd name="T69" fmla="*/ 3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" h="109">
                  <a:moveTo>
                    <a:pt x="2" y="36"/>
                  </a:moveTo>
                  <a:lnTo>
                    <a:pt x="1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1" y="26"/>
                  </a:lnTo>
                  <a:lnTo>
                    <a:pt x="5" y="21"/>
                  </a:lnTo>
                  <a:lnTo>
                    <a:pt x="11" y="17"/>
                  </a:lnTo>
                  <a:lnTo>
                    <a:pt x="15" y="13"/>
                  </a:lnTo>
                  <a:lnTo>
                    <a:pt x="21" y="10"/>
                  </a:lnTo>
                  <a:lnTo>
                    <a:pt x="27" y="7"/>
                  </a:lnTo>
                  <a:lnTo>
                    <a:pt x="33" y="5"/>
                  </a:lnTo>
                  <a:lnTo>
                    <a:pt x="37" y="2"/>
                  </a:lnTo>
                  <a:lnTo>
                    <a:pt x="43" y="1"/>
                  </a:lnTo>
                  <a:lnTo>
                    <a:pt x="49" y="1"/>
                  </a:lnTo>
                  <a:lnTo>
                    <a:pt x="53" y="1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77" y="0"/>
                  </a:lnTo>
                  <a:lnTo>
                    <a:pt x="83" y="1"/>
                  </a:lnTo>
                  <a:lnTo>
                    <a:pt x="89" y="1"/>
                  </a:lnTo>
                  <a:lnTo>
                    <a:pt x="93" y="2"/>
                  </a:lnTo>
                  <a:lnTo>
                    <a:pt x="99" y="2"/>
                  </a:lnTo>
                  <a:lnTo>
                    <a:pt x="103" y="4"/>
                  </a:lnTo>
                  <a:lnTo>
                    <a:pt x="109" y="5"/>
                  </a:lnTo>
                  <a:lnTo>
                    <a:pt x="113" y="8"/>
                  </a:lnTo>
                  <a:lnTo>
                    <a:pt x="122" y="15"/>
                  </a:lnTo>
                  <a:lnTo>
                    <a:pt x="131" y="24"/>
                  </a:lnTo>
                  <a:lnTo>
                    <a:pt x="134" y="28"/>
                  </a:lnTo>
                  <a:lnTo>
                    <a:pt x="136" y="33"/>
                  </a:lnTo>
                  <a:lnTo>
                    <a:pt x="138" y="38"/>
                  </a:lnTo>
                  <a:lnTo>
                    <a:pt x="141" y="44"/>
                  </a:lnTo>
                  <a:lnTo>
                    <a:pt x="141" y="50"/>
                  </a:lnTo>
                  <a:lnTo>
                    <a:pt x="144" y="57"/>
                  </a:lnTo>
                  <a:lnTo>
                    <a:pt x="144" y="63"/>
                  </a:lnTo>
                  <a:lnTo>
                    <a:pt x="145" y="70"/>
                  </a:lnTo>
                  <a:lnTo>
                    <a:pt x="144" y="76"/>
                  </a:lnTo>
                  <a:lnTo>
                    <a:pt x="144" y="83"/>
                  </a:lnTo>
                  <a:lnTo>
                    <a:pt x="141" y="87"/>
                  </a:lnTo>
                  <a:lnTo>
                    <a:pt x="141" y="92"/>
                  </a:lnTo>
                  <a:lnTo>
                    <a:pt x="139" y="98"/>
                  </a:lnTo>
                  <a:lnTo>
                    <a:pt x="138" y="103"/>
                  </a:lnTo>
                  <a:lnTo>
                    <a:pt x="135" y="106"/>
                  </a:lnTo>
                  <a:lnTo>
                    <a:pt x="134" y="109"/>
                  </a:lnTo>
                  <a:lnTo>
                    <a:pt x="123" y="100"/>
                  </a:lnTo>
                  <a:lnTo>
                    <a:pt x="121" y="100"/>
                  </a:lnTo>
                  <a:lnTo>
                    <a:pt x="115" y="100"/>
                  </a:lnTo>
                  <a:lnTo>
                    <a:pt x="106" y="100"/>
                  </a:lnTo>
                  <a:lnTo>
                    <a:pt x="99" y="100"/>
                  </a:lnTo>
                  <a:lnTo>
                    <a:pt x="90" y="96"/>
                  </a:lnTo>
                  <a:lnTo>
                    <a:pt x="83" y="89"/>
                  </a:lnTo>
                  <a:lnTo>
                    <a:pt x="80" y="83"/>
                  </a:lnTo>
                  <a:lnTo>
                    <a:pt x="80" y="79"/>
                  </a:lnTo>
                  <a:lnTo>
                    <a:pt x="80" y="70"/>
                  </a:lnTo>
                  <a:lnTo>
                    <a:pt x="83" y="63"/>
                  </a:lnTo>
                  <a:lnTo>
                    <a:pt x="85" y="54"/>
                  </a:lnTo>
                  <a:lnTo>
                    <a:pt x="85" y="47"/>
                  </a:lnTo>
                  <a:lnTo>
                    <a:pt x="83" y="40"/>
                  </a:lnTo>
                  <a:lnTo>
                    <a:pt x="79" y="37"/>
                  </a:lnTo>
                  <a:lnTo>
                    <a:pt x="73" y="33"/>
                  </a:lnTo>
                  <a:lnTo>
                    <a:pt x="66" y="30"/>
                  </a:lnTo>
                  <a:lnTo>
                    <a:pt x="59" y="30"/>
                  </a:lnTo>
                  <a:lnTo>
                    <a:pt x="51" y="30"/>
                  </a:lnTo>
                  <a:lnTo>
                    <a:pt x="41" y="28"/>
                  </a:lnTo>
                  <a:lnTo>
                    <a:pt x="33" y="30"/>
                  </a:lnTo>
                  <a:lnTo>
                    <a:pt x="24" y="30"/>
                  </a:lnTo>
                  <a:lnTo>
                    <a:pt x="18" y="31"/>
                  </a:lnTo>
                  <a:lnTo>
                    <a:pt x="11" y="33"/>
                  </a:lnTo>
                  <a:lnTo>
                    <a:pt x="5" y="33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2" y="36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52" name="Freeform 160"/>
            <p:cNvSpPr>
              <a:spLocks/>
            </p:cNvSpPr>
            <p:nvPr/>
          </p:nvSpPr>
          <p:spPr bwMode="auto">
            <a:xfrm>
              <a:off x="5148263" y="1774825"/>
              <a:ext cx="146050" cy="342900"/>
            </a:xfrm>
            <a:custGeom>
              <a:avLst/>
              <a:gdLst>
                <a:gd name="T0" fmla="*/ 49 w 184"/>
                <a:gd name="T1" fmla="*/ 431 h 431"/>
                <a:gd name="T2" fmla="*/ 139 w 184"/>
                <a:gd name="T3" fmla="*/ 114 h 431"/>
                <a:gd name="T4" fmla="*/ 184 w 184"/>
                <a:gd name="T5" fmla="*/ 1 h 431"/>
                <a:gd name="T6" fmla="*/ 121 w 184"/>
                <a:gd name="T7" fmla="*/ 0 h 431"/>
                <a:gd name="T8" fmla="*/ 102 w 184"/>
                <a:gd name="T9" fmla="*/ 20 h 431"/>
                <a:gd name="T10" fmla="*/ 0 w 184"/>
                <a:gd name="T11" fmla="*/ 422 h 431"/>
                <a:gd name="T12" fmla="*/ 49 w 184"/>
                <a:gd name="T13" fmla="*/ 431 h 431"/>
                <a:gd name="T14" fmla="*/ 49 w 184"/>
                <a:gd name="T15" fmla="*/ 43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431">
                  <a:moveTo>
                    <a:pt x="49" y="431"/>
                  </a:moveTo>
                  <a:lnTo>
                    <a:pt x="139" y="114"/>
                  </a:lnTo>
                  <a:lnTo>
                    <a:pt x="184" y="1"/>
                  </a:lnTo>
                  <a:lnTo>
                    <a:pt x="121" y="0"/>
                  </a:lnTo>
                  <a:lnTo>
                    <a:pt x="102" y="20"/>
                  </a:lnTo>
                  <a:lnTo>
                    <a:pt x="0" y="422"/>
                  </a:lnTo>
                  <a:lnTo>
                    <a:pt x="49" y="431"/>
                  </a:lnTo>
                  <a:lnTo>
                    <a:pt x="49" y="431"/>
                  </a:lnTo>
                  <a:close/>
                </a:path>
              </a:pathLst>
            </a:custGeom>
            <a:solidFill>
              <a:srgbClr val="F28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53" name="Freeform 161"/>
            <p:cNvSpPr>
              <a:spLocks/>
            </p:cNvSpPr>
            <p:nvPr/>
          </p:nvSpPr>
          <p:spPr bwMode="auto">
            <a:xfrm>
              <a:off x="5184775" y="1751013"/>
              <a:ext cx="184150" cy="368300"/>
            </a:xfrm>
            <a:custGeom>
              <a:avLst/>
              <a:gdLst>
                <a:gd name="T0" fmla="*/ 174 w 232"/>
                <a:gd name="T1" fmla="*/ 0 h 464"/>
                <a:gd name="T2" fmla="*/ 232 w 232"/>
                <a:gd name="T3" fmla="*/ 26 h 464"/>
                <a:gd name="T4" fmla="*/ 232 w 232"/>
                <a:gd name="T5" fmla="*/ 50 h 464"/>
                <a:gd name="T6" fmla="*/ 132 w 232"/>
                <a:gd name="T7" fmla="*/ 118 h 464"/>
                <a:gd name="T8" fmla="*/ 191 w 232"/>
                <a:gd name="T9" fmla="*/ 129 h 464"/>
                <a:gd name="T10" fmla="*/ 0 w 232"/>
                <a:gd name="T11" fmla="*/ 464 h 464"/>
                <a:gd name="T12" fmla="*/ 76 w 232"/>
                <a:gd name="T13" fmla="*/ 168 h 464"/>
                <a:gd name="T14" fmla="*/ 131 w 232"/>
                <a:gd name="T15" fmla="*/ 37 h 464"/>
                <a:gd name="T16" fmla="*/ 174 w 232"/>
                <a:gd name="T17" fmla="*/ 0 h 464"/>
                <a:gd name="T18" fmla="*/ 174 w 232"/>
                <a:gd name="T19" fmla="*/ 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2" h="464">
                  <a:moveTo>
                    <a:pt x="174" y="0"/>
                  </a:moveTo>
                  <a:lnTo>
                    <a:pt x="232" y="26"/>
                  </a:lnTo>
                  <a:lnTo>
                    <a:pt x="232" y="50"/>
                  </a:lnTo>
                  <a:lnTo>
                    <a:pt x="132" y="118"/>
                  </a:lnTo>
                  <a:lnTo>
                    <a:pt x="191" y="129"/>
                  </a:lnTo>
                  <a:lnTo>
                    <a:pt x="0" y="464"/>
                  </a:lnTo>
                  <a:lnTo>
                    <a:pt x="76" y="168"/>
                  </a:lnTo>
                  <a:lnTo>
                    <a:pt x="131" y="37"/>
                  </a:lnTo>
                  <a:lnTo>
                    <a:pt x="174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304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54" name="Freeform 162"/>
            <p:cNvSpPr>
              <a:spLocks/>
            </p:cNvSpPr>
            <p:nvPr/>
          </p:nvSpPr>
          <p:spPr bwMode="auto">
            <a:xfrm>
              <a:off x="4862513" y="2101850"/>
              <a:ext cx="79375" cy="63500"/>
            </a:xfrm>
            <a:custGeom>
              <a:avLst/>
              <a:gdLst>
                <a:gd name="T0" fmla="*/ 99 w 99"/>
                <a:gd name="T1" fmla="*/ 13 h 81"/>
                <a:gd name="T2" fmla="*/ 93 w 99"/>
                <a:gd name="T3" fmla="*/ 19 h 81"/>
                <a:gd name="T4" fmla="*/ 88 w 99"/>
                <a:gd name="T5" fmla="*/ 25 h 81"/>
                <a:gd name="T6" fmla="*/ 80 w 99"/>
                <a:gd name="T7" fmla="*/ 31 h 81"/>
                <a:gd name="T8" fmla="*/ 73 w 99"/>
                <a:gd name="T9" fmla="*/ 39 h 81"/>
                <a:gd name="T10" fmla="*/ 64 w 99"/>
                <a:gd name="T11" fmla="*/ 47 h 81"/>
                <a:gd name="T12" fmla="*/ 57 w 99"/>
                <a:gd name="T13" fmla="*/ 54 h 81"/>
                <a:gd name="T14" fmla="*/ 50 w 99"/>
                <a:gd name="T15" fmla="*/ 60 h 81"/>
                <a:gd name="T16" fmla="*/ 46 w 99"/>
                <a:gd name="T17" fmla="*/ 67 h 81"/>
                <a:gd name="T18" fmla="*/ 40 w 99"/>
                <a:gd name="T19" fmla="*/ 67 h 81"/>
                <a:gd name="T20" fmla="*/ 34 w 99"/>
                <a:gd name="T21" fmla="*/ 68 h 81"/>
                <a:gd name="T22" fmla="*/ 28 w 99"/>
                <a:gd name="T23" fmla="*/ 71 h 81"/>
                <a:gd name="T24" fmla="*/ 24 w 99"/>
                <a:gd name="T25" fmla="*/ 73 h 81"/>
                <a:gd name="T26" fmla="*/ 18 w 99"/>
                <a:gd name="T27" fmla="*/ 74 h 81"/>
                <a:gd name="T28" fmla="*/ 13 w 99"/>
                <a:gd name="T29" fmla="*/ 77 h 81"/>
                <a:gd name="T30" fmla="*/ 8 w 99"/>
                <a:gd name="T31" fmla="*/ 78 h 81"/>
                <a:gd name="T32" fmla="*/ 4 w 99"/>
                <a:gd name="T33" fmla="*/ 81 h 81"/>
                <a:gd name="T34" fmla="*/ 1 w 99"/>
                <a:gd name="T35" fmla="*/ 74 h 81"/>
                <a:gd name="T36" fmla="*/ 0 w 99"/>
                <a:gd name="T37" fmla="*/ 68 h 81"/>
                <a:gd name="T38" fmla="*/ 5 w 99"/>
                <a:gd name="T39" fmla="*/ 64 h 81"/>
                <a:gd name="T40" fmla="*/ 11 w 99"/>
                <a:gd name="T41" fmla="*/ 61 h 81"/>
                <a:gd name="T42" fmla="*/ 17 w 99"/>
                <a:gd name="T43" fmla="*/ 57 h 81"/>
                <a:gd name="T44" fmla="*/ 24 w 99"/>
                <a:gd name="T45" fmla="*/ 54 h 81"/>
                <a:gd name="T46" fmla="*/ 30 w 99"/>
                <a:gd name="T47" fmla="*/ 47 h 81"/>
                <a:gd name="T48" fmla="*/ 39 w 99"/>
                <a:gd name="T49" fmla="*/ 41 h 81"/>
                <a:gd name="T50" fmla="*/ 43 w 99"/>
                <a:gd name="T51" fmla="*/ 37 h 81"/>
                <a:gd name="T52" fmla="*/ 47 w 99"/>
                <a:gd name="T53" fmla="*/ 34 h 81"/>
                <a:gd name="T54" fmla="*/ 53 w 99"/>
                <a:gd name="T55" fmla="*/ 29 h 81"/>
                <a:gd name="T56" fmla="*/ 59 w 99"/>
                <a:gd name="T57" fmla="*/ 26 h 81"/>
                <a:gd name="T58" fmla="*/ 67 w 99"/>
                <a:gd name="T59" fmla="*/ 19 h 81"/>
                <a:gd name="T60" fmla="*/ 77 w 99"/>
                <a:gd name="T61" fmla="*/ 11 h 81"/>
                <a:gd name="T62" fmla="*/ 85 w 99"/>
                <a:gd name="T63" fmla="*/ 5 h 81"/>
                <a:gd name="T64" fmla="*/ 93 w 99"/>
                <a:gd name="T65" fmla="*/ 0 h 81"/>
                <a:gd name="T66" fmla="*/ 96 w 99"/>
                <a:gd name="T67" fmla="*/ 6 h 81"/>
                <a:gd name="T68" fmla="*/ 99 w 99"/>
                <a:gd name="T69" fmla="*/ 13 h 81"/>
                <a:gd name="T70" fmla="*/ 99 w 99"/>
                <a:gd name="T71" fmla="*/ 1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81">
                  <a:moveTo>
                    <a:pt x="99" y="13"/>
                  </a:moveTo>
                  <a:lnTo>
                    <a:pt x="93" y="19"/>
                  </a:lnTo>
                  <a:lnTo>
                    <a:pt x="88" y="25"/>
                  </a:lnTo>
                  <a:lnTo>
                    <a:pt x="80" y="31"/>
                  </a:lnTo>
                  <a:lnTo>
                    <a:pt x="73" y="39"/>
                  </a:lnTo>
                  <a:lnTo>
                    <a:pt x="64" y="47"/>
                  </a:lnTo>
                  <a:lnTo>
                    <a:pt x="57" y="54"/>
                  </a:lnTo>
                  <a:lnTo>
                    <a:pt x="50" y="60"/>
                  </a:lnTo>
                  <a:lnTo>
                    <a:pt x="46" y="67"/>
                  </a:lnTo>
                  <a:lnTo>
                    <a:pt x="40" y="67"/>
                  </a:lnTo>
                  <a:lnTo>
                    <a:pt x="34" y="68"/>
                  </a:lnTo>
                  <a:lnTo>
                    <a:pt x="28" y="71"/>
                  </a:lnTo>
                  <a:lnTo>
                    <a:pt x="24" y="73"/>
                  </a:lnTo>
                  <a:lnTo>
                    <a:pt x="18" y="74"/>
                  </a:lnTo>
                  <a:lnTo>
                    <a:pt x="13" y="77"/>
                  </a:lnTo>
                  <a:lnTo>
                    <a:pt x="8" y="78"/>
                  </a:lnTo>
                  <a:lnTo>
                    <a:pt x="4" y="81"/>
                  </a:lnTo>
                  <a:lnTo>
                    <a:pt x="1" y="74"/>
                  </a:lnTo>
                  <a:lnTo>
                    <a:pt x="0" y="68"/>
                  </a:lnTo>
                  <a:lnTo>
                    <a:pt x="5" y="64"/>
                  </a:lnTo>
                  <a:lnTo>
                    <a:pt x="11" y="61"/>
                  </a:lnTo>
                  <a:lnTo>
                    <a:pt x="17" y="57"/>
                  </a:lnTo>
                  <a:lnTo>
                    <a:pt x="24" y="54"/>
                  </a:lnTo>
                  <a:lnTo>
                    <a:pt x="30" y="47"/>
                  </a:lnTo>
                  <a:lnTo>
                    <a:pt x="39" y="41"/>
                  </a:lnTo>
                  <a:lnTo>
                    <a:pt x="43" y="37"/>
                  </a:lnTo>
                  <a:lnTo>
                    <a:pt x="47" y="34"/>
                  </a:lnTo>
                  <a:lnTo>
                    <a:pt x="53" y="29"/>
                  </a:lnTo>
                  <a:lnTo>
                    <a:pt x="59" y="26"/>
                  </a:lnTo>
                  <a:lnTo>
                    <a:pt x="67" y="19"/>
                  </a:lnTo>
                  <a:lnTo>
                    <a:pt x="77" y="11"/>
                  </a:lnTo>
                  <a:lnTo>
                    <a:pt x="85" y="5"/>
                  </a:lnTo>
                  <a:lnTo>
                    <a:pt x="93" y="0"/>
                  </a:lnTo>
                  <a:lnTo>
                    <a:pt x="96" y="6"/>
                  </a:lnTo>
                  <a:lnTo>
                    <a:pt x="99" y="13"/>
                  </a:lnTo>
                  <a:lnTo>
                    <a:pt x="99" y="13"/>
                  </a:lnTo>
                  <a:close/>
                </a:path>
              </a:pathLst>
            </a:custGeom>
            <a:solidFill>
              <a:srgbClr val="FFB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55" name="Freeform 163"/>
            <p:cNvSpPr>
              <a:spLocks/>
            </p:cNvSpPr>
            <p:nvPr/>
          </p:nvSpPr>
          <p:spPr bwMode="auto">
            <a:xfrm>
              <a:off x="4829175" y="2070100"/>
              <a:ext cx="109538" cy="93662"/>
            </a:xfrm>
            <a:custGeom>
              <a:avLst/>
              <a:gdLst>
                <a:gd name="T0" fmla="*/ 78 w 138"/>
                <a:gd name="T1" fmla="*/ 79 h 116"/>
                <a:gd name="T2" fmla="*/ 69 w 138"/>
                <a:gd name="T3" fmla="*/ 76 h 116"/>
                <a:gd name="T4" fmla="*/ 57 w 138"/>
                <a:gd name="T5" fmla="*/ 80 h 116"/>
                <a:gd name="T6" fmla="*/ 42 w 138"/>
                <a:gd name="T7" fmla="*/ 87 h 116"/>
                <a:gd name="T8" fmla="*/ 27 w 138"/>
                <a:gd name="T9" fmla="*/ 98 h 116"/>
                <a:gd name="T10" fmla="*/ 17 w 138"/>
                <a:gd name="T11" fmla="*/ 109 h 116"/>
                <a:gd name="T12" fmla="*/ 7 w 138"/>
                <a:gd name="T13" fmla="*/ 111 h 116"/>
                <a:gd name="T14" fmla="*/ 7 w 138"/>
                <a:gd name="T15" fmla="*/ 99 h 116"/>
                <a:gd name="T16" fmla="*/ 14 w 138"/>
                <a:gd name="T17" fmla="*/ 89 h 116"/>
                <a:gd name="T18" fmla="*/ 24 w 138"/>
                <a:gd name="T19" fmla="*/ 79 h 116"/>
                <a:gd name="T20" fmla="*/ 37 w 138"/>
                <a:gd name="T21" fmla="*/ 69 h 116"/>
                <a:gd name="T22" fmla="*/ 42 w 138"/>
                <a:gd name="T23" fmla="*/ 62 h 116"/>
                <a:gd name="T24" fmla="*/ 34 w 138"/>
                <a:gd name="T25" fmla="*/ 62 h 116"/>
                <a:gd name="T26" fmla="*/ 23 w 138"/>
                <a:gd name="T27" fmla="*/ 72 h 116"/>
                <a:gd name="T28" fmla="*/ 9 w 138"/>
                <a:gd name="T29" fmla="*/ 85 h 116"/>
                <a:gd name="T30" fmla="*/ 1 w 138"/>
                <a:gd name="T31" fmla="*/ 82 h 116"/>
                <a:gd name="T32" fmla="*/ 4 w 138"/>
                <a:gd name="T33" fmla="*/ 70 h 116"/>
                <a:gd name="T34" fmla="*/ 13 w 138"/>
                <a:gd name="T35" fmla="*/ 62 h 116"/>
                <a:gd name="T36" fmla="*/ 23 w 138"/>
                <a:gd name="T37" fmla="*/ 54 h 116"/>
                <a:gd name="T38" fmla="*/ 34 w 138"/>
                <a:gd name="T39" fmla="*/ 49 h 116"/>
                <a:gd name="T40" fmla="*/ 37 w 138"/>
                <a:gd name="T41" fmla="*/ 44 h 116"/>
                <a:gd name="T42" fmla="*/ 30 w 138"/>
                <a:gd name="T43" fmla="*/ 44 h 116"/>
                <a:gd name="T44" fmla="*/ 19 w 138"/>
                <a:gd name="T45" fmla="*/ 51 h 116"/>
                <a:gd name="T46" fmla="*/ 7 w 138"/>
                <a:gd name="T47" fmla="*/ 59 h 116"/>
                <a:gd name="T48" fmla="*/ 3 w 138"/>
                <a:gd name="T49" fmla="*/ 59 h 116"/>
                <a:gd name="T50" fmla="*/ 11 w 138"/>
                <a:gd name="T51" fmla="*/ 46 h 116"/>
                <a:gd name="T52" fmla="*/ 24 w 138"/>
                <a:gd name="T53" fmla="*/ 36 h 116"/>
                <a:gd name="T54" fmla="*/ 36 w 138"/>
                <a:gd name="T55" fmla="*/ 30 h 116"/>
                <a:gd name="T56" fmla="*/ 47 w 138"/>
                <a:gd name="T57" fmla="*/ 23 h 116"/>
                <a:gd name="T58" fmla="*/ 62 w 138"/>
                <a:gd name="T59" fmla="*/ 11 h 116"/>
                <a:gd name="T60" fmla="*/ 78 w 138"/>
                <a:gd name="T61" fmla="*/ 4 h 116"/>
                <a:gd name="T62" fmla="*/ 95 w 138"/>
                <a:gd name="T63" fmla="*/ 1 h 116"/>
                <a:gd name="T64" fmla="*/ 105 w 138"/>
                <a:gd name="T65" fmla="*/ 4 h 116"/>
                <a:gd name="T66" fmla="*/ 114 w 138"/>
                <a:gd name="T67" fmla="*/ 14 h 116"/>
                <a:gd name="T68" fmla="*/ 124 w 138"/>
                <a:gd name="T69" fmla="*/ 23 h 116"/>
                <a:gd name="T70" fmla="*/ 135 w 138"/>
                <a:gd name="T71" fmla="*/ 34 h 116"/>
                <a:gd name="T72" fmla="*/ 132 w 138"/>
                <a:gd name="T73" fmla="*/ 44 h 116"/>
                <a:gd name="T74" fmla="*/ 118 w 138"/>
                <a:gd name="T75" fmla="*/ 56 h 116"/>
                <a:gd name="T76" fmla="*/ 102 w 138"/>
                <a:gd name="T77" fmla="*/ 67 h 116"/>
                <a:gd name="T78" fmla="*/ 86 w 138"/>
                <a:gd name="T79" fmla="*/ 79 h 116"/>
                <a:gd name="T80" fmla="*/ 82 w 138"/>
                <a:gd name="T81" fmla="*/ 8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16">
                  <a:moveTo>
                    <a:pt x="82" y="85"/>
                  </a:moveTo>
                  <a:lnTo>
                    <a:pt x="78" y="79"/>
                  </a:lnTo>
                  <a:lnTo>
                    <a:pt x="75" y="75"/>
                  </a:lnTo>
                  <a:lnTo>
                    <a:pt x="69" y="76"/>
                  </a:lnTo>
                  <a:lnTo>
                    <a:pt x="63" y="79"/>
                  </a:lnTo>
                  <a:lnTo>
                    <a:pt x="57" y="80"/>
                  </a:lnTo>
                  <a:lnTo>
                    <a:pt x="52" y="83"/>
                  </a:lnTo>
                  <a:lnTo>
                    <a:pt x="42" y="87"/>
                  </a:lnTo>
                  <a:lnTo>
                    <a:pt x="33" y="92"/>
                  </a:lnTo>
                  <a:lnTo>
                    <a:pt x="27" y="98"/>
                  </a:lnTo>
                  <a:lnTo>
                    <a:pt x="21" y="105"/>
                  </a:lnTo>
                  <a:lnTo>
                    <a:pt x="17" y="109"/>
                  </a:lnTo>
                  <a:lnTo>
                    <a:pt x="11" y="116"/>
                  </a:lnTo>
                  <a:lnTo>
                    <a:pt x="7" y="111"/>
                  </a:lnTo>
                  <a:lnTo>
                    <a:pt x="4" y="105"/>
                  </a:lnTo>
                  <a:lnTo>
                    <a:pt x="7" y="99"/>
                  </a:lnTo>
                  <a:lnTo>
                    <a:pt x="11" y="95"/>
                  </a:lnTo>
                  <a:lnTo>
                    <a:pt x="14" y="89"/>
                  </a:lnTo>
                  <a:lnTo>
                    <a:pt x="19" y="85"/>
                  </a:lnTo>
                  <a:lnTo>
                    <a:pt x="24" y="79"/>
                  </a:lnTo>
                  <a:lnTo>
                    <a:pt x="32" y="75"/>
                  </a:lnTo>
                  <a:lnTo>
                    <a:pt x="37" y="69"/>
                  </a:lnTo>
                  <a:lnTo>
                    <a:pt x="45" y="64"/>
                  </a:lnTo>
                  <a:lnTo>
                    <a:pt x="42" y="62"/>
                  </a:lnTo>
                  <a:lnTo>
                    <a:pt x="40" y="59"/>
                  </a:lnTo>
                  <a:lnTo>
                    <a:pt x="34" y="62"/>
                  </a:lnTo>
                  <a:lnTo>
                    <a:pt x="29" y="67"/>
                  </a:lnTo>
                  <a:lnTo>
                    <a:pt x="23" y="72"/>
                  </a:lnTo>
                  <a:lnTo>
                    <a:pt x="19" y="77"/>
                  </a:lnTo>
                  <a:lnTo>
                    <a:pt x="9" y="85"/>
                  </a:lnTo>
                  <a:lnTo>
                    <a:pt x="1" y="90"/>
                  </a:lnTo>
                  <a:lnTo>
                    <a:pt x="1" y="82"/>
                  </a:lnTo>
                  <a:lnTo>
                    <a:pt x="0" y="75"/>
                  </a:lnTo>
                  <a:lnTo>
                    <a:pt x="4" y="70"/>
                  </a:lnTo>
                  <a:lnTo>
                    <a:pt x="9" y="66"/>
                  </a:lnTo>
                  <a:lnTo>
                    <a:pt x="13" y="62"/>
                  </a:lnTo>
                  <a:lnTo>
                    <a:pt x="19" y="57"/>
                  </a:lnTo>
                  <a:lnTo>
                    <a:pt x="23" y="54"/>
                  </a:lnTo>
                  <a:lnTo>
                    <a:pt x="29" y="51"/>
                  </a:lnTo>
                  <a:lnTo>
                    <a:pt x="34" y="49"/>
                  </a:lnTo>
                  <a:lnTo>
                    <a:pt x="39" y="46"/>
                  </a:lnTo>
                  <a:lnTo>
                    <a:pt x="37" y="44"/>
                  </a:lnTo>
                  <a:lnTo>
                    <a:pt x="36" y="41"/>
                  </a:lnTo>
                  <a:lnTo>
                    <a:pt x="30" y="44"/>
                  </a:lnTo>
                  <a:lnTo>
                    <a:pt x="24" y="49"/>
                  </a:lnTo>
                  <a:lnTo>
                    <a:pt x="19" y="51"/>
                  </a:lnTo>
                  <a:lnTo>
                    <a:pt x="14" y="54"/>
                  </a:lnTo>
                  <a:lnTo>
                    <a:pt x="7" y="59"/>
                  </a:lnTo>
                  <a:lnTo>
                    <a:pt x="1" y="64"/>
                  </a:lnTo>
                  <a:lnTo>
                    <a:pt x="3" y="59"/>
                  </a:lnTo>
                  <a:lnTo>
                    <a:pt x="4" y="53"/>
                  </a:lnTo>
                  <a:lnTo>
                    <a:pt x="11" y="46"/>
                  </a:lnTo>
                  <a:lnTo>
                    <a:pt x="19" y="38"/>
                  </a:lnTo>
                  <a:lnTo>
                    <a:pt x="24" y="36"/>
                  </a:lnTo>
                  <a:lnTo>
                    <a:pt x="30" y="33"/>
                  </a:lnTo>
                  <a:lnTo>
                    <a:pt x="36" y="30"/>
                  </a:lnTo>
                  <a:lnTo>
                    <a:pt x="42" y="28"/>
                  </a:lnTo>
                  <a:lnTo>
                    <a:pt x="47" y="23"/>
                  </a:lnTo>
                  <a:lnTo>
                    <a:pt x="55" y="17"/>
                  </a:lnTo>
                  <a:lnTo>
                    <a:pt x="62" y="11"/>
                  </a:lnTo>
                  <a:lnTo>
                    <a:pt x="69" y="7"/>
                  </a:lnTo>
                  <a:lnTo>
                    <a:pt x="78" y="4"/>
                  </a:lnTo>
                  <a:lnTo>
                    <a:pt x="86" y="2"/>
                  </a:lnTo>
                  <a:lnTo>
                    <a:pt x="95" y="1"/>
                  </a:lnTo>
                  <a:lnTo>
                    <a:pt x="104" y="0"/>
                  </a:lnTo>
                  <a:lnTo>
                    <a:pt x="105" y="4"/>
                  </a:lnTo>
                  <a:lnTo>
                    <a:pt x="109" y="10"/>
                  </a:lnTo>
                  <a:lnTo>
                    <a:pt x="114" y="14"/>
                  </a:lnTo>
                  <a:lnTo>
                    <a:pt x="119" y="18"/>
                  </a:lnTo>
                  <a:lnTo>
                    <a:pt x="124" y="23"/>
                  </a:lnTo>
                  <a:lnTo>
                    <a:pt x="130" y="28"/>
                  </a:lnTo>
                  <a:lnTo>
                    <a:pt x="135" y="34"/>
                  </a:lnTo>
                  <a:lnTo>
                    <a:pt x="138" y="41"/>
                  </a:lnTo>
                  <a:lnTo>
                    <a:pt x="132" y="44"/>
                  </a:lnTo>
                  <a:lnTo>
                    <a:pt x="127" y="50"/>
                  </a:lnTo>
                  <a:lnTo>
                    <a:pt x="118" y="56"/>
                  </a:lnTo>
                  <a:lnTo>
                    <a:pt x="111" y="62"/>
                  </a:lnTo>
                  <a:lnTo>
                    <a:pt x="102" y="67"/>
                  </a:lnTo>
                  <a:lnTo>
                    <a:pt x="95" y="75"/>
                  </a:lnTo>
                  <a:lnTo>
                    <a:pt x="86" y="79"/>
                  </a:lnTo>
                  <a:lnTo>
                    <a:pt x="82" y="85"/>
                  </a:lnTo>
                  <a:lnTo>
                    <a:pt x="82" y="85"/>
                  </a:lnTo>
                  <a:close/>
                </a:path>
              </a:pathLst>
            </a:custGeom>
            <a:solidFill>
              <a:srgbClr val="FFB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56" name="Freeform 164"/>
            <p:cNvSpPr>
              <a:spLocks/>
            </p:cNvSpPr>
            <p:nvPr/>
          </p:nvSpPr>
          <p:spPr bwMode="auto">
            <a:xfrm>
              <a:off x="4886325" y="2039938"/>
              <a:ext cx="79375" cy="79375"/>
            </a:xfrm>
            <a:custGeom>
              <a:avLst/>
              <a:gdLst>
                <a:gd name="T0" fmla="*/ 0 w 101"/>
                <a:gd name="T1" fmla="*/ 21 h 99"/>
                <a:gd name="T2" fmla="*/ 0 w 101"/>
                <a:gd name="T3" fmla="*/ 23 h 99"/>
                <a:gd name="T4" fmla="*/ 4 w 101"/>
                <a:gd name="T5" fmla="*/ 27 h 99"/>
                <a:gd name="T6" fmla="*/ 7 w 101"/>
                <a:gd name="T7" fmla="*/ 31 h 99"/>
                <a:gd name="T8" fmla="*/ 13 w 101"/>
                <a:gd name="T9" fmla="*/ 37 h 99"/>
                <a:gd name="T10" fmla="*/ 17 w 101"/>
                <a:gd name="T11" fmla="*/ 43 h 99"/>
                <a:gd name="T12" fmla="*/ 23 w 101"/>
                <a:gd name="T13" fmla="*/ 49 h 99"/>
                <a:gd name="T14" fmla="*/ 30 w 101"/>
                <a:gd name="T15" fmla="*/ 56 h 99"/>
                <a:gd name="T16" fmla="*/ 36 w 101"/>
                <a:gd name="T17" fmla="*/ 63 h 99"/>
                <a:gd name="T18" fmla="*/ 42 w 101"/>
                <a:gd name="T19" fmla="*/ 70 h 99"/>
                <a:gd name="T20" fmla="*/ 47 w 101"/>
                <a:gd name="T21" fmla="*/ 76 h 99"/>
                <a:gd name="T22" fmla="*/ 52 w 101"/>
                <a:gd name="T23" fmla="*/ 82 h 99"/>
                <a:gd name="T24" fmla="*/ 58 w 101"/>
                <a:gd name="T25" fmla="*/ 88 h 99"/>
                <a:gd name="T26" fmla="*/ 63 w 101"/>
                <a:gd name="T27" fmla="*/ 96 h 99"/>
                <a:gd name="T28" fmla="*/ 68 w 101"/>
                <a:gd name="T29" fmla="*/ 99 h 99"/>
                <a:gd name="T30" fmla="*/ 101 w 101"/>
                <a:gd name="T31" fmla="*/ 98 h 99"/>
                <a:gd name="T32" fmla="*/ 99 w 101"/>
                <a:gd name="T33" fmla="*/ 96 h 99"/>
                <a:gd name="T34" fmla="*/ 98 w 101"/>
                <a:gd name="T35" fmla="*/ 93 h 99"/>
                <a:gd name="T36" fmla="*/ 95 w 101"/>
                <a:gd name="T37" fmla="*/ 88 h 99"/>
                <a:gd name="T38" fmla="*/ 92 w 101"/>
                <a:gd name="T39" fmla="*/ 82 h 99"/>
                <a:gd name="T40" fmla="*/ 88 w 101"/>
                <a:gd name="T41" fmla="*/ 75 h 99"/>
                <a:gd name="T42" fmla="*/ 85 w 101"/>
                <a:gd name="T43" fmla="*/ 67 h 99"/>
                <a:gd name="T44" fmla="*/ 81 w 101"/>
                <a:gd name="T45" fmla="*/ 57 h 99"/>
                <a:gd name="T46" fmla="*/ 76 w 101"/>
                <a:gd name="T47" fmla="*/ 50 h 99"/>
                <a:gd name="T48" fmla="*/ 70 w 101"/>
                <a:gd name="T49" fmla="*/ 40 h 99"/>
                <a:gd name="T50" fmla="*/ 66 w 101"/>
                <a:gd name="T51" fmla="*/ 31 h 99"/>
                <a:gd name="T52" fmla="*/ 62 w 101"/>
                <a:gd name="T53" fmla="*/ 23 h 99"/>
                <a:gd name="T54" fmla="*/ 59 w 101"/>
                <a:gd name="T55" fmla="*/ 16 h 99"/>
                <a:gd name="T56" fmla="*/ 55 w 101"/>
                <a:gd name="T57" fmla="*/ 8 h 99"/>
                <a:gd name="T58" fmla="*/ 52 w 101"/>
                <a:gd name="T59" fmla="*/ 4 h 99"/>
                <a:gd name="T60" fmla="*/ 49 w 101"/>
                <a:gd name="T61" fmla="*/ 0 h 99"/>
                <a:gd name="T62" fmla="*/ 0 w 101"/>
                <a:gd name="T63" fmla="*/ 21 h 99"/>
                <a:gd name="T64" fmla="*/ 0 w 101"/>
                <a:gd name="T65" fmla="*/ 2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99">
                  <a:moveTo>
                    <a:pt x="0" y="21"/>
                  </a:moveTo>
                  <a:lnTo>
                    <a:pt x="0" y="23"/>
                  </a:lnTo>
                  <a:lnTo>
                    <a:pt x="4" y="27"/>
                  </a:lnTo>
                  <a:lnTo>
                    <a:pt x="7" y="31"/>
                  </a:lnTo>
                  <a:lnTo>
                    <a:pt x="13" y="37"/>
                  </a:lnTo>
                  <a:lnTo>
                    <a:pt x="17" y="43"/>
                  </a:lnTo>
                  <a:lnTo>
                    <a:pt x="23" y="49"/>
                  </a:lnTo>
                  <a:lnTo>
                    <a:pt x="30" y="56"/>
                  </a:lnTo>
                  <a:lnTo>
                    <a:pt x="36" y="63"/>
                  </a:lnTo>
                  <a:lnTo>
                    <a:pt x="42" y="70"/>
                  </a:lnTo>
                  <a:lnTo>
                    <a:pt x="47" y="76"/>
                  </a:lnTo>
                  <a:lnTo>
                    <a:pt x="52" y="82"/>
                  </a:lnTo>
                  <a:lnTo>
                    <a:pt x="58" y="88"/>
                  </a:lnTo>
                  <a:lnTo>
                    <a:pt x="63" y="96"/>
                  </a:lnTo>
                  <a:lnTo>
                    <a:pt x="68" y="99"/>
                  </a:lnTo>
                  <a:lnTo>
                    <a:pt x="101" y="98"/>
                  </a:lnTo>
                  <a:lnTo>
                    <a:pt x="99" y="96"/>
                  </a:lnTo>
                  <a:lnTo>
                    <a:pt x="98" y="93"/>
                  </a:lnTo>
                  <a:lnTo>
                    <a:pt x="95" y="88"/>
                  </a:lnTo>
                  <a:lnTo>
                    <a:pt x="92" y="82"/>
                  </a:lnTo>
                  <a:lnTo>
                    <a:pt x="88" y="75"/>
                  </a:lnTo>
                  <a:lnTo>
                    <a:pt x="85" y="67"/>
                  </a:lnTo>
                  <a:lnTo>
                    <a:pt x="81" y="57"/>
                  </a:lnTo>
                  <a:lnTo>
                    <a:pt x="76" y="50"/>
                  </a:lnTo>
                  <a:lnTo>
                    <a:pt x="70" y="40"/>
                  </a:lnTo>
                  <a:lnTo>
                    <a:pt x="66" y="31"/>
                  </a:lnTo>
                  <a:lnTo>
                    <a:pt x="62" y="23"/>
                  </a:lnTo>
                  <a:lnTo>
                    <a:pt x="59" y="16"/>
                  </a:lnTo>
                  <a:lnTo>
                    <a:pt x="55" y="8"/>
                  </a:lnTo>
                  <a:lnTo>
                    <a:pt x="52" y="4"/>
                  </a:lnTo>
                  <a:lnTo>
                    <a:pt x="49" y="0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5D6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57" name="Freeform 165"/>
            <p:cNvSpPr>
              <a:spLocks/>
            </p:cNvSpPr>
            <p:nvPr/>
          </p:nvSpPr>
          <p:spPr bwMode="auto">
            <a:xfrm>
              <a:off x="4454525" y="2114550"/>
              <a:ext cx="304800" cy="77787"/>
            </a:xfrm>
            <a:custGeom>
              <a:avLst/>
              <a:gdLst>
                <a:gd name="T0" fmla="*/ 377 w 383"/>
                <a:gd name="T1" fmla="*/ 0 h 96"/>
                <a:gd name="T2" fmla="*/ 383 w 383"/>
                <a:gd name="T3" fmla="*/ 3 h 96"/>
                <a:gd name="T4" fmla="*/ 8 w 383"/>
                <a:gd name="T5" fmla="*/ 96 h 96"/>
                <a:gd name="T6" fmla="*/ 0 w 383"/>
                <a:gd name="T7" fmla="*/ 93 h 96"/>
                <a:gd name="T8" fmla="*/ 377 w 383"/>
                <a:gd name="T9" fmla="*/ 0 h 96"/>
                <a:gd name="T10" fmla="*/ 377 w 383"/>
                <a:gd name="T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96">
                  <a:moveTo>
                    <a:pt x="377" y="0"/>
                  </a:moveTo>
                  <a:lnTo>
                    <a:pt x="383" y="3"/>
                  </a:lnTo>
                  <a:lnTo>
                    <a:pt x="8" y="96"/>
                  </a:lnTo>
                  <a:lnTo>
                    <a:pt x="0" y="93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58" name="Freeform 166"/>
            <p:cNvSpPr>
              <a:spLocks/>
            </p:cNvSpPr>
            <p:nvPr/>
          </p:nvSpPr>
          <p:spPr bwMode="auto">
            <a:xfrm>
              <a:off x="4211638" y="2098675"/>
              <a:ext cx="390525" cy="90487"/>
            </a:xfrm>
            <a:custGeom>
              <a:avLst/>
              <a:gdLst>
                <a:gd name="T0" fmla="*/ 487 w 493"/>
                <a:gd name="T1" fmla="*/ 115 h 115"/>
                <a:gd name="T2" fmla="*/ 411 w 493"/>
                <a:gd name="T3" fmla="*/ 28 h 115"/>
                <a:gd name="T4" fmla="*/ 196 w 493"/>
                <a:gd name="T5" fmla="*/ 75 h 115"/>
                <a:gd name="T6" fmla="*/ 0 w 493"/>
                <a:gd name="T7" fmla="*/ 7 h 115"/>
                <a:gd name="T8" fmla="*/ 4 w 493"/>
                <a:gd name="T9" fmla="*/ 0 h 115"/>
                <a:gd name="T10" fmla="*/ 197 w 493"/>
                <a:gd name="T11" fmla="*/ 68 h 115"/>
                <a:gd name="T12" fmla="*/ 415 w 493"/>
                <a:gd name="T13" fmla="*/ 20 h 115"/>
                <a:gd name="T14" fmla="*/ 493 w 493"/>
                <a:gd name="T15" fmla="*/ 113 h 115"/>
                <a:gd name="T16" fmla="*/ 487 w 493"/>
                <a:gd name="T17" fmla="*/ 115 h 115"/>
                <a:gd name="T18" fmla="*/ 487 w 493"/>
                <a:gd name="T1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3" h="115">
                  <a:moveTo>
                    <a:pt x="487" y="115"/>
                  </a:moveTo>
                  <a:lnTo>
                    <a:pt x="411" y="28"/>
                  </a:lnTo>
                  <a:lnTo>
                    <a:pt x="196" y="75"/>
                  </a:lnTo>
                  <a:lnTo>
                    <a:pt x="0" y="7"/>
                  </a:lnTo>
                  <a:lnTo>
                    <a:pt x="4" y="0"/>
                  </a:lnTo>
                  <a:lnTo>
                    <a:pt x="197" y="68"/>
                  </a:lnTo>
                  <a:lnTo>
                    <a:pt x="415" y="20"/>
                  </a:lnTo>
                  <a:lnTo>
                    <a:pt x="493" y="113"/>
                  </a:lnTo>
                  <a:lnTo>
                    <a:pt x="487" y="115"/>
                  </a:lnTo>
                  <a:lnTo>
                    <a:pt x="487" y="115"/>
                  </a:lnTo>
                  <a:close/>
                </a:path>
              </a:pathLst>
            </a:custGeom>
            <a:solidFill>
              <a:srgbClr val="45D6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59" name="Freeform 167"/>
            <p:cNvSpPr>
              <a:spLocks/>
            </p:cNvSpPr>
            <p:nvPr/>
          </p:nvSpPr>
          <p:spPr bwMode="auto">
            <a:xfrm>
              <a:off x="4194175" y="2120900"/>
              <a:ext cx="454025" cy="30162"/>
            </a:xfrm>
            <a:custGeom>
              <a:avLst/>
              <a:gdLst>
                <a:gd name="T0" fmla="*/ 300 w 572"/>
                <a:gd name="T1" fmla="*/ 36 h 37"/>
                <a:gd name="T2" fmla="*/ 320 w 572"/>
                <a:gd name="T3" fmla="*/ 36 h 37"/>
                <a:gd name="T4" fmla="*/ 342 w 572"/>
                <a:gd name="T5" fmla="*/ 36 h 37"/>
                <a:gd name="T6" fmla="*/ 362 w 572"/>
                <a:gd name="T7" fmla="*/ 36 h 37"/>
                <a:gd name="T8" fmla="*/ 382 w 572"/>
                <a:gd name="T9" fmla="*/ 36 h 37"/>
                <a:gd name="T10" fmla="*/ 402 w 572"/>
                <a:gd name="T11" fmla="*/ 35 h 37"/>
                <a:gd name="T12" fmla="*/ 420 w 572"/>
                <a:gd name="T13" fmla="*/ 35 h 37"/>
                <a:gd name="T14" fmla="*/ 438 w 572"/>
                <a:gd name="T15" fmla="*/ 33 h 37"/>
                <a:gd name="T16" fmla="*/ 456 w 572"/>
                <a:gd name="T17" fmla="*/ 32 h 37"/>
                <a:gd name="T18" fmla="*/ 471 w 572"/>
                <a:gd name="T19" fmla="*/ 32 h 37"/>
                <a:gd name="T20" fmla="*/ 489 w 572"/>
                <a:gd name="T21" fmla="*/ 32 h 37"/>
                <a:gd name="T22" fmla="*/ 513 w 572"/>
                <a:gd name="T23" fmla="*/ 27 h 37"/>
                <a:gd name="T24" fmla="*/ 536 w 572"/>
                <a:gd name="T25" fmla="*/ 26 h 37"/>
                <a:gd name="T26" fmla="*/ 554 w 572"/>
                <a:gd name="T27" fmla="*/ 23 h 37"/>
                <a:gd name="T28" fmla="*/ 567 w 572"/>
                <a:gd name="T29" fmla="*/ 22 h 37"/>
                <a:gd name="T30" fmla="*/ 571 w 572"/>
                <a:gd name="T31" fmla="*/ 16 h 37"/>
                <a:gd name="T32" fmla="*/ 558 w 572"/>
                <a:gd name="T33" fmla="*/ 12 h 37"/>
                <a:gd name="T34" fmla="*/ 543 w 572"/>
                <a:gd name="T35" fmla="*/ 9 h 37"/>
                <a:gd name="T36" fmla="*/ 523 w 572"/>
                <a:gd name="T37" fmla="*/ 7 h 37"/>
                <a:gd name="T38" fmla="*/ 496 w 572"/>
                <a:gd name="T39" fmla="*/ 4 h 37"/>
                <a:gd name="T40" fmla="*/ 477 w 572"/>
                <a:gd name="T41" fmla="*/ 3 h 37"/>
                <a:gd name="T42" fmla="*/ 460 w 572"/>
                <a:gd name="T43" fmla="*/ 1 h 37"/>
                <a:gd name="T44" fmla="*/ 446 w 572"/>
                <a:gd name="T45" fmla="*/ 1 h 37"/>
                <a:gd name="T46" fmla="*/ 425 w 572"/>
                <a:gd name="T47" fmla="*/ 1 h 37"/>
                <a:gd name="T48" fmla="*/ 408 w 572"/>
                <a:gd name="T49" fmla="*/ 1 h 37"/>
                <a:gd name="T50" fmla="*/ 389 w 572"/>
                <a:gd name="T51" fmla="*/ 0 h 37"/>
                <a:gd name="T52" fmla="*/ 371 w 572"/>
                <a:gd name="T53" fmla="*/ 0 h 37"/>
                <a:gd name="T54" fmla="*/ 349 w 572"/>
                <a:gd name="T55" fmla="*/ 0 h 37"/>
                <a:gd name="T56" fmla="*/ 327 w 572"/>
                <a:gd name="T57" fmla="*/ 0 h 37"/>
                <a:gd name="T58" fmla="*/ 307 w 572"/>
                <a:gd name="T59" fmla="*/ 0 h 37"/>
                <a:gd name="T60" fmla="*/ 287 w 572"/>
                <a:gd name="T61" fmla="*/ 0 h 37"/>
                <a:gd name="T62" fmla="*/ 264 w 572"/>
                <a:gd name="T63" fmla="*/ 0 h 37"/>
                <a:gd name="T64" fmla="*/ 242 w 572"/>
                <a:gd name="T65" fmla="*/ 0 h 37"/>
                <a:gd name="T66" fmla="*/ 221 w 572"/>
                <a:gd name="T67" fmla="*/ 0 h 37"/>
                <a:gd name="T68" fmla="*/ 201 w 572"/>
                <a:gd name="T69" fmla="*/ 0 h 37"/>
                <a:gd name="T70" fmla="*/ 180 w 572"/>
                <a:gd name="T71" fmla="*/ 0 h 37"/>
                <a:gd name="T72" fmla="*/ 162 w 572"/>
                <a:gd name="T73" fmla="*/ 1 h 37"/>
                <a:gd name="T74" fmla="*/ 143 w 572"/>
                <a:gd name="T75" fmla="*/ 1 h 37"/>
                <a:gd name="T76" fmla="*/ 126 w 572"/>
                <a:gd name="T77" fmla="*/ 1 h 37"/>
                <a:gd name="T78" fmla="*/ 108 w 572"/>
                <a:gd name="T79" fmla="*/ 1 h 37"/>
                <a:gd name="T80" fmla="*/ 84 w 572"/>
                <a:gd name="T81" fmla="*/ 4 h 37"/>
                <a:gd name="T82" fmla="*/ 57 w 572"/>
                <a:gd name="T83" fmla="*/ 6 h 37"/>
                <a:gd name="T84" fmla="*/ 35 w 572"/>
                <a:gd name="T85" fmla="*/ 9 h 37"/>
                <a:gd name="T86" fmla="*/ 18 w 572"/>
                <a:gd name="T87" fmla="*/ 10 h 37"/>
                <a:gd name="T88" fmla="*/ 6 w 572"/>
                <a:gd name="T89" fmla="*/ 14 h 37"/>
                <a:gd name="T90" fmla="*/ 2 w 572"/>
                <a:gd name="T91" fmla="*/ 19 h 37"/>
                <a:gd name="T92" fmla="*/ 13 w 572"/>
                <a:gd name="T93" fmla="*/ 23 h 37"/>
                <a:gd name="T94" fmla="*/ 29 w 572"/>
                <a:gd name="T95" fmla="*/ 24 h 37"/>
                <a:gd name="T96" fmla="*/ 49 w 572"/>
                <a:gd name="T97" fmla="*/ 27 h 37"/>
                <a:gd name="T98" fmla="*/ 74 w 572"/>
                <a:gd name="T99" fmla="*/ 29 h 37"/>
                <a:gd name="T100" fmla="*/ 104 w 572"/>
                <a:gd name="T101" fmla="*/ 32 h 37"/>
                <a:gd name="T102" fmla="*/ 120 w 572"/>
                <a:gd name="T103" fmla="*/ 32 h 37"/>
                <a:gd name="T104" fmla="*/ 137 w 572"/>
                <a:gd name="T105" fmla="*/ 33 h 37"/>
                <a:gd name="T106" fmla="*/ 155 w 572"/>
                <a:gd name="T107" fmla="*/ 35 h 37"/>
                <a:gd name="T108" fmla="*/ 175 w 572"/>
                <a:gd name="T109" fmla="*/ 36 h 37"/>
                <a:gd name="T110" fmla="*/ 193 w 572"/>
                <a:gd name="T111" fmla="*/ 36 h 37"/>
                <a:gd name="T112" fmla="*/ 215 w 572"/>
                <a:gd name="T113" fmla="*/ 36 h 37"/>
                <a:gd name="T114" fmla="*/ 235 w 572"/>
                <a:gd name="T115" fmla="*/ 36 h 37"/>
                <a:gd name="T116" fmla="*/ 257 w 572"/>
                <a:gd name="T117" fmla="*/ 36 h 37"/>
                <a:gd name="T118" fmla="*/ 278 w 572"/>
                <a:gd name="T119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2" h="37">
                  <a:moveTo>
                    <a:pt x="287" y="37"/>
                  </a:moveTo>
                  <a:lnTo>
                    <a:pt x="293" y="36"/>
                  </a:lnTo>
                  <a:lnTo>
                    <a:pt x="300" y="36"/>
                  </a:lnTo>
                  <a:lnTo>
                    <a:pt x="307" y="36"/>
                  </a:lnTo>
                  <a:lnTo>
                    <a:pt x="314" y="36"/>
                  </a:lnTo>
                  <a:lnTo>
                    <a:pt x="320" y="36"/>
                  </a:lnTo>
                  <a:lnTo>
                    <a:pt x="327" y="36"/>
                  </a:lnTo>
                  <a:lnTo>
                    <a:pt x="335" y="36"/>
                  </a:lnTo>
                  <a:lnTo>
                    <a:pt x="342" y="36"/>
                  </a:lnTo>
                  <a:lnTo>
                    <a:pt x="349" y="36"/>
                  </a:lnTo>
                  <a:lnTo>
                    <a:pt x="356" y="36"/>
                  </a:lnTo>
                  <a:lnTo>
                    <a:pt x="362" y="36"/>
                  </a:lnTo>
                  <a:lnTo>
                    <a:pt x="371" y="36"/>
                  </a:lnTo>
                  <a:lnTo>
                    <a:pt x="376" y="36"/>
                  </a:lnTo>
                  <a:lnTo>
                    <a:pt x="382" y="36"/>
                  </a:lnTo>
                  <a:lnTo>
                    <a:pt x="389" y="36"/>
                  </a:lnTo>
                  <a:lnTo>
                    <a:pt x="397" y="36"/>
                  </a:lnTo>
                  <a:lnTo>
                    <a:pt x="402" y="35"/>
                  </a:lnTo>
                  <a:lnTo>
                    <a:pt x="408" y="35"/>
                  </a:lnTo>
                  <a:lnTo>
                    <a:pt x="414" y="35"/>
                  </a:lnTo>
                  <a:lnTo>
                    <a:pt x="420" y="35"/>
                  </a:lnTo>
                  <a:lnTo>
                    <a:pt x="425" y="33"/>
                  </a:lnTo>
                  <a:lnTo>
                    <a:pt x="433" y="33"/>
                  </a:lnTo>
                  <a:lnTo>
                    <a:pt x="438" y="33"/>
                  </a:lnTo>
                  <a:lnTo>
                    <a:pt x="446" y="33"/>
                  </a:lnTo>
                  <a:lnTo>
                    <a:pt x="450" y="32"/>
                  </a:lnTo>
                  <a:lnTo>
                    <a:pt x="456" y="32"/>
                  </a:lnTo>
                  <a:lnTo>
                    <a:pt x="460" y="32"/>
                  </a:lnTo>
                  <a:lnTo>
                    <a:pt x="466" y="32"/>
                  </a:lnTo>
                  <a:lnTo>
                    <a:pt x="471" y="32"/>
                  </a:lnTo>
                  <a:lnTo>
                    <a:pt x="477" y="32"/>
                  </a:lnTo>
                  <a:lnTo>
                    <a:pt x="483" y="32"/>
                  </a:lnTo>
                  <a:lnTo>
                    <a:pt x="489" y="32"/>
                  </a:lnTo>
                  <a:lnTo>
                    <a:pt x="496" y="29"/>
                  </a:lnTo>
                  <a:lnTo>
                    <a:pt x="506" y="29"/>
                  </a:lnTo>
                  <a:lnTo>
                    <a:pt x="513" y="27"/>
                  </a:lnTo>
                  <a:lnTo>
                    <a:pt x="523" y="27"/>
                  </a:lnTo>
                  <a:lnTo>
                    <a:pt x="529" y="26"/>
                  </a:lnTo>
                  <a:lnTo>
                    <a:pt x="536" y="26"/>
                  </a:lnTo>
                  <a:lnTo>
                    <a:pt x="543" y="24"/>
                  </a:lnTo>
                  <a:lnTo>
                    <a:pt x="549" y="24"/>
                  </a:lnTo>
                  <a:lnTo>
                    <a:pt x="554" y="23"/>
                  </a:lnTo>
                  <a:lnTo>
                    <a:pt x="558" y="23"/>
                  </a:lnTo>
                  <a:lnTo>
                    <a:pt x="562" y="22"/>
                  </a:lnTo>
                  <a:lnTo>
                    <a:pt x="567" y="22"/>
                  </a:lnTo>
                  <a:lnTo>
                    <a:pt x="571" y="19"/>
                  </a:lnTo>
                  <a:lnTo>
                    <a:pt x="572" y="19"/>
                  </a:lnTo>
                  <a:lnTo>
                    <a:pt x="571" y="16"/>
                  </a:lnTo>
                  <a:lnTo>
                    <a:pt x="567" y="14"/>
                  </a:lnTo>
                  <a:lnTo>
                    <a:pt x="562" y="12"/>
                  </a:lnTo>
                  <a:lnTo>
                    <a:pt x="558" y="12"/>
                  </a:lnTo>
                  <a:lnTo>
                    <a:pt x="554" y="10"/>
                  </a:lnTo>
                  <a:lnTo>
                    <a:pt x="549" y="10"/>
                  </a:lnTo>
                  <a:lnTo>
                    <a:pt x="543" y="9"/>
                  </a:lnTo>
                  <a:lnTo>
                    <a:pt x="536" y="9"/>
                  </a:lnTo>
                  <a:lnTo>
                    <a:pt x="529" y="7"/>
                  </a:lnTo>
                  <a:lnTo>
                    <a:pt x="523" y="7"/>
                  </a:lnTo>
                  <a:lnTo>
                    <a:pt x="513" y="6"/>
                  </a:lnTo>
                  <a:lnTo>
                    <a:pt x="506" y="6"/>
                  </a:lnTo>
                  <a:lnTo>
                    <a:pt x="496" y="4"/>
                  </a:lnTo>
                  <a:lnTo>
                    <a:pt x="489" y="4"/>
                  </a:lnTo>
                  <a:lnTo>
                    <a:pt x="483" y="3"/>
                  </a:lnTo>
                  <a:lnTo>
                    <a:pt x="477" y="3"/>
                  </a:lnTo>
                  <a:lnTo>
                    <a:pt x="471" y="3"/>
                  </a:lnTo>
                  <a:lnTo>
                    <a:pt x="466" y="3"/>
                  </a:lnTo>
                  <a:lnTo>
                    <a:pt x="460" y="1"/>
                  </a:lnTo>
                  <a:lnTo>
                    <a:pt x="456" y="1"/>
                  </a:lnTo>
                  <a:lnTo>
                    <a:pt x="450" y="1"/>
                  </a:lnTo>
                  <a:lnTo>
                    <a:pt x="446" y="1"/>
                  </a:lnTo>
                  <a:lnTo>
                    <a:pt x="438" y="1"/>
                  </a:lnTo>
                  <a:lnTo>
                    <a:pt x="433" y="1"/>
                  </a:lnTo>
                  <a:lnTo>
                    <a:pt x="425" y="1"/>
                  </a:lnTo>
                  <a:lnTo>
                    <a:pt x="420" y="1"/>
                  </a:lnTo>
                  <a:lnTo>
                    <a:pt x="414" y="1"/>
                  </a:lnTo>
                  <a:lnTo>
                    <a:pt x="408" y="1"/>
                  </a:lnTo>
                  <a:lnTo>
                    <a:pt x="402" y="1"/>
                  </a:lnTo>
                  <a:lnTo>
                    <a:pt x="397" y="1"/>
                  </a:lnTo>
                  <a:lnTo>
                    <a:pt x="389" y="0"/>
                  </a:lnTo>
                  <a:lnTo>
                    <a:pt x="382" y="0"/>
                  </a:lnTo>
                  <a:lnTo>
                    <a:pt x="376" y="0"/>
                  </a:lnTo>
                  <a:lnTo>
                    <a:pt x="371" y="0"/>
                  </a:lnTo>
                  <a:lnTo>
                    <a:pt x="362" y="0"/>
                  </a:lnTo>
                  <a:lnTo>
                    <a:pt x="356" y="0"/>
                  </a:lnTo>
                  <a:lnTo>
                    <a:pt x="349" y="0"/>
                  </a:lnTo>
                  <a:lnTo>
                    <a:pt x="342" y="0"/>
                  </a:lnTo>
                  <a:lnTo>
                    <a:pt x="335" y="0"/>
                  </a:lnTo>
                  <a:lnTo>
                    <a:pt x="327" y="0"/>
                  </a:lnTo>
                  <a:lnTo>
                    <a:pt x="320" y="0"/>
                  </a:lnTo>
                  <a:lnTo>
                    <a:pt x="314" y="0"/>
                  </a:lnTo>
                  <a:lnTo>
                    <a:pt x="307" y="0"/>
                  </a:lnTo>
                  <a:lnTo>
                    <a:pt x="300" y="0"/>
                  </a:lnTo>
                  <a:lnTo>
                    <a:pt x="293" y="0"/>
                  </a:lnTo>
                  <a:lnTo>
                    <a:pt x="287" y="0"/>
                  </a:lnTo>
                  <a:lnTo>
                    <a:pt x="278" y="0"/>
                  </a:lnTo>
                  <a:lnTo>
                    <a:pt x="271" y="0"/>
                  </a:lnTo>
                  <a:lnTo>
                    <a:pt x="264" y="0"/>
                  </a:lnTo>
                  <a:lnTo>
                    <a:pt x="257" y="0"/>
                  </a:lnTo>
                  <a:lnTo>
                    <a:pt x="250" y="0"/>
                  </a:lnTo>
                  <a:lnTo>
                    <a:pt x="242" y="0"/>
                  </a:lnTo>
                  <a:lnTo>
                    <a:pt x="235" y="0"/>
                  </a:lnTo>
                  <a:lnTo>
                    <a:pt x="229" y="0"/>
                  </a:lnTo>
                  <a:lnTo>
                    <a:pt x="221" y="0"/>
                  </a:lnTo>
                  <a:lnTo>
                    <a:pt x="215" y="0"/>
                  </a:lnTo>
                  <a:lnTo>
                    <a:pt x="206" y="0"/>
                  </a:lnTo>
                  <a:lnTo>
                    <a:pt x="201" y="0"/>
                  </a:lnTo>
                  <a:lnTo>
                    <a:pt x="193" y="0"/>
                  </a:lnTo>
                  <a:lnTo>
                    <a:pt x="188" y="0"/>
                  </a:lnTo>
                  <a:lnTo>
                    <a:pt x="180" y="0"/>
                  </a:lnTo>
                  <a:lnTo>
                    <a:pt x="175" y="1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9" y="1"/>
                  </a:lnTo>
                  <a:lnTo>
                    <a:pt x="143" y="1"/>
                  </a:lnTo>
                  <a:lnTo>
                    <a:pt x="137" y="1"/>
                  </a:lnTo>
                  <a:lnTo>
                    <a:pt x="132" y="1"/>
                  </a:lnTo>
                  <a:lnTo>
                    <a:pt x="126" y="1"/>
                  </a:lnTo>
                  <a:lnTo>
                    <a:pt x="120" y="1"/>
                  </a:lnTo>
                  <a:lnTo>
                    <a:pt x="114" y="1"/>
                  </a:lnTo>
                  <a:lnTo>
                    <a:pt x="108" y="1"/>
                  </a:lnTo>
                  <a:lnTo>
                    <a:pt x="104" y="3"/>
                  </a:lnTo>
                  <a:lnTo>
                    <a:pt x="94" y="3"/>
                  </a:lnTo>
                  <a:lnTo>
                    <a:pt x="84" y="4"/>
                  </a:lnTo>
                  <a:lnTo>
                    <a:pt x="74" y="4"/>
                  </a:lnTo>
                  <a:lnTo>
                    <a:pt x="65" y="6"/>
                  </a:lnTo>
                  <a:lnTo>
                    <a:pt x="57" y="6"/>
                  </a:lnTo>
                  <a:lnTo>
                    <a:pt x="49" y="7"/>
                  </a:lnTo>
                  <a:lnTo>
                    <a:pt x="41" y="7"/>
                  </a:lnTo>
                  <a:lnTo>
                    <a:pt x="35" y="9"/>
                  </a:lnTo>
                  <a:lnTo>
                    <a:pt x="29" y="9"/>
                  </a:lnTo>
                  <a:lnTo>
                    <a:pt x="23" y="10"/>
                  </a:lnTo>
                  <a:lnTo>
                    <a:pt x="18" y="10"/>
                  </a:lnTo>
                  <a:lnTo>
                    <a:pt x="13" y="12"/>
                  </a:lnTo>
                  <a:lnTo>
                    <a:pt x="9" y="12"/>
                  </a:lnTo>
                  <a:lnTo>
                    <a:pt x="6" y="14"/>
                  </a:lnTo>
                  <a:lnTo>
                    <a:pt x="2" y="16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6" y="22"/>
                  </a:lnTo>
                  <a:lnTo>
                    <a:pt x="9" y="22"/>
                  </a:lnTo>
                  <a:lnTo>
                    <a:pt x="13" y="23"/>
                  </a:lnTo>
                  <a:lnTo>
                    <a:pt x="18" y="23"/>
                  </a:lnTo>
                  <a:lnTo>
                    <a:pt x="23" y="24"/>
                  </a:lnTo>
                  <a:lnTo>
                    <a:pt x="29" y="24"/>
                  </a:lnTo>
                  <a:lnTo>
                    <a:pt x="35" y="26"/>
                  </a:lnTo>
                  <a:lnTo>
                    <a:pt x="41" y="26"/>
                  </a:lnTo>
                  <a:lnTo>
                    <a:pt x="49" y="27"/>
                  </a:lnTo>
                  <a:lnTo>
                    <a:pt x="57" y="27"/>
                  </a:lnTo>
                  <a:lnTo>
                    <a:pt x="65" y="29"/>
                  </a:lnTo>
                  <a:lnTo>
                    <a:pt x="74" y="29"/>
                  </a:lnTo>
                  <a:lnTo>
                    <a:pt x="84" y="32"/>
                  </a:lnTo>
                  <a:lnTo>
                    <a:pt x="94" y="32"/>
                  </a:lnTo>
                  <a:lnTo>
                    <a:pt x="104" y="32"/>
                  </a:lnTo>
                  <a:lnTo>
                    <a:pt x="108" y="32"/>
                  </a:lnTo>
                  <a:lnTo>
                    <a:pt x="114" y="32"/>
                  </a:lnTo>
                  <a:lnTo>
                    <a:pt x="120" y="32"/>
                  </a:lnTo>
                  <a:lnTo>
                    <a:pt x="126" y="33"/>
                  </a:lnTo>
                  <a:lnTo>
                    <a:pt x="132" y="33"/>
                  </a:lnTo>
                  <a:lnTo>
                    <a:pt x="137" y="33"/>
                  </a:lnTo>
                  <a:lnTo>
                    <a:pt x="143" y="33"/>
                  </a:lnTo>
                  <a:lnTo>
                    <a:pt x="149" y="35"/>
                  </a:lnTo>
                  <a:lnTo>
                    <a:pt x="155" y="35"/>
                  </a:lnTo>
                  <a:lnTo>
                    <a:pt x="162" y="35"/>
                  </a:lnTo>
                  <a:lnTo>
                    <a:pt x="168" y="35"/>
                  </a:lnTo>
                  <a:lnTo>
                    <a:pt x="175" y="36"/>
                  </a:lnTo>
                  <a:lnTo>
                    <a:pt x="180" y="36"/>
                  </a:lnTo>
                  <a:lnTo>
                    <a:pt x="188" y="36"/>
                  </a:lnTo>
                  <a:lnTo>
                    <a:pt x="193" y="36"/>
                  </a:lnTo>
                  <a:lnTo>
                    <a:pt x="201" y="36"/>
                  </a:lnTo>
                  <a:lnTo>
                    <a:pt x="206" y="36"/>
                  </a:lnTo>
                  <a:lnTo>
                    <a:pt x="215" y="36"/>
                  </a:lnTo>
                  <a:lnTo>
                    <a:pt x="221" y="36"/>
                  </a:lnTo>
                  <a:lnTo>
                    <a:pt x="229" y="36"/>
                  </a:lnTo>
                  <a:lnTo>
                    <a:pt x="235" y="36"/>
                  </a:lnTo>
                  <a:lnTo>
                    <a:pt x="242" y="36"/>
                  </a:lnTo>
                  <a:lnTo>
                    <a:pt x="250" y="36"/>
                  </a:lnTo>
                  <a:lnTo>
                    <a:pt x="257" y="36"/>
                  </a:lnTo>
                  <a:lnTo>
                    <a:pt x="264" y="36"/>
                  </a:lnTo>
                  <a:lnTo>
                    <a:pt x="271" y="36"/>
                  </a:lnTo>
                  <a:lnTo>
                    <a:pt x="278" y="36"/>
                  </a:lnTo>
                  <a:lnTo>
                    <a:pt x="287" y="37"/>
                  </a:lnTo>
                  <a:lnTo>
                    <a:pt x="287" y="37"/>
                  </a:lnTo>
                  <a:close/>
                </a:path>
              </a:pathLst>
            </a:custGeom>
            <a:solidFill>
              <a:srgbClr val="7AC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60" name="Freeform 168"/>
            <p:cNvSpPr>
              <a:spLocks/>
            </p:cNvSpPr>
            <p:nvPr/>
          </p:nvSpPr>
          <p:spPr bwMode="auto">
            <a:xfrm>
              <a:off x="4176713" y="2117725"/>
              <a:ext cx="488950" cy="38100"/>
            </a:xfrm>
            <a:custGeom>
              <a:avLst/>
              <a:gdLst>
                <a:gd name="T0" fmla="*/ 324 w 617"/>
                <a:gd name="T1" fmla="*/ 46 h 47"/>
                <a:gd name="T2" fmla="*/ 348 w 617"/>
                <a:gd name="T3" fmla="*/ 46 h 47"/>
                <a:gd name="T4" fmla="*/ 371 w 617"/>
                <a:gd name="T5" fmla="*/ 46 h 47"/>
                <a:gd name="T6" fmla="*/ 392 w 617"/>
                <a:gd name="T7" fmla="*/ 46 h 47"/>
                <a:gd name="T8" fmla="*/ 414 w 617"/>
                <a:gd name="T9" fmla="*/ 44 h 47"/>
                <a:gd name="T10" fmla="*/ 435 w 617"/>
                <a:gd name="T11" fmla="*/ 43 h 47"/>
                <a:gd name="T12" fmla="*/ 456 w 617"/>
                <a:gd name="T13" fmla="*/ 43 h 47"/>
                <a:gd name="T14" fmla="*/ 473 w 617"/>
                <a:gd name="T15" fmla="*/ 41 h 47"/>
                <a:gd name="T16" fmla="*/ 492 w 617"/>
                <a:gd name="T17" fmla="*/ 40 h 47"/>
                <a:gd name="T18" fmla="*/ 509 w 617"/>
                <a:gd name="T19" fmla="*/ 40 h 47"/>
                <a:gd name="T20" fmla="*/ 526 w 617"/>
                <a:gd name="T21" fmla="*/ 40 h 47"/>
                <a:gd name="T22" fmla="*/ 554 w 617"/>
                <a:gd name="T23" fmla="*/ 36 h 47"/>
                <a:gd name="T24" fmla="*/ 578 w 617"/>
                <a:gd name="T25" fmla="*/ 33 h 47"/>
                <a:gd name="T26" fmla="*/ 597 w 617"/>
                <a:gd name="T27" fmla="*/ 30 h 47"/>
                <a:gd name="T28" fmla="*/ 610 w 617"/>
                <a:gd name="T29" fmla="*/ 27 h 47"/>
                <a:gd name="T30" fmla="*/ 614 w 617"/>
                <a:gd name="T31" fmla="*/ 21 h 47"/>
                <a:gd name="T32" fmla="*/ 602 w 617"/>
                <a:gd name="T33" fmla="*/ 16 h 47"/>
                <a:gd name="T34" fmla="*/ 585 w 617"/>
                <a:gd name="T35" fmla="*/ 13 h 47"/>
                <a:gd name="T36" fmla="*/ 564 w 617"/>
                <a:gd name="T37" fmla="*/ 10 h 47"/>
                <a:gd name="T38" fmla="*/ 536 w 617"/>
                <a:gd name="T39" fmla="*/ 7 h 47"/>
                <a:gd name="T40" fmla="*/ 515 w 617"/>
                <a:gd name="T41" fmla="*/ 5 h 47"/>
                <a:gd name="T42" fmla="*/ 497 w 617"/>
                <a:gd name="T43" fmla="*/ 4 h 47"/>
                <a:gd name="T44" fmla="*/ 480 w 617"/>
                <a:gd name="T45" fmla="*/ 4 h 47"/>
                <a:gd name="T46" fmla="*/ 460 w 617"/>
                <a:gd name="T47" fmla="*/ 3 h 47"/>
                <a:gd name="T48" fmla="*/ 441 w 617"/>
                <a:gd name="T49" fmla="*/ 3 h 47"/>
                <a:gd name="T50" fmla="*/ 421 w 617"/>
                <a:gd name="T51" fmla="*/ 1 h 47"/>
                <a:gd name="T52" fmla="*/ 401 w 617"/>
                <a:gd name="T53" fmla="*/ 0 h 47"/>
                <a:gd name="T54" fmla="*/ 378 w 617"/>
                <a:gd name="T55" fmla="*/ 0 h 47"/>
                <a:gd name="T56" fmla="*/ 355 w 617"/>
                <a:gd name="T57" fmla="*/ 0 h 47"/>
                <a:gd name="T58" fmla="*/ 332 w 617"/>
                <a:gd name="T59" fmla="*/ 0 h 47"/>
                <a:gd name="T60" fmla="*/ 310 w 617"/>
                <a:gd name="T61" fmla="*/ 0 h 47"/>
                <a:gd name="T62" fmla="*/ 286 w 617"/>
                <a:gd name="T63" fmla="*/ 0 h 47"/>
                <a:gd name="T64" fmla="*/ 261 w 617"/>
                <a:gd name="T65" fmla="*/ 0 h 47"/>
                <a:gd name="T66" fmla="*/ 238 w 617"/>
                <a:gd name="T67" fmla="*/ 0 h 47"/>
                <a:gd name="T68" fmla="*/ 216 w 617"/>
                <a:gd name="T69" fmla="*/ 0 h 47"/>
                <a:gd name="T70" fmla="*/ 195 w 617"/>
                <a:gd name="T71" fmla="*/ 1 h 47"/>
                <a:gd name="T72" fmla="*/ 175 w 617"/>
                <a:gd name="T73" fmla="*/ 3 h 47"/>
                <a:gd name="T74" fmla="*/ 155 w 617"/>
                <a:gd name="T75" fmla="*/ 3 h 47"/>
                <a:gd name="T76" fmla="*/ 136 w 617"/>
                <a:gd name="T77" fmla="*/ 4 h 47"/>
                <a:gd name="T78" fmla="*/ 117 w 617"/>
                <a:gd name="T79" fmla="*/ 4 h 47"/>
                <a:gd name="T80" fmla="*/ 100 w 617"/>
                <a:gd name="T81" fmla="*/ 5 h 47"/>
                <a:gd name="T82" fmla="*/ 84 w 617"/>
                <a:gd name="T83" fmla="*/ 7 h 47"/>
                <a:gd name="T84" fmla="*/ 70 w 617"/>
                <a:gd name="T85" fmla="*/ 7 h 47"/>
                <a:gd name="T86" fmla="*/ 44 w 617"/>
                <a:gd name="T87" fmla="*/ 10 h 47"/>
                <a:gd name="T88" fmla="*/ 23 w 617"/>
                <a:gd name="T89" fmla="*/ 14 h 47"/>
                <a:gd name="T90" fmla="*/ 9 w 617"/>
                <a:gd name="T91" fmla="*/ 17 h 47"/>
                <a:gd name="T92" fmla="*/ 0 w 617"/>
                <a:gd name="T93" fmla="*/ 24 h 47"/>
                <a:gd name="T94" fmla="*/ 9 w 617"/>
                <a:gd name="T95" fmla="*/ 27 h 47"/>
                <a:gd name="T96" fmla="*/ 23 w 617"/>
                <a:gd name="T97" fmla="*/ 31 h 47"/>
                <a:gd name="T98" fmla="*/ 44 w 617"/>
                <a:gd name="T99" fmla="*/ 33 h 47"/>
                <a:gd name="T100" fmla="*/ 70 w 617"/>
                <a:gd name="T101" fmla="*/ 37 h 47"/>
                <a:gd name="T102" fmla="*/ 84 w 617"/>
                <a:gd name="T103" fmla="*/ 39 h 47"/>
                <a:gd name="T104" fmla="*/ 100 w 617"/>
                <a:gd name="T105" fmla="*/ 40 h 47"/>
                <a:gd name="T106" fmla="*/ 117 w 617"/>
                <a:gd name="T107" fmla="*/ 40 h 47"/>
                <a:gd name="T108" fmla="*/ 136 w 617"/>
                <a:gd name="T109" fmla="*/ 41 h 47"/>
                <a:gd name="T110" fmla="*/ 155 w 617"/>
                <a:gd name="T111" fmla="*/ 41 h 47"/>
                <a:gd name="T112" fmla="*/ 175 w 617"/>
                <a:gd name="T113" fmla="*/ 43 h 47"/>
                <a:gd name="T114" fmla="*/ 195 w 617"/>
                <a:gd name="T115" fmla="*/ 44 h 47"/>
                <a:gd name="T116" fmla="*/ 216 w 617"/>
                <a:gd name="T117" fmla="*/ 46 h 47"/>
                <a:gd name="T118" fmla="*/ 238 w 617"/>
                <a:gd name="T119" fmla="*/ 46 h 47"/>
                <a:gd name="T120" fmla="*/ 261 w 617"/>
                <a:gd name="T121" fmla="*/ 46 h 47"/>
                <a:gd name="T122" fmla="*/ 286 w 617"/>
                <a:gd name="T123" fmla="*/ 46 h 47"/>
                <a:gd name="T124" fmla="*/ 310 w 617"/>
                <a:gd name="T1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7" h="47">
                  <a:moveTo>
                    <a:pt x="310" y="47"/>
                  </a:moveTo>
                  <a:lnTo>
                    <a:pt x="317" y="46"/>
                  </a:lnTo>
                  <a:lnTo>
                    <a:pt x="324" y="46"/>
                  </a:lnTo>
                  <a:lnTo>
                    <a:pt x="332" y="46"/>
                  </a:lnTo>
                  <a:lnTo>
                    <a:pt x="340" y="46"/>
                  </a:lnTo>
                  <a:lnTo>
                    <a:pt x="348" y="46"/>
                  </a:lnTo>
                  <a:lnTo>
                    <a:pt x="355" y="46"/>
                  </a:lnTo>
                  <a:lnTo>
                    <a:pt x="363" y="46"/>
                  </a:lnTo>
                  <a:lnTo>
                    <a:pt x="371" y="46"/>
                  </a:lnTo>
                  <a:lnTo>
                    <a:pt x="378" y="46"/>
                  </a:lnTo>
                  <a:lnTo>
                    <a:pt x="385" y="46"/>
                  </a:lnTo>
                  <a:lnTo>
                    <a:pt x="392" y="46"/>
                  </a:lnTo>
                  <a:lnTo>
                    <a:pt x="401" y="46"/>
                  </a:lnTo>
                  <a:lnTo>
                    <a:pt x="407" y="44"/>
                  </a:lnTo>
                  <a:lnTo>
                    <a:pt x="414" y="44"/>
                  </a:lnTo>
                  <a:lnTo>
                    <a:pt x="421" y="44"/>
                  </a:lnTo>
                  <a:lnTo>
                    <a:pt x="428" y="44"/>
                  </a:lnTo>
                  <a:lnTo>
                    <a:pt x="435" y="43"/>
                  </a:lnTo>
                  <a:lnTo>
                    <a:pt x="441" y="43"/>
                  </a:lnTo>
                  <a:lnTo>
                    <a:pt x="448" y="43"/>
                  </a:lnTo>
                  <a:lnTo>
                    <a:pt x="456" y="43"/>
                  </a:lnTo>
                  <a:lnTo>
                    <a:pt x="460" y="41"/>
                  </a:lnTo>
                  <a:lnTo>
                    <a:pt x="467" y="41"/>
                  </a:lnTo>
                  <a:lnTo>
                    <a:pt x="473" y="41"/>
                  </a:lnTo>
                  <a:lnTo>
                    <a:pt x="480" y="41"/>
                  </a:lnTo>
                  <a:lnTo>
                    <a:pt x="486" y="40"/>
                  </a:lnTo>
                  <a:lnTo>
                    <a:pt x="492" y="40"/>
                  </a:lnTo>
                  <a:lnTo>
                    <a:pt x="497" y="40"/>
                  </a:lnTo>
                  <a:lnTo>
                    <a:pt x="503" y="40"/>
                  </a:lnTo>
                  <a:lnTo>
                    <a:pt x="509" y="40"/>
                  </a:lnTo>
                  <a:lnTo>
                    <a:pt x="515" y="40"/>
                  </a:lnTo>
                  <a:lnTo>
                    <a:pt x="520" y="40"/>
                  </a:lnTo>
                  <a:lnTo>
                    <a:pt x="526" y="40"/>
                  </a:lnTo>
                  <a:lnTo>
                    <a:pt x="536" y="39"/>
                  </a:lnTo>
                  <a:lnTo>
                    <a:pt x="546" y="37"/>
                  </a:lnTo>
                  <a:lnTo>
                    <a:pt x="554" y="36"/>
                  </a:lnTo>
                  <a:lnTo>
                    <a:pt x="564" y="36"/>
                  </a:lnTo>
                  <a:lnTo>
                    <a:pt x="571" y="33"/>
                  </a:lnTo>
                  <a:lnTo>
                    <a:pt x="578" y="33"/>
                  </a:lnTo>
                  <a:lnTo>
                    <a:pt x="585" y="31"/>
                  </a:lnTo>
                  <a:lnTo>
                    <a:pt x="592" y="31"/>
                  </a:lnTo>
                  <a:lnTo>
                    <a:pt x="597" y="30"/>
                  </a:lnTo>
                  <a:lnTo>
                    <a:pt x="602" y="30"/>
                  </a:lnTo>
                  <a:lnTo>
                    <a:pt x="607" y="27"/>
                  </a:lnTo>
                  <a:lnTo>
                    <a:pt x="610" y="27"/>
                  </a:lnTo>
                  <a:lnTo>
                    <a:pt x="614" y="26"/>
                  </a:lnTo>
                  <a:lnTo>
                    <a:pt x="617" y="24"/>
                  </a:lnTo>
                  <a:lnTo>
                    <a:pt x="614" y="21"/>
                  </a:lnTo>
                  <a:lnTo>
                    <a:pt x="610" y="18"/>
                  </a:lnTo>
                  <a:lnTo>
                    <a:pt x="607" y="17"/>
                  </a:lnTo>
                  <a:lnTo>
                    <a:pt x="602" y="16"/>
                  </a:lnTo>
                  <a:lnTo>
                    <a:pt x="597" y="16"/>
                  </a:lnTo>
                  <a:lnTo>
                    <a:pt x="592" y="14"/>
                  </a:lnTo>
                  <a:lnTo>
                    <a:pt x="585" y="13"/>
                  </a:lnTo>
                  <a:lnTo>
                    <a:pt x="578" y="11"/>
                  </a:lnTo>
                  <a:lnTo>
                    <a:pt x="571" y="10"/>
                  </a:lnTo>
                  <a:lnTo>
                    <a:pt x="564" y="10"/>
                  </a:lnTo>
                  <a:lnTo>
                    <a:pt x="554" y="8"/>
                  </a:lnTo>
                  <a:lnTo>
                    <a:pt x="546" y="7"/>
                  </a:lnTo>
                  <a:lnTo>
                    <a:pt x="536" y="7"/>
                  </a:lnTo>
                  <a:lnTo>
                    <a:pt x="526" y="7"/>
                  </a:lnTo>
                  <a:lnTo>
                    <a:pt x="520" y="5"/>
                  </a:lnTo>
                  <a:lnTo>
                    <a:pt x="515" y="5"/>
                  </a:lnTo>
                  <a:lnTo>
                    <a:pt x="509" y="5"/>
                  </a:lnTo>
                  <a:lnTo>
                    <a:pt x="503" y="5"/>
                  </a:lnTo>
                  <a:lnTo>
                    <a:pt x="497" y="4"/>
                  </a:lnTo>
                  <a:lnTo>
                    <a:pt x="492" y="4"/>
                  </a:lnTo>
                  <a:lnTo>
                    <a:pt x="486" y="4"/>
                  </a:lnTo>
                  <a:lnTo>
                    <a:pt x="480" y="4"/>
                  </a:lnTo>
                  <a:lnTo>
                    <a:pt x="473" y="3"/>
                  </a:lnTo>
                  <a:lnTo>
                    <a:pt x="467" y="3"/>
                  </a:lnTo>
                  <a:lnTo>
                    <a:pt x="460" y="3"/>
                  </a:lnTo>
                  <a:lnTo>
                    <a:pt x="456" y="3"/>
                  </a:lnTo>
                  <a:lnTo>
                    <a:pt x="448" y="3"/>
                  </a:lnTo>
                  <a:lnTo>
                    <a:pt x="441" y="3"/>
                  </a:lnTo>
                  <a:lnTo>
                    <a:pt x="435" y="3"/>
                  </a:lnTo>
                  <a:lnTo>
                    <a:pt x="428" y="3"/>
                  </a:lnTo>
                  <a:lnTo>
                    <a:pt x="421" y="1"/>
                  </a:lnTo>
                  <a:lnTo>
                    <a:pt x="414" y="1"/>
                  </a:lnTo>
                  <a:lnTo>
                    <a:pt x="407" y="0"/>
                  </a:lnTo>
                  <a:lnTo>
                    <a:pt x="401" y="0"/>
                  </a:lnTo>
                  <a:lnTo>
                    <a:pt x="392" y="0"/>
                  </a:lnTo>
                  <a:lnTo>
                    <a:pt x="385" y="0"/>
                  </a:lnTo>
                  <a:lnTo>
                    <a:pt x="378" y="0"/>
                  </a:lnTo>
                  <a:lnTo>
                    <a:pt x="371" y="0"/>
                  </a:lnTo>
                  <a:lnTo>
                    <a:pt x="363" y="0"/>
                  </a:lnTo>
                  <a:lnTo>
                    <a:pt x="355" y="0"/>
                  </a:lnTo>
                  <a:lnTo>
                    <a:pt x="348" y="0"/>
                  </a:lnTo>
                  <a:lnTo>
                    <a:pt x="340" y="0"/>
                  </a:lnTo>
                  <a:lnTo>
                    <a:pt x="332" y="0"/>
                  </a:lnTo>
                  <a:lnTo>
                    <a:pt x="324" y="0"/>
                  </a:lnTo>
                  <a:lnTo>
                    <a:pt x="317" y="0"/>
                  </a:lnTo>
                  <a:lnTo>
                    <a:pt x="310" y="0"/>
                  </a:lnTo>
                  <a:lnTo>
                    <a:pt x="301" y="0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77" y="0"/>
                  </a:lnTo>
                  <a:lnTo>
                    <a:pt x="268" y="0"/>
                  </a:lnTo>
                  <a:lnTo>
                    <a:pt x="261" y="0"/>
                  </a:lnTo>
                  <a:lnTo>
                    <a:pt x="254" y="0"/>
                  </a:lnTo>
                  <a:lnTo>
                    <a:pt x="247" y="0"/>
                  </a:lnTo>
                  <a:lnTo>
                    <a:pt x="238" y="0"/>
                  </a:lnTo>
                  <a:lnTo>
                    <a:pt x="231" y="0"/>
                  </a:lnTo>
                  <a:lnTo>
                    <a:pt x="224" y="0"/>
                  </a:lnTo>
                  <a:lnTo>
                    <a:pt x="216" y="0"/>
                  </a:lnTo>
                  <a:lnTo>
                    <a:pt x="209" y="0"/>
                  </a:lnTo>
                  <a:lnTo>
                    <a:pt x="202" y="1"/>
                  </a:lnTo>
                  <a:lnTo>
                    <a:pt x="195" y="1"/>
                  </a:lnTo>
                  <a:lnTo>
                    <a:pt x="189" y="3"/>
                  </a:lnTo>
                  <a:lnTo>
                    <a:pt x="180" y="3"/>
                  </a:lnTo>
                  <a:lnTo>
                    <a:pt x="175" y="3"/>
                  </a:lnTo>
                  <a:lnTo>
                    <a:pt x="167" y="3"/>
                  </a:lnTo>
                  <a:lnTo>
                    <a:pt x="160" y="3"/>
                  </a:lnTo>
                  <a:lnTo>
                    <a:pt x="155" y="3"/>
                  </a:lnTo>
                  <a:lnTo>
                    <a:pt x="147" y="3"/>
                  </a:lnTo>
                  <a:lnTo>
                    <a:pt x="142" y="3"/>
                  </a:lnTo>
                  <a:lnTo>
                    <a:pt x="136" y="4"/>
                  </a:lnTo>
                  <a:lnTo>
                    <a:pt x="130" y="4"/>
                  </a:lnTo>
                  <a:lnTo>
                    <a:pt x="123" y="4"/>
                  </a:lnTo>
                  <a:lnTo>
                    <a:pt x="117" y="4"/>
                  </a:lnTo>
                  <a:lnTo>
                    <a:pt x="111" y="5"/>
                  </a:lnTo>
                  <a:lnTo>
                    <a:pt x="106" y="5"/>
                  </a:lnTo>
                  <a:lnTo>
                    <a:pt x="100" y="5"/>
                  </a:lnTo>
                  <a:lnTo>
                    <a:pt x="94" y="5"/>
                  </a:lnTo>
                  <a:lnTo>
                    <a:pt x="90" y="7"/>
                  </a:lnTo>
                  <a:lnTo>
                    <a:pt x="84" y="7"/>
                  </a:lnTo>
                  <a:lnTo>
                    <a:pt x="80" y="7"/>
                  </a:lnTo>
                  <a:lnTo>
                    <a:pt x="74" y="7"/>
                  </a:lnTo>
                  <a:lnTo>
                    <a:pt x="70" y="7"/>
                  </a:lnTo>
                  <a:lnTo>
                    <a:pt x="59" y="8"/>
                  </a:lnTo>
                  <a:lnTo>
                    <a:pt x="52" y="10"/>
                  </a:lnTo>
                  <a:lnTo>
                    <a:pt x="44" y="10"/>
                  </a:lnTo>
                  <a:lnTo>
                    <a:pt x="36" y="11"/>
                  </a:lnTo>
                  <a:lnTo>
                    <a:pt x="29" y="13"/>
                  </a:lnTo>
                  <a:lnTo>
                    <a:pt x="23" y="14"/>
                  </a:lnTo>
                  <a:lnTo>
                    <a:pt x="18" y="16"/>
                  </a:lnTo>
                  <a:lnTo>
                    <a:pt x="13" y="16"/>
                  </a:lnTo>
                  <a:lnTo>
                    <a:pt x="9" y="17"/>
                  </a:lnTo>
                  <a:lnTo>
                    <a:pt x="6" y="18"/>
                  </a:lnTo>
                  <a:lnTo>
                    <a:pt x="2" y="21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6" y="27"/>
                  </a:lnTo>
                  <a:lnTo>
                    <a:pt x="9" y="27"/>
                  </a:lnTo>
                  <a:lnTo>
                    <a:pt x="13" y="30"/>
                  </a:lnTo>
                  <a:lnTo>
                    <a:pt x="18" y="30"/>
                  </a:lnTo>
                  <a:lnTo>
                    <a:pt x="23" y="31"/>
                  </a:lnTo>
                  <a:lnTo>
                    <a:pt x="29" y="31"/>
                  </a:lnTo>
                  <a:lnTo>
                    <a:pt x="36" y="33"/>
                  </a:lnTo>
                  <a:lnTo>
                    <a:pt x="44" y="33"/>
                  </a:lnTo>
                  <a:lnTo>
                    <a:pt x="52" y="36"/>
                  </a:lnTo>
                  <a:lnTo>
                    <a:pt x="59" y="36"/>
                  </a:lnTo>
                  <a:lnTo>
                    <a:pt x="70" y="37"/>
                  </a:lnTo>
                  <a:lnTo>
                    <a:pt x="74" y="37"/>
                  </a:lnTo>
                  <a:lnTo>
                    <a:pt x="80" y="39"/>
                  </a:lnTo>
                  <a:lnTo>
                    <a:pt x="84" y="39"/>
                  </a:lnTo>
                  <a:lnTo>
                    <a:pt x="90" y="40"/>
                  </a:lnTo>
                  <a:lnTo>
                    <a:pt x="94" y="40"/>
                  </a:lnTo>
                  <a:lnTo>
                    <a:pt x="100" y="40"/>
                  </a:lnTo>
                  <a:lnTo>
                    <a:pt x="106" y="40"/>
                  </a:lnTo>
                  <a:lnTo>
                    <a:pt x="111" y="40"/>
                  </a:lnTo>
                  <a:lnTo>
                    <a:pt x="117" y="40"/>
                  </a:lnTo>
                  <a:lnTo>
                    <a:pt x="123" y="40"/>
                  </a:lnTo>
                  <a:lnTo>
                    <a:pt x="130" y="40"/>
                  </a:lnTo>
                  <a:lnTo>
                    <a:pt x="136" y="41"/>
                  </a:lnTo>
                  <a:lnTo>
                    <a:pt x="142" y="41"/>
                  </a:lnTo>
                  <a:lnTo>
                    <a:pt x="147" y="41"/>
                  </a:lnTo>
                  <a:lnTo>
                    <a:pt x="155" y="41"/>
                  </a:lnTo>
                  <a:lnTo>
                    <a:pt x="160" y="43"/>
                  </a:lnTo>
                  <a:lnTo>
                    <a:pt x="167" y="43"/>
                  </a:lnTo>
                  <a:lnTo>
                    <a:pt x="175" y="43"/>
                  </a:lnTo>
                  <a:lnTo>
                    <a:pt x="180" y="43"/>
                  </a:lnTo>
                  <a:lnTo>
                    <a:pt x="189" y="44"/>
                  </a:lnTo>
                  <a:lnTo>
                    <a:pt x="195" y="44"/>
                  </a:lnTo>
                  <a:lnTo>
                    <a:pt x="202" y="44"/>
                  </a:lnTo>
                  <a:lnTo>
                    <a:pt x="209" y="44"/>
                  </a:lnTo>
                  <a:lnTo>
                    <a:pt x="216" y="46"/>
                  </a:lnTo>
                  <a:lnTo>
                    <a:pt x="224" y="46"/>
                  </a:lnTo>
                  <a:lnTo>
                    <a:pt x="231" y="46"/>
                  </a:lnTo>
                  <a:lnTo>
                    <a:pt x="238" y="46"/>
                  </a:lnTo>
                  <a:lnTo>
                    <a:pt x="247" y="46"/>
                  </a:lnTo>
                  <a:lnTo>
                    <a:pt x="254" y="46"/>
                  </a:lnTo>
                  <a:lnTo>
                    <a:pt x="261" y="46"/>
                  </a:lnTo>
                  <a:lnTo>
                    <a:pt x="268" y="46"/>
                  </a:lnTo>
                  <a:lnTo>
                    <a:pt x="277" y="46"/>
                  </a:lnTo>
                  <a:lnTo>
                    <a:pt x="286" y="46"/>
                  </a:lnTo>
                  <a:lnTo>
                    <a:pt x="293" y="46"/>
                  </a:lnTo>
                  <a:lnTo>
                    <a:pt x="301" y="46"/>
                  </a:lnTo>
                  <a:lnTo>
                    <a:pt x="310" y="47"/>
                  </a:lnTo>
                  <a:lnTo>
                    <a:pt x="310" y="47"/>
                  </a:lnTo>
                  <a:close/>
                </a:path>
              </a:pathLst>
            </a:custGeom>
            <a:solidFill>
              <a:srgbClr val="7AC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61" name="Freeform 169"/>
            <p:cNvSpPr>
              <a:spLocks/>
            </p:cNvSpPr>
            <p:nvPr/>
          </p:nvSpPr>
          <p:spPr bwMode="auto">
            <a:xfrm>
              <a:off x="4402138" y="2098675"/>
              <a:ext cx="392113" cy="90487"/>
            </a:xfrm>
            <a:custGeom>
              <a:avLst/>
              <a:gdLst>
                <a:gd name="T0" fmla="*/ 485 w 492"/>
                <a:gd name="T1" fmla="*/ 0 h 115"/>
                <a:gd name="T2" fmla="*/ 409 w 492"/>
                <a:gd name="T3" fmla="*/ 88 h 115"/>
                <a:gd name="T4" fmla="*/ 195 w 492"/>
                <a:gd name="T5" fmla="*/ 41 h 115"/>
                <a:gd name="T6" fmla="*/ 0 w 492"/>
                <a:gd name="T7" fmla="*/ 110 h 115"/>
                <a:gd name="T8" fmla="*/ 4 w 492"/>
                <a:gd name="T9" fmla="*/ 115 h 115"/>
                <a:gd name="T10" fmla="*/ 197 w 492"/>
                <a:gd name="T11" fmla="*/ 49 h 115"/>
                <a:gd name="T12" fmla="*/ 414 w 492"/>
                <a:gd name="T13" fmla="*/ 95 h 115"/>
                <a:gd name="T14" fmla="*/ 492 w 492"/>
                <a:gd name="T15" fmla="*/ 3 h 115"/>
                <a:gd name="T16" fmla="*/ 485 w 492"/>
                <a:gd name="T17" fmla="*/ 0 h 115"/>
                <a:gd name="T18" fmla="*/ 485 w 492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2" h="115">
                  <a:moveTo>
                    <a:pt x="485" y="0"/>
                  </a:moveTo>
                  <a:lnTo>
                    <a:pt x="409" y="88"/>
                  </a:lnTo>
                  <a:lnTo>
                    <a:pt x="195" y="41"/>
                  </a:lnTo>
                  <a:lnTo>
                    <a:pt x="0" y="110"/>
                  </a:lnTo>
                  <a:lnTo>
                    <a:pt x="4" y="115"/>
                  </a:lnTo>
                  <a:lnTo>
                    <a:pt x="197" y="49"/>
                  </a:lnTo>
                  <a:lnTo>
                    <a:pt x="414" y="95"/>
                  </a:lnTo>
                  <a:lnTo>
                    <a:pt x="492" y="3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0DD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62" name="Freeform 170"/>
            <p:cNvSpPr>
              <a:spLocks/>
            </p:cNvSpPr>
            <p:nvPr/>
          </p:nvSpPr>
          <p:spPr bwMode="auto">
            <a:xfrm>
              <a:off x="4194175" y="1751013"/>
              <a:ext cx="36513" cy="28575"/>
            </a:xfrm>
            <a:custGeom>
              <a:avLst/>
              <a:gdLst>
                <a:gd name="T0" fmla="*/ 13 w 45"/>
                <a:gd name="T1" fmla="*/ 2 h 38"/>
                <a:gd name="T2" fmla="*/ 45 w 45"/>
                <a:gd name="T3" fmla="*/ 20 h 38"/>
                <a:gd name="T4" fmla="*/ 36 w 45"/>
                <a:gd name="T5" fmla="*/ 38 h 38"/>
                <a:gd name="T6" fmla="*/ 0 w 45"/>
                <a:gd name="T7" fmla="*/ 17 h 38"/>
                <a:gd name="T8" fmla="*/ 9 w 45"/>
                <a:gd name="T9" fmla="*/ 0 h 38"/>
                <a:gd name="T10" fmla="*/ 13 w 45"/>
                <a:gd name="T11" fmla="*/ 2 h 38"/>
                <a:gd name="T12" fmla="*/ 13 w 45"/>
                <a:gd name="T13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38">
                  <a:moveTo>
                    <a:pt x="13" y="2"/>
                  </a:moveTo>
                  <a:lnTo>
                    <a:pt x="45" y="20"/>
                  </a:lnTo>
                  <a:lnTo>
                    <a:pt x="36" y="38"/>
                  </a:lnTo>
                  <a:lnTo>
                    <a:pt x="0" y="17"/>
                  </a:lnTo>
                  <a:lnTo>
                    <a:pt x="9" y="0"/>
                  </a:lnTo>
                  <a:lnTo>
                    <a:pt x="13" y="2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7AC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63" name="Freeform 171"/>
            <p:cNvSpPr>
              <a:spLocks/>
            </p:cNvSpPr>
            <p:nvPr/>
          </p:nvSpPr>
          <p:spPr bwMode="auto">
            <a:xfrm>
              <a:off x="4178300" y="1776413"/>
              <a:ext cx="38100" cy="33337"/>
            </a:xfrm>
            <a:custGeom>
              <a:avLst/>
              <a:gdLst>
                <a:gd name="T0" fmla="*/ 13 w 48"/>
                <a:gd name="T1" fmla="*/ 0 h 42"/>
                <a:gd name="T2" fmla="*/ 48 w 48"/>
                <a:gd name="T3" fmla="*/ 26 h 42"/>
                <a:gd name="T4" fmla="*/ 42 w 48"/>
                <a:gd name="T5" fmla="*/ 42 h 42"/>
                <a:gd name="T6" fmla="*/ 0 w 48"/>
                <a:gd name="T7" fmla="*/ 25 h 42"/>
                <a:gd name="T8" fmla="*/ 13 w 48"/>
                <a:gd name="T9" fmla="*/ 0 h 42"/>
                <a:gd name="T10" fmla="*/ 13 w 48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42">
                  <a:moveTo>
                    <a:pt x="13" y="0"/>
                  </a:moveTo>
                  <a:lnTo>
                    <a:pt x="48" y="26"/>
                  </a:lnTo>
                  <a:lnTo>
                    <a:pt x="42" y="42"/>
                  </a:lnTo>
                  <a:lnTo>
                    <a:pt x="0" y="25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7AC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64" name="Freeform 172"/>
            <p:cNvSpPr>
              <a:spLocks/>
            </p:cNvSpPr>
            <p:nvPr/>
          </p:nvSpPr>
          <p:spPr bwMode="auto">
            <a:xfrm>
              <a:off x="4167188" y="1808163"/>
              <a:ext cx="38100" cy="25400"/>
            </a:xfrm>
            <a:custGeom>
              <a:avLst/>
              <a:gdLst>
                <a:gd name="T0" fmla="*/ 8 w 47"/>
                <a:gd name="T1" fmla="*/ 0 h 33"/>
                <a:gd name="T2" fmla="*/ 47 w 47"/>
                <a:gd name="T3" fmla="*/ 16 h 33"/>
                <a:gd name="T4" fmla="*/ 45 w 47"/>
                <a:gd name="T5" fmla="*/ 33 h 33"/>
                <a:gd name="T6" fmla="*/ 0 w 47"/>
                <a:gd name="T7" fmla="*/ 22 h 33"/>
                <a:gd name="T8" fmla="*/ 8 w 47"/>
                <a:gd name="T9" fmla="*/ 0 h 33"/>
                <a:gd name="T10" fmla="*/ 8 w 47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33">
                  <a:moveTo>
                    <a:pt x="8" y="0"/>
                  </a:moveTo>
                  <a:lnTo>
                    <a:pt x="47" y="16"/>
                  </a:lnTo>
                  <a:lnTo>
                    <a:pt x="45" y="33"/>
                  </a:lnTo>
                  <a:lnTo>
                    <a:pt x="0" y="2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AC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65" name="Freeform 173"/>
            <p:cNvSpPr>
              <a:spLocks/>
            </p:cNvSpPr>
            <p:nvPr/>
          </p:nvSpPr>
          <p:spPr bwMode="auto">
            <a:xfrm>
              <a:off x="4156075" y="1835150"/>
              <a:ext cx="36513" cy="26987"/>
            </a:xfrm>
            <a:custGeom>
              <a:avLst/>
              <a:gdLst>
                <a:gd name="T0" fmla="*/ 9 w 46"/>
                <a:gd name="T1" fmla="*/ 0 h 34"/>
                <a:gd name="T2" fmla="*/ 46 w 46"/>
                <a:gd name="T3" fmla="*/ 18 h 34"/>
                <a:gd name="T4" fmla="*/ 39 w 46"/>
                <a:gd name="T5" fmla="*/ 34 h 34"/>
                <a:gd name="T6" fmla="*/ 0 w 46"/>
                <a:gd name="T7" fmla="*/ 29 h 34"/>
                <a:gd name="T8" fmla="*/ 9 w 46"/>
                <a:gd name="T9" fmla="*/ 0 h 34"/>
                <a:gd name="T10" fmla="*/ 9 w 46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4">
                  <a:moveTo>
                    <a:pt x="9" y="0"/>
                  </a:moveTo>
                  <a:lnTo>
                    <a:pt x="46" y="18"/>
                  </a:lnTo>
                  <a:lnTo>
                    <a:pt x="39" y="34"/>
                  </a:lnTo>
                  <a:lnTo>
                    <a:pt x="0" y="29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7AC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66" name="Freeform 174"/>
            <p:cNvSpPr>
              <a:spLocks/>
            </p:cNvSpPr>
            <p:nvPr/>
          </p:nvSpPr>
          <p:spPr bwMode="auto">
            <a:xfrm>
              <a:off x="4146550" y="1868488"/>
              <a:ext cx="38100" cy="25400"/>
            </a:xfrm>
            <a:custGeom>
              <a:avLst/>
              <a:gdLst>
                <a:gd name="T0" fmla="*/ 7 w 47"/>
                <a:gd name="T1" fmla="*/ 0 h 32"/>
                <a:gd name="T2" fmla="*/ 47 w 47"/>
                <a:gd name="T3" fmla="*/ 10 h 32"/>
                <a:gd name="T4" fmla="*/ 46 w 47"/>
                <a:gd name="T5" fmla="*/ 32 h 32"/>
                <a:gd name="T6" fmla="*/ 0 w 47"/>
                <a:gd name="T7" fmla="*/ 29 h 32"/>
                <a:gd name="T8" fmla="*/ 7 w 47"/>
                <a:gd name="T9" fmla="*/ 0 h 32"/>
                <a:gd name="T10" fmla="*/ 7 w 47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32">
                  <a:moveTo>
                    <a:pt x="7" y="0"/>
                  </a:moveTo>
                  <a:lnTo>
                    <a:pt x="47" y="10"/>
                  </a:lnTo>
                  <a:lnTo>
                    <a:pt x="46" y="32"/>
                  </a:lnTo>
                  <a:lnTo>
                    <a:pt x="0" y="29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AC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67" name="Freeform 175"/>
            <p:cNvSpPr>
              <a:spLocks/>
            </p:cNvSpPr>
            <p:nvPr/>
          </p:nvSpPr>
          <p:spPr bwMode="auto">
            <a:xfrm>
              <a:off x="4144963" y="1908175"/>
              <a:ext cx="36513" cy="20637"/>
            </a:xfrm>
            <a:custGeom>
              <a:avLst/>
              <a:gdLst>
                <a:gd name="T0" fmla="*/ 2 w 45"/>
                <a:gd name="T1" fmla="*/ 0 h 26"/>
                <a:gd name="T2" fmla="*/ 42 w 45"/>
                <a:gd name="T3" fmla="*/ 0 h 26"/>
                <a:gd name="T4" fmla="*/ 45 w 45"/>
                <a:gd name="T5" fmla="*/ 19 h 26"/>
                <a:gd name="T6" fmla="*/ 0 w 45"/>
                <a:gd name="T7" fmla="*/ 26 h 26"/>
                <a:gd name="T8" fmla="*/ 2 w 45"/>
                <a:gd name="T9" fmla="*/ 0 h 26"/>
                <a:gd name="T10" fmla="*/ 2 w 45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26">
                  <a:moveTo>
                    <a:pt x="2" y="0"/>
                  </a:moveTo>
                  <a:lnTo>
                    <a:pt x="42" y="0"/>
                  </a:lnTo>
                  <a:lnTo>
                    <a:pt x="45" y="19"/>
                  </a:lnTo>
                  <a:lnTo>
                    <a:pt x="0" y="2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AC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68" name="Freeform 176"/>
            <p:cNvSpPr>
              <a:spLocks/>
            </p:cNvSpPr>
            <p:nvPr/>
          </p:nvSpPr>
          <p:spPr bwMode="auto">
            <a:xfrm>
              <a:off x="3543300" y="1841500"/>
              <a:ext cx="36513" cy="31750"/>
            </a:xfrm>
            <a:custGeom>
              <a:avLst/>
              <a:gdLst>
                <a:gd name="T0" fmla="*/ 4 w 44"/>
                <a:gd name="T1" fmla="*/ 15 h 41"/>
                <a:gd name="T2" fmla="*/ 37 w 44"/>
                <a:gd name="T3" fmla="*/ 0 h 41"/>
                <a:gd name="T4" fmla="*/ 44 w 44"/>
                <a:gd name="T5" fmla="*/ 18 h 41"/>
                <a:gd name="T6" fmla="*/ 4 w 44"/>
                <a:gd name="T7" fmla="*/ 41 h 41"/>
                <a:gd name="T8" fmla="*/ 0 w 44"/>
                <a:gd name="T9" fmla="*/ 16 h 41"/>
                <a:gd name="T10" fmla="*/ 4 w 44"/>
                <a:gd name="T11" fmla="*/ 15 h 41"/>
                <a:gd name="T12" fmla="*/ 4 w 44"/>
                <a:gd name="T13" fmla="*/ 1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1">
                  <a:moveTo>
                    <a:pt x="4" y="15"/>
                  </a:moveTo>
                  <a:lnTo>
                    <a:pt x="37" y="0"/>
                  </a:lnTo>
                  <a:lnTo>
                    <a:pt x="44" y="18"/>
                  </a:lnTo>
                  <a:lnTo>
                    <a:pt x="4" y="41"/>
                  </a:lnTo>
                  <a:lnTo>
                    <a:pt x="0" y="16"/>
                  </a:lnTo>
                  <a:lnTo>
                    <a:pt x="4" y="15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rgbClr val="B8FA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69" name="Freeform 177"/>
            <p:cNvSpPr>
              <a:spLocks/>
            </p:cNvSpPr>
            <p:nvPr/>
          </p:nvSpPr>
          <p:spPr bwMode="auto">
            <a:xfrm>
              <a:off x="3549650" y="1873250"/>
              <a:ext cx="47625" cy="41275"/>
            </a:xfrm>
            <a:custGeom>
              <a:avLst/>
              <a:gdLst>
                <a:gd name="T0" fmla="*/ 0 w 61"/>
                <a:gd name="T1" fmla="*/ 23 h 50"/>
                <a:gd name="T2" fmla="*/ 48 w 61"/>
                <a:gd name="T3" fmla="*/ 0 h 50"/>
                <a:gd name="T4" fmla="*/ 61 w 61"/>
                <a:gd name="T5" fmla="*/ 20 h 50"/>
                <a:gd name="T6" fmla="*/ 4 w 61"/>
                <a:gd name="T7" fmla="*/ 50 h 50"/>
                <a:gd name="T8" fmla="*/ 0 w 61"/>
                <a:gd name="T9" fmla="*/ 23 h 50"/>
                <a:gd name="T10" fmla="*/ 0 w 61"/>
                <a:gd name="T11" fmla="*/ 2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50">
                  <a:moveTo>
                    <a:pt x="0" y="23"/>
                  </a:moveTo>
                  <a:lnTo>
                    <a:pt x="48" y="0"/>
                  </a:lnTo>
                  <a:lnTo>
                    <a:pt x="61" y="20"/>
                  </a:lnTo>
                  <a:lnTo>
                    <a:pt x="4" y="5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B8FA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70" name="Freeform 178"/>
            <p:cNvSpPr>
              <a:spLocks/>
            </p:cNvSpPr>
            <p:nvPr/>
          </p:nvSpPr>
          <p:spPr bwMode="auto">
            <a:xfrm>
              <a:off x="3559175" y="1914525"/>
              <a:ext cx="52388" cy="33337"/>
            </a:xfrm>
            <a:custGeom>
              <a:avLst/>
              <a:gdLst>
                <a:gd name="T0" fmla="*/ 0 w 66"/>
                <a:gd name="T1" fmla="*/ 13 h 43"/>
                <a:gd name="T2" fmla="*/ 56 w 66"/>
                <a:gd name="T3" fmla="*/ 0 h 43"/>
                <a:gd name="T4" fmla="*/ 66 w 66"/>
                <a:gd name="T5" fmla="*/ 13 h 43"/>
                <a:gd name="T6" fmla="*/ 11 w 66"/>
                <a:gd name="T7" fmla="*/ 43 h 43"/>
                <a:gd name="T8" fmla="*/ 1 w 66"/>
                <a:gd name="T9" fmla="*/ 25 h 43"/>
                <a:gd name="T10" fmla="*/ 0 w 66"/>
                <a:gd name="T11" fmla="*/ 13 h 43"/>
                <a:gd name="T12" fmla="*/ 0 w 66"/>
                <a:gd name="T13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3">
                  <a:moveTo>
                    <a:pt x="0" y="13"/>
                  </a:moveTo>
                  <a:lnTo>
                    <a:pt x="56" y="0"/>
                  </a:lnTo>
                  <a:lnTo>
                    <a:pt x="66" y="13"/>
                  </a:lnTo>
                  <a:lnTo>
                    <a:pt x="11" y="43"/>
                  </a:lnTo>
                  <a:lnTo>
                    <a:pt x="1" y="25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B8FA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71" name="Freeform 179"/>
            <p:cNvSpPr>
              <a:spLocks/>
            </p:cNvSpPr>
            <p:nvPr/>
          </p:nvSpPr>
          <p:spPr bwMode="auto">
            <a:xfrm>
              <a:off x="3573463" y="1947863"/>
              <a:ext cx="50800" cy="39687"/>
            </a:xfrm>
            <a:custGeom>
              <a:avLst/>
              <a:gdLst>
                <a:gd name="T0" fmla="*/ 0 w 64"/>
                <a:gd name="T1" fmla="*/ 21 h 51"/>
                <a:gd name="T2" fmla="*/ 48 w 64"/>
                <a:gd name="T3" fmla="*/ 0 h 51"/>
                <a:gd name="T4" fmla="*/ 64 w 64"/>
                <a:gd name="T5" fmla="*/ 16 h 51"/>
                <a:gd name="T6" fmla="*/ 13 w 64"/>
                <a:gd name="T7" fmla="*/ 51 h 51"/>
                <a:gd name="T8" fmla="*/ 0 w 64"/>
                <a:gd name="T9" fmla="*/ 21 h 51"/>
                <a:gd name="T10" fmla="*/ 0 w 64"/>
                <a:gd name="T11" fmla="*/ 2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1">
                  <a:moveTo>
                    <a:pt x="0" y="21"/>
                  </a:moveTo>
                  <a:lnTo>
                    <a:pt x="48" y="0"/>
                  </a:lnTo>
                  <a:lnTo>
                    <a:pt x="64" y="16"/>
                  </a:lnTo>
                  <a:lnTo>
                    <a:pt x="13" y="5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B8FA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72" name="Freeform 180"/>
            <p:cNvSpPr>
              <a:spLocks/>
            </p:cNvSpPr>
            <p:nvPr/>
          </p:nvSpPr>
          <p:spPr bwMode="auto">
            <a:xfrm>
              <a:off x="3595688" y="1984375"/>
              <a:ext cx="52388" cy="39687"/>
            </a:xfrm>
            <a:custGeom>
              <a:avLst/>
              <a:gdLst>
                <a:gd name="T0" fmla="*/ 0 w 66"/>
                <a:gd name="T1" fmla="*/ 25 h 52"/>
                <a:gd name="T2" fmla="*/ 46 w 66"/>
                <a:gd name="T3" fmla="*/ 0 h 52"/>
                <a:gd name="T4" fmla="*/ 66 w 66"/>
                <a:gd name="T5" fmla="*/ 17 h 52"/>
                <a:gd name="T6" fmla="*/ 17 w 66"/>
                <a:gd name="T7" fmla="*/ 52 h 52"/>
                <a:gd name="T8" fmla="*/ 0 w 66"/>
                <a:gd name="T9" fmla="*/ 25 h 52"/>
                <a:gd name="T10" fmla="*/ 0 w 66"/>
                <a:gd name="T11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2">
                  <a:moveTo>
                    <a:pt x="0" y="25"/>
                  </a:moveTo>
                  <a:lnTo>
                    <a:pt x="46" y="0"/>
                  </a:lnTo>
                  <a:lnTo>
                    <a:pt x="66" y="17"/>
                  </a:lnTo>
                  <a:lnTo>
                    <a:pt x="17" y="52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B8FA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73" name="Freeform 181"/>
            <p:cNvSpPr>
              <a:spLocks/>
            </p:cNvSpPr>
            <p:nvPr/>
          </p:nvSpPr>
          <p:spPr bwMode="auto">
            <a:xfrm>
              <a:off x="5268913" y="1739900"/>
              <a:ext cx="73025" cy="92075"/>
            </a:xfrm>
            <a:custGeom>
              <a:avLst/>
              <a:gdLst>
                <a:gd name="T0" fmla="*/ 0 w 93"/>
                <a:gd name="T1" fmla="*/ 45 h 117"/>
                <a:gd name="T2" fmla="*/ 31 w 93"/>
                <a:gd name="T3" fmla="*/ 117 h 117"/>
                <a:gd name="T4" fmla="*/ 52 w 93"/>
                <a:gd name="T5" fmla="*/ 78 h 117"/>
                <a:gd name="T6" fmla="*/ 93 w 93"/>
                <a:gd name="T7" fmla="*/ 30 h 117"/>
                <a:gd name="T8" fmla="*/ 72 w 93"/>
                <a:gd name="T9" fmla="*/ 0 h 117"/>
                <a:gd name="T10" fmla="*/ 0 w 93"/>
                <a:gd name="T11" fmla="*/ 45 h 117"/>
                <a:gd name="T12" fmla="*/ 0 w 93"/>
                <a:gd name="T13" fmla="*/ 4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117">
                  <a:moveTo>
                    <a:pt x="0" y="45"/>
                  </a:moveTo>
                  <a:lnTo>
                    <a:pt x="31" y="117"/>
                  </a:lnTo>
                  <a:lnTo>
                    <a:pt x="52" y="78"/>
                  </a:lnTo>
                  <a:lnTo>
                    <a:pt x="93" y="30"/>
                  </a:lnTo>
                  <a:lnTo>
                    <a:pt x="72" y="0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36B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74" name="Freeform 182"/>
            <p:cNvSpPr>
              <a:spLocks/>
            </p:cNvSpPr>
            <p:nvPr/>
          </p:nvSpPr>
          <p:spPr bwMode="auto">
            <a:xfrm>
              <a:off x="4776788" y="1773238"/>
              <a:ext cx="123825" cy="58737"/>
            </a:xfrm>
            <a:custGeom>
              <a:avLst/>
              <a:gdLst>
                <a:gd name="T0" fmla="*/ 155 w 155"/>
                <a:gd name="T1" fmla="*/ 53 h 75"/>
                <a:gd name="T2" fmla="*/ 154 w 155"/>
                <a:gd name="T3" fmla="*/ 53 h 75"/>
                <a:gd name="T4" fmla="*/ 151 w 155"/>
                <a:gd name="T5" fmla="*/ 56 h 75"/>
                <a:gd name="T6" fmla="*/ 145 w 155"/>
                <a:gd name="T7" fmla="*/ 59 h 75"/>
                <a:gd name="T8" fmla="*/ 141 w 155"/>
                <a:gd name="T9" fmla="*/ 63 h 75"/>
                <a:gd name="T10" fmla="*/ 132 w 155"/>
                <a:gd name="T11" fmla="*/ 68 h 75"/>
                <a:gd name="T12" fmla="*/ 128 w 155"/>
                <a:gd name="T13" fmla="*/ 71 h 75"/>
                <a:gd name="T14" fmla="*/ 121 w 155"/>
                <a:gd name="T15" fmla="*/ 73 h 75"/>
                <a:gd name="T16" fmla="*/ 116 w 155"/>
                <a:gd name="T17" fmla="*/ 75 h 75"/>
                <a:gd name="T18" fmla="*/ 111 w 155"/>
                <a:gd name="T19" fmla="*/ 72 h 75"/>
                <a:gd name="T20" fmla="*/ 103 w 155"/>
                <a:gd name="T21" fmla="*/ 69 h 75"/>
                <a:gd name="T22" fmla="*/ 95 w 155"/>
                <a:gd name="T23" fmla="*/ 65 h 75"/>
                <a:gd name="T24" fmla="*/ 87 w 155"/>
                <a:gd name="T25" fmla="*/ 62 h 75"/>
                <a:gd name="T26" fmla="*/ 79 w 155"/>
                <a:gd name="T27" fmla="*/ 56 h 75"/>
                <a:gd name="T28" fmla="*/ 73 w 155"/>
                <a:gd name="T29" fmla="*/ 52 h 75"/>
                <a:gd name="T30" fmla="*/ 67 w 155"/>
                <a:gd name="T31" fmla="*/ 49 h 75"/>
                <a:gd name="T32" fmla="*/ 67 w 155"/>
                <a:gd name="T33" fmla="*/ 49 h 75"/>
                <a:gd name="T34" fmla="*/ 24 w 155"/>
                <a:gd name="T35" fmla="*/ 63 h 75"/>
                <a:gd name="T36" fmla="*/ 14 w 155"/>
                <a:gd name="T37" fmla="*/ 62 h 75"/>
                <a:gd name="T38" fmla="*/ 0 w 155"/>
                <a:gd name="T39" fmla="*/ 32 h 75"/>
                <a:gd name="T40" fmla="*/ 1 w 155"/>
                <a:gd name="T41" fmla="*/ 30 h 75"/>
                <a:gd name="T42" fmla="*/ 7 w 155"/>
                <a:gd name="T43" fmla="*/ 26 h 75"/>
                <a:gd name="T44" fmla="*/ 10 w 155"/>
                <a:gd name="T45" fmla="*/ 23 h 75"/>
                <a:gd name="T46" fmla="*/ 15 w 155"/>
                <a:gd name="T47" fmla="*/ 22 h 75"/>
                <a:gd name="T48" fmla="*/ 21 w 155"/>
                <a:gd name="T49" fmla="*/ 19 h 75"/>
                <a:gd name="T50" fmla="*/ 27 w 155"/>
                <a:gd name="T51" fmla="*/ 16 h 75"/>
                <a:gd name="T52" fmla="*/ 33 w 155"/>
                <a:gd name="T53" fmla="*/ 11 h 75"/>
                <a:gd name="T54" fmla="*/ 38 w 155"/>
                <a:gd name="T55" fmla="*/ 9 h 75"/>
                <a:gd name="T56" fmla="*/ 44 w 155"/>
                <a:gd name="T57" fmla="*/ 6 h 75"/>
                <a:gd name="T58" fmla="*/ 50 w 155"/>
                <a:gd name="T59" fmla="*/ 4 h 75"/>
                <a:gd name="T60" fmla="*/ 54 w 155"/>
                <a:gd name="T61" fmla="*/ 1 h 75"/>
                <a:gd name="T62" fmla="*/ 60 w 155"/>
                <a:gd name="T63" fmla="*/ 1 h 75"/>
                <a:gd name="T64" fmla="*/ 63 w 155"/>
                <a:gd name="T65" fmla="*/ 0 h 75"/>
                <a:gd name="T66" fmla="*/ 67 w 155"/>
                <a:gd name="T67" fmla="*/ 0 h 75"/>
                <a:gd name="T68" fmla="*/ 75 w 155"/>
                <a:gd name="T69" fmla="*/ 0 h 75"/>
                <a:gd name="T70" fmla="*/ 83 w 155"/>
                <a:gd name="T71" fmla="*/ 1 h 75"/>
                <a:gd name="T72" fmla="*/ 90 w 155"/>
                <a:gd name="T73" fmla="*/ 1 h 75"/>
                <a:gd name="T74" fmla="*/ 100 w 155"/>
                <a:gd name="T75" fmla="*/ 3 h 75"/>
                <a:gd name="T76" fmla="*/ 108 w 155"/>
                <a:gd name="T77" fmla="*/ 4 h 75"/>
                <a:gd name="T78" fmla="*/ 113 w 155"/>
                <a:gd name="T79" fmla="*/ 6 h 75"/>
                <a:gd name="T80" fmla="*/ 118 w 155"/>
                <a:gd name="T81" fmla="*/ 7 h 75"/>
                <a:gd name="T82" fmla="*/ 121 w 155"/>
                <a:gd name="T83" fmla="*/ 9 h 75"/>
                <a:gd name="T84" fmla="*/ 155 w 155"/>
                <a:gd name="T85" fmla="*/ 53 h 75"/>
                <a:gd name="T86" fmla="*/ 155 w 155"/>
                <a:gd name="T87" fmla="*/ 5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5" h="75">
                  <a:moveTo>
                    <a:pt x="155" y="53"/>
                  </a:moveTo>
                  <a:lnTo>
                    <a:pt x="154" y="53"/>
                  </a:lnTo>
                  <a:lnTo>
                    <a:pt x="151" y="56"/>
                  </a:lnTo>
                  <a:lnTo>
                    <a:pt x="145" y="59"/>
                  </a:lnTo>
                  <a:lnTo>
                    <a:pt x="141" y="63"/>
                  </a:lnTo>
                  <a:lnTo>
                    <a:pt x="132" y="68"/>
                  </a:lnTo>
                  <a:lnTo>
                    <a:pt x="128" y="71"/>
                  </a:lnTo>
                  <a:lnTo>
                    <a:pt x="121" y="73"/>
                  </a:lnTo>
                  <a:lnTo>
                    <a:pt x="116" y="75"/>
                  </a:lnTo>
                  <a:lnTo>
                    <a:pt x="111" y="72"/>
                  </a:lnTo>
                  <a:lnTo>
                    <a:pt x="103" y="69"/>
                  </a:lnTo>
                  <a:lnTo>
                    <a:pt x="95" y="65"/>
                  </a:lnTo>
                  <a:lnTo>
                    <a:pt x="87" y="62"/>
                  </a:lnTo>
                  <a:lnTo>
                    <a:pt x="79" y="56"/>
                  </a:lnTo>
                  <a:lnTo>
                    <a:pt x="73" y="52"/>
                  </a:lnTo>
                  <a:lnTo>
                    <a:pt x="67" y="49"/>
                  </a:lnTo>
                  <a:lnTo>
                    <a:pt x="67" y="49"/>
                  </a:lnTo>
                  <a:lnTo>
                    <a:pt x="24" y="63"/>
                  </a:lnTo>
                  <a:lnTo>
                    <a:pt x="14" y="62"/>
                  </a:lnTo>
                  <a:lnTo>
                    <a:pt x="0" y="32"/>
                  </a:lnTo>
                  <a:lnTo>
                    <a:pt x="1" y="30"/>
                  </a:lnTo>
                  <a:lnTo>
                    <a:pt x="7" y="26"/>
                  </a:lnTo>
                  <a:lnTo>
                    <a:pt x="10" y="23"/>
                  </a:lnTo>
                  <a:lnTo>
                    <a:pt x="15" y="22"/>
                  </a:lnTo>
                  <a:lnTo>
                    <a:pt x="21" y="19"/>
                  </a:lnTo>
                  <a:lnTo>
                    <a:pt x="27" y="16"/>
                  </a:lnTo>
                  <a:lnTo>
                    <a:pt x="33" y="11"/>
                  </a:lnTo>
                  <a:lnTo>
                    <a:pt x="38" y="9"/>
                  </a:lnTo>
                  <a:lnTo>
                    <a:pt x="44" y="6"/>
                  </a:lnTo>
                  <a:lnTo>
                    <a:pt x="50" y="4"/>
                  </a:lnTo>
                  <a:lnTo>
                    <a:pt x="54" y="1"/>
                  </a:lnTo>
                  <a:lnTo>
                    <a:pt x="60" y="1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1"/>
                  </a:lnTo>
                  <a:lnTo>
                    <a:pt x="90" y="1"/>
                  </a:lnTo>
                  <a:lnTo>
                    <a:pt x="100" y="3"/>
                  </a:lnTo>
                  <a:lnTo>
                    <a:pt x="108" y="4"/>
                  </a:lnTo>
                  <a:lnTo>
                    <a:pt x="113" y="6"/>
                  </a:lnTo>
                  <a:lnTo>
                    <a:pt x="118" y="7"/>
                  </a:lnTo>
                  <a:lnTo>
                    <a:pt x="121" y="9"/>
                  </a:lnTo>
                  <a:lnTo>
                    <a:pt x="155" y="53"/>
                  </a:lnTo>
                  <a:lnTo>
                    <a:pt x="155" y="53"/>
                  </a:lnTo>
                  <a:close/>
                </a:path>
              </a:pathLst>
            </a:custGeom>
            <a:solidFill>
              <a:srgbClr val="FFCC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75" name="Freeform 183"/>
            <p:cNvSpPr>
              <a:spLocks/>
            </p:cNvSpPr>
            <p:nvPr/>
          </p:nvSpPr>
          <p:spPr bwMode="auto">
            <a:xfrm>
              <a:off x="4784725" y="1803400"/>
              <a:ext cx="42863" cy="15875"/>
            </a:xfrm>
            <a:custGeom>
              <a:avLst/>
              <a:gdLst>
                <a:gd name="T0" fmla="*/ 1 w 54"/>
                <a:gd name="T1" fmla="*/ 21 h 21"/>
                <a:gd name="T2" fmla="*/ 54 w 54"/>
                <a:gd name="T3" fmla="*/ 3 h 21"/>
                <a:gd name="T4" fmla="*/ 49 w 54"/>
                <a:gd name="T5" fmla="*/ 0 h 21"/>
                <a:gd name="T6" fmla="*/ 0 w 54"/>
                <a:gd name="T7" fmla="*/ 16 h 21"/>
                <a:gd name="T8" fmla="*/ 1 w 54"/>
                <a:gd name="T9" fmla="*/ 21 h 21"/>
                <a:gd name="T10" fmla="*/ 1 w 54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21">
                  <a:moveTo>
                    <a:pt x="1" y="21"/>
                  </a:moveTo>
                  <a:lnTo>
                    <a:pt x="54" y="3"/>
                  </a:lnTo>
                  <a:lnTo>
                    <a:pt x="49" y="0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1" y="21"/>
                  </a:lnTo>
                  <a:close/>
                </a:path>
              </a:pathLst>
            </a:custGeom>
            <a:solidFill>
              <a:srgbClr val="FFB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76" name="Freeform 184"/>
            <p:cNvSpPr>
              <a:spLocks/>
            </p:cNvSpPr>
            <p:nvPr/>
          </p:nvSpPr>
          <p:spPr bwMode="auto">
            <a:xfrm>
              <a:off x="4781550" y="1793875"/>
              <a:ext cx="42863" cy="15875"/>
            </a:xfrm>
            <a:custGeom>
              <a:avLst/>
              <a:gdLst>
                <a:gd name="T0" fmla="*/ 0 w 53"/>
                <a:gd name="T1" fmla="*/ 20 h 20"/>
                <a:gd name="T2" fmla="*/ 53 w 53"/>
                <a:gd name="T3" fmla="*/ 3 h 20"/>
                <a:gd name="T4" fmla="*/ 52 w 53"/>
                <a:gd name="T5" fmla="*/ 0 h 20"/>
                <a:gd name="T6" fmla="*/ 0 w 53"/>
                <a:gd name="T7" fmla="*/ 17 h 20"/>
                <a:gd name="T8" fmla="*/ 0 w 53"/>
                <a:gd name="T9" fmla="*/ 20 h 20"/>
                <a:gd name="T10" fmla="*/ 0 w 53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20">
                  <a:moveTo>
                    <a:pt x="0" y="20"/>
                  </a:moveTo>
                  <a:lnTo>
                    <a:pt x="53" y="3"/>
                  </a:lnTo>
                  <a:lnTo>
                    <a:pt x="52" y="0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B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77" name="Freeform 185"/>
            <p:cNvSpPr>
              <a:spLocks/>
            </p:cNvSpPr>
            <p:nvPr/>
          </p:nvSpPr>
          <p:spPr bwMode="auto">
            <a:xfrm>
              <a:off x="4778375" y="1785938"/>
              <a:ext cx="38100" cy="17462"/>
            </a:xfrm>
            <a:custGeom>
              <a:avLst/>
              <a:gdLst>
                <a:gd name="T0" fmla="*/ 0 w 48"/>
                <a:gd name="T1" fmla="*/ 23 h 23"/>
                <a:gd name="T2" fmla="*/ 44 w 48"/>
                <a:gd name="T3" fmla="*/ 4 h 23"/>
                <a:gd name="T4" fmla="*/ 48 w 48"/>
                <a:gd name="T5" fmla="*/ 0 h 23"/>
                <a:gd name="T6" fmla="*/ 0 w 48"/>
                <a:gd name="T7" fmla="*/ 17 h 23"/>
                <a:gd name="T8" fmla="*/ 0 w 48"/>
                <a:gd name="T9" fmla="*/ 23 h 23"/>
                <a:gd name="T10" fmla="*/ 0 w 48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23">
                  <a:moveTo>
                    <a:pt x="0" y="23"/>
                  </a:moveTo>
                  <a:lnTo>
                    <a:pt x="44" y="4"/>
                  </a:lnTo>
                  <a:lnTo>
                    <a:pt x="48" y="0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B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78" name="Freeform 186"/>
            <p:cNvSpPr>
              <a:spLocks/>
            </p:cNvSpPr>
            <p:nvPr/>
          </p:nvSpPr>
          <p:spPr bwMode="auto">
            <a:xfrm>
              <a:off x="4824413" y="1301750"/>
              <a:ext cx="128588" cy="96837"/>
            </a:xfrm>
            <a:custGeom>
              <a:avLst/>
              <a:gdLst>
                <a:gd name="T0" fmla="*/ 13 w 161"/>
                <a:gd name="T1" fmla="*/ 74 h 123"/>
                <a:gd name="T2" fmla="*/ 12 w 161"/>
                <a:gd name="T3" fmla="*/ 72 h 123"/>
                <a:gd name="T4" fmla="*/ 7 w 161"/>
                <a:gd name="T5" fmla="*/ 72 h 123"/>
                <a:gd name="T6" fmla="*/ 3 w 161"/>
                <a:gd name="T7" fmla="*/ 71 h 123"/>
                <a:gd name="T8" fmla="*/ 0 w 161"/>
                <a:gd name="T9" fmla="*/ 69 h 123"/>
                <a:gd name="T10" fmla="*/ 0 w 161"/>
                <a:gd name="T11" fmla="*/ 65 h 123"/>
                <a:gd name="T12" fmla="*/ 0 w 161"/>
                <a:gd name="T13" fmla="*/ 62 h 123"/>
                <a:gd name="T14" fmla="*/ 2 w 161"/>
                <a:gd name="T15" fmla="*/ 57 h 123"/>
                <a:gd name="T16" fmla="*/ 4 w 161"/>
                <a:gd name="T17" fmla="*/ 52 h 123"/>
                <a:gd name="T18" fmla="*/ 6 w 161"/>
                <a:gd name="T19" fmla="*/ 45 h 123"/>
                <a:gd name="T20" fmla="*/ 9 w 161"/>
                <a:gd name="T21" fmla="*/ 41 h 123"/>
                <a:gd name="T22" fmla="*/ 12 w 161"/>
                <a:gd name="T23" fmla="*/ 35 h 123"/>
                <a:gd name="T24" fmla="*/ 15 w 161"/>
                <a:gd name="T25" fmla="*/ 31 h 123"/>
                <a:gd name="T26" fmla="*/ 17 w 161"/>
                <a:gd name="T27" fmla="*/ 25 h 123"/>
                <a:gd name="T28" fmla="*/ 25 w 161"/>
                <a:gd name="T29" fmla="*/ 20 h 123"/>
                <a:gd name="T30" fmla="*/ 27 w 161"/>
                <a:gd name="T31" fmla="*/ 16 h 123"/>
                <a:gd name="T32" fmla="*/ 33 w 161"/>
                <a:gd name="T33" fmla="*/ 13 h 123"/>
                <a:gd name="T34" fmla="*/ 38 w 161"/>
                <a:gd name="T35" fmla="*/ 10 h 123"/>
                <a:gd name="T36" fmla="*/ 43 w 161"/>
                <a:gd name="T37" fmla="*/ 9 h 123"/>
                <a:gd name="T38" fmla="*/ 49 w 161"/>
                <a:gd name="T39" fmla="*/ 6 h 123"/>
                <a:gd name="T40" fmla="*/ 55 w 161"/>
                <a:gd name="T41" fmla="*/ 3 h 123"/>
                <a:gd name="T42" fmla="*/ 61 w 161"/>
                <a:gd name="T43" fmla="*/ 2 h 123"/>
                <a:gd name="T44" fmla="*/ 66 w 161"/>
                <a:gd name="T45" fmla="*/ 2 h 123"/>
                <a:gd name="T46" fmla="*/ 72 w 161"/>
                <a:gd name="T47" fmla="*/ 0 h 123"/>
                <a:gd name="T48" fmla="*/ 78 w 161"/>
                <a:gd name="T49" fmla="*/ 0 h 123"/>
                <a:gd name="T50" fmla="*/ 85 w 161"/>
                <a:gd name="T51" fmla="*/ 0 h 123"/>
                <a:gd name="T52" fmla="*/ 91 w 161"/>
                <a:gd name="T53" fmla="*/ 3 h 123"/>
                <a:gd name="T54" fmla="*/ 95 w 161"/>
                <a:gd name="T55" fmla="*/ 3 h 123"/>
                <a:gd name="T56" fmla="*/ 101 w 161"/>
                <a:gd name="T57" fmla="*/ 5 h 123"/>
                <a:gd name="T58" fmla="*/ 107 w 161"/>
                <a:gd name="T59" fmla="*/ 6 h 123"/>
                <a:gd name="T60" fmla="*/ 112 w 161"/>
                <a:gd name="T61" fmla="*/ 8 h 123"/>
                <a:gd name="T62" fmla="*/ 121 w 161"/>
                <a:gd name="T63" fmla="*/ 13 h 123"/>
                <a:gd name="T64" fmla="*/ 130 w 161"/>
                <a:gd name="T65" fmla="*/ 18 h 123"/>
                <a:gd name="T66" fmla="*/ 136 w 161"/>
                <a:gd name="T67" fmla="*/ 22 h 123"/>
                <a:gd name="T68" fmla="*/ 141 w 161"/>
                <a:gd name="T69" fmla="*/ 26 h 123"/>
                <a:gd name="T70" fmla="*/ 146 w 161"/>
                <a:gd name="T71" fmla="*/ 31 h 123"/>
                <a:gd name="T72" fmla="*/ 148 w 161"/>
                <a:gd name="T73" fmla="*/ 33 h 123"/>
                <a:gd name="T74" fmla="*/ 150 w 161"/>
                <a:gd name="T75" fmla="*/ 38 h 123"/>
                <a:gd name="T76" fmla="*/ 153 w 161"/>
                <a:gd name="T77" fmla="*/ 44 h 123"/>
                <a:gd name="T78" fmla="*/ 154 w 161"/>
                <a:gd name="T79" fmla="*/ 52 h 123"/>
                <a:gd name="T80" fmla="*/ 157 w 161"/>
                <a:gd name="T81" fmla="*/ 62 h 123"/>
                <a:gd name="T82" fmla="*/ 159 w 161"/>
                <a:gd name="T83" fmla="*/ 71 h 123"/>
                <a:gd name="T84" fmla="*/ 159 w 161"/>
                <a:gd name="T85" fmla="*/ 78 h 123"/>
                <a:gd name="T86" fmla="*/ 160 w 161"/>
                <a:gd name="T87" fmla="*/ 84 h 123"/>
                <a:gd name="T88" fmla="*/ 161 w 161"/>
                <a:gd name="T89" fmla="*/ 88 h 123"/>
                <a:gd name="T90" fmla="*/ 159 w 161"/>
                <a:gd name="T91" fmla="*/ 90 h 123"/>
                <a:gd name="T92" fmla="*/ 156 w 161"/>
                <a:gd name="T93" fmla="*/ 94 h 123"/>
                <a:gd name="T94" fmla="*/ 153 w 161"/>
                <a:gd name="T95" fmla="*/ 100 h 123"/>
                <a:gd name="T96" fmla="*/ 148 w 161"/>
                <a:gd name="T97" fmla="*/ 105 h 123"/>
                <a:gd name="T98" fmla="*/ 143 w 161"/>
                <a:gd name="T99" fmla="*/ 111 h 123"/>
                <a:gd name="T100" fmla="*/ 140 w 161"/>
                <a:gd name="T101" fmla="*/ 117 h 123"/>
                <a:gd name="T102" fmla="*/ 137 w 161"/>
                <a:gd name="T103" fmla="*/ 121 h 123"/>
                <a:gd name="T104" fmla="*/ 137 w 161"/>
                <a:gd name="T105" fmla="*/ 123 h 123"/>
                <a:gd name="T106" fmla="*/ 121 w 161"/>
                <a:gd name="T107" fmla="*/ 123 h 123"/>
                <a:gd name="T108" fmla="*/ 13 w 161"/>
                <a:gd name="T109" fmla="*/ 74 h 123"/>
                <a:gd name="T110" fmla="*/ 13 w 161"/>
                <a:gd name="T111" fmla="*/ 7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1" h="123">
                  <a:moveTo>
                    <a:pt x="13" y="74"/>
                  </a:moveTo>
                  <a:lnTo>
                    <a:pt x="12" y="72"/>
                  </a:lnTo>
                  <a:lnTo>
                    <a:pt x="7" y="72"/>
                  </a:lnTo>
                  <a:lnTo>
                    <a:pt x="3" y="71"/>
                  </a:lnTo>
                  <a:lnTo>
                    <a:pt x="0" y="69"/>
                  </a:lnTo>
                  <a:lnTo>
                    <a:pt x="0" y="65"/>
                  </a:lnTo>
                  <a:lnTo>
                    <a:pt x="0" y="62"/>
                  </a:lnTo>
                  <a:lnTo>
                    <a:pt x="2" y="57"/>
                  </a:lnTo>
                  <a:lnTo>
                    <a:pt x="4" y="52"/>
                  </a:lnTo>
                  <a:lnTo>
                    <a:pt x="6" y="45"/>
                  </a:lnTo>
                  <a:lnTo>
                    <a:pt x="9" y="41"/>
                  </a:lnTo>
                  <a:lnTo>
                    <a:pt x="12" y="35"/>
                  </a:lnTo>
                  <a:lnTo>
                    <a:pt x="15" y="31"/>
                  </a:lnTo>
                  <a:lnTo>
                    <a:pt x="17" y="25"/>
                  </a:lnTo>
                  <a:lnTo>
                    <a:pt x="25" y="20"/>
                  </a:lnTo>
                  <a:lnTo>
                    <a:pt x="27" y="16"/>
                  </a:lnTo>
                  <a:lnTo>
                    <a:pt x="33" y="13"/>
                  </a:lnTo>
                  <a:lnTo>
                    <a:pt x="38" y="10"/>
                  </a:lnTo>
                  <a:lnTo>
                    <a:pt x="43" y="9"/>
                  </a:lnTo>
                  <a:lnTo>
                    <a:pt x="49" y="6"/>
                  </a:lnTo>
                  <a:lnTo>
                    <a:pt x="55" y="3"/>
                  </a:lnTo>
                  <a:lnTo>
                    <a:pt x="61" y="2"/>
                  </a:lnTo>
                  <a:lnTo>
                    <a:pt x="66" y="2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5" y="0"/>
                  </a:lnTo>
                  <a:lnTo>
                    <a:pt x="91" y="3"/>
                  </a:lnTo>
                  <a:lnTo>
                    <a:pt x="95" y="3"/>
                  </a:lnTo>
                  <a:lnTo>
                    <a:pt x="101" y="5"/>
                  </a:lnTo>
                  <a:lnTo>
                    <a:pt x="107" y="6"/>
                  </a:lnTo>
                  <a:lnTo>
                    <a:pt x="112" y="8"/>
                  </a:lnTo>
                  <a:lnTo>
                    <a:pt x="121" y="13"/>
                  </a:lnTo>
                  <a:lnTo>
                    <a:pt x="130" y="18"/>
                  </a:lnTo>
                  <a:lnTo>
                    <a:pt x="136" y="22"/>
                  </a:lnTo>
                  <a:lnTo>
                    <a:pt x="141" y="26"/>
                  </a:lnTo>
                  <a:lnTo>
                    <a:pt x="146" y="31"/>
                  </a:lnTo>
                  <a:lnTo>
                    <a:pt x="148" y="33"/>
                  </a:lnTo>
                  <a:lnTo>
                    <a:pt x="150" y="38"/>
                  </a:lnTo>
                  <a:lnTo>
                    <a:pt x="153" y="44"/>
                  </a:lnTo>
                  <a:lnTo>
                    <a:pt x="154" y="52"/>
                  </a:lnTo>
                  <a:lnTo>
                    <a:pt x="157" y="62"/>
                  </a:lnTo>
                  <a:lnTo>
                    <a:pt x="159" y="71"/>
                  </a:lnTo>
                  <a:lnTo>
                    <a:pt x="159" y="78"/>
                  </a:lnTo>
                  <a:lnTo>
                    <a:pt x="160" y="84"/>
                  </a:lnTo>
                  <a:lnTo>
                    <a:pt x="161" y="88"/>
                  </a:lnTo>
                  <a:lnTo>
                    <a:pt x="159" y="90"/>
                  </a:lnTo>
                  <a:lnTo>
                    <a:pt x="156" y="94"/>
                  </a:lnTo>
                  <a:lnTo>
                    <a:pt x="153" y="100"/>
                  </a:lnTo>
                  <a:lnTo>
                    <a:pt x="148" y="105"/>
                  </a:lnTo>
                  <a:lnTo>
                    <a:pt x="143" y="111"/>
                  </a:lnTo>
                  <a:lnTo>
                    <a:pt x="140" y="117"/>
                  </a:lnTo>
                  <a:lnTo>
                    <a:pt x="137" y="121"/>
                  </a:lnTo>
                  <a:lnTo>
                    <a:pt x="137" y="123"/>
                  </a:lnTo>
                  <a:lnTo>
                    <a:pt x="121" y="123"/>
                  </a:lnTo>
                  <a:lnTo>
                    <a:pt x="13" y="74"/>
                  </a:lnTo>
                  <a:lnTo>
                    <a:pt x="13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79" name="Freeform 187"/>
            <p:cNvSpPr>
              <a:spLocks/>
            </p:cNvSpPr>
            <p:nvPr/>
          </p:nvSpPr>
          <p:spPr bwMode="auto">
            <a:xfrm>
              <a:off x="4913313" y="1384300"/>
              <a:ext cx="65088" cy="90487"/>
            </a:xfrm>
            <a:custGeom>
              <a:avLst/>
              <a:gdLst>
                <a:gd name="T0" fmla="*/ 38 w 81"/>
                <a:gd name="T1" fmla="*/ 0 h 114"/>
                <a:gd name="T2" fmla="*/ 39 w 81"/>
                <a:gd name="T3" fmla="*/ 0 h 114"/>
                <a:gd name="T4" fmla="*/ 44 w 81"/>
                <a:gd name="T5" fmla="*/ 1 h 114"/>
                <a:gd name="T6" fmla="*/ 48 w 81"/>
                <a:gd name="T7" fmla="*/ 4 h 114"/>
                <a:gd name="T8" fmla="*/ 54 w 81"/>
                <a:gd name="T9" fmla="*/ 10 h 114"/>
                <a:gd name="T10" fmla="*/ 60 w 81"/>
                <a:gd name="T11" fmla="*/ 14 h 114"/>
                <a:gd name="T12" fmla="*/ 65 w 81"/>
                <a:gd name="T13" fmla="*/ 22 h 114"/>
                <a:gd name="T14" fmla="*/ 68 w 81"/>
                <a:gd name="T15" fmla="*/ 27 h 114"/>
                <a:gd name="T16" fmla="*/ 71 w 81"/>
                <a:gd name="T17" fmla="*/ 35 h 114"/>
                <a:gd name="T18" fmla="*/ 70 w 81"/>
                <a:gd name="T19" fmla="*/ 40 h 114"/>
                <a:gd name="T20" fmla="*/ 68 w 81"/>
                <a:gd name="T21" fmla="*/ 45 h 114"/>
                <a:gd name="T22" fmla="*/ 68 w 81"/>
                <a:gd name="T23" fmla="*/ 48 h 114"/>
                <a:gd name="T24" fmla="*/ 70 w 81"/>
                <a:gd name="T25" fmla="*/ 50 h 114"/>
                <a:gd name="T26" fmla="*/ 71 w 81"/>
                <a:gd name="T27" fmla="*/ 53 h 114"/>
                <a:gd name="T28" fmla="*/ 77 w 81"/>
                <a:gd name="T29" fmla="*/ 61 h 114"/>
                <a:gd name="T30" fmla="*/ 81 w 81"/>
                <a:gd name="T31" fmla="*/ 66 h 114"/>
                <a:gd name="T32" fmla="*/ 81 w 81"/>
                <a:gd name="T33" fmla="*/ 75 h 114"/>
                <a:gd name="T34" fmla="*/ 81 w 81"/>
                <a:gd name="T35" fmla="*/ 79 h 114"/>
                <a:gd name="T36" fmla="*/ 80 w 81"/>
                <a:gd name="T37" fmla="*/ 85 h 114"/>
                <a:gd name="T38" fmla="*/ 78 w 81"/>
                <a:gd name="T39" fmla="*/ 89 h 114"/>
                <a:gd name="T40" fmla="*/ 77 w 81"/>
                <a:gd name="T41" fmla="*/ 95 h 114"/>
                <a:gd name="T42" fmla="*/ 74 w 81"/>
                <a:gd name="T43" fmla="*/ 101 h 114"/>
                <a:gd name="T44" fmla="*/ 71 w 81"/>
                <a:gd name="T45" fmla="*/ 105 h 114"/>
                <a:gd name="T46" fmla="*/ 68 w 81"/>
                <a:gd name="T47" fmla="*/ 108 h 114"/>
                <a:gd name="T48" fmla="*/ 64 w 81"/>
                <a:gd name="T49" fmla="*/ 112 h 114"/>
                <a:gd name="T50" fmla="*/ 58 w 81"/>
                <a:gd name="T51" fmla="*/ 112 h 114"/>
                <a:gd name="T52" fmla="*/ 54 w 81"/>
                <a:gd name="T53" fmla="*/ 114 h 114"/>
                <a:gd name="T54" fmla="*/ 49 w 81"/>
                <a:gd name="T55" fmla="*/ 114 h 114"/>
                <a:gd name="T56" fmla="*/ 44 w 81"/>
                <a:gd name="T57" fmla="*/ 112 h 114"/>
                <a:gd name="T58" fmla="*/ 36 w 81"/>
                <a:gd name="T59" fmla="*/ 110 h 114"/>
                <a:gd name="T60" fmla="*/ 31 w 81"/>
                <a:gd name="T61" fmla="*/ 110 h 114"/>
                <a:gd name="T62" fmla="*/ 26 w 81"/>
                <a:gd name="T63" fmla="*/ 110 h 114"/>
                <a:gd name="T64" fmla="*/ 22 w 81"/>
                <a:gd name="T65" fmla="*/ 110 h 114"/>
                <a:gd name="T66" fmla="*/ 18 w 81"/>
                <a:gd name="T67" fmla="*/ 107 h 114"/>
                <a:gd name="T68" fmla="*/ 16 w 81"/>
                <a:gd name="T69" fmla="*/ 102 h 114"/>
                <a:gd name="T70" fmla="*/ 16 w 81"/>
                <a:gd name="T71" fmla="*/ 99 h 114"/>
                <a:gd name="T72" fmla="*/ 16 w 81"/>
                <a:gd name="T73" fmla="*/ 95 h 114"/>
                <a:gd name="T74" fmla="*/ 16 w 81"/>
                <a:gd name="T75" fmla="*/ 91 h 114"/>
                <a:gd name="T76" fmla="*/ 16 w 81"/>
                <a:gd name="T77" fmla="*/ 87 h 114"/>
                <a:gd name="T78" fmla="*/ 15 w 81"/>
                <a:gd name="T79" fmla="*/ 81 h 114"/>
                <a:gd name="T80" fmla="*/ 15 w 81"/>
                <a:gd name="T81" fmla="*/ 75 h 114"/>
                <a:gd name="T82" fmla="*/ 13 w 81"/>
                <a:gd name="T83" fmla="*/ 69 h 114"/>
                <a:gd name="T84" fmla="*/ 13 w 81"/>
                <a:gd name="T85" fmla="*/ 65 h 114"/>
                <a:gd name="T86" fmla="*/ 11 w 81"/>
                <a:gd name="T87" fmla="*/ 56 h 114"/>
                <a:gd name="T88" fmla="*/ 8 w 81"/>
                <a:gd name="T89" fmla="*/ 50 h 114"/>
                <a:gd name="T90" fmla="*/ 5 w 81"/>
                <a:gd name="T91" fmla="*/ 43 h 114"/>
                <a:gd name="T92" fmla="*/ 2 w 81"/>
                <a:gd name="T93" fmla="*/ 39 h 114"/>
                <a:gd name="T94" fmla="*/ 0 w 81"/>
                <a:gd name="T95" fmla="*/ 35 h 114"/>
                <a:gd name="T96" fmla="*/ 0 w 81"/>
                <a:gd name="T97" fmla="*/ 32 h 114"/>
                <a:gd name="T98" fmla="*/ 2 w 81"/>
                <a:gd name="T99" fmla="*/ 25 h 114"/>
                <a:gd name="T100" fmla="*/ 8 w 81"/>
                <a:gd name="T101" fmla="*/ 17 h 114"/>
                <a:gd name="T102" fmla="*/ 13 w 81"/>
                <a:gd name="T103" fmla="*/ 10 h 114"/>
                <a:gd name="T104" fmla="*/ 16 w 81"/>
                <a:gd name="T105" fmla="*/ 9 h 114"/>
                <a:gd name="T106" fmla="*/ 38 w 81"/>
                <a:gd name="T107" fmla="*/ 0 h 114"/>
                <a:gd name="T108" fmla="*/ 38 w 81"/>
                <a:gd name="T10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1" h="114">
                  <a:moveTo>
                    <a:pt x="38" y="0"/>
                  </a:moveTo>
                  <a:lnTo>
                    <a:pt x="39" y="0"/>
                  </a:lnTo>
                  <a:lnTo>
                    <a:pt x="44" y="1"/>
                  </a:lnTo>
                  <a:lnTo>
                    <a:pt x="48" y="4"/>
                  </a:lnTo>
                  <a:lnTo>
                    <a:pt x="54" y="10"/>
                  </a:lnTo>
                  <a:lnTo>
                    <a:pt x="60" y="14"/>
                  </a:lnTo>
                  <a:lnTo>
                    <a:pt x="65" y="22"/>
                  </a:lnTo>
                  <a:lnTo>
                    <a:pt x="68" y="27"/>
                  </a:lnTo>
                  <a:lnTo>
                    <a:pt x="71" y="35"/>
                  </a:lnTo>
                  <a:lnTo>
                    <a:pt x="70" y="40"/>
                  </a:lnTo>
                  <a:lnTo>
                    <a:pt x="68" y="45"/>
                  </a:lnTo>
                  <a:lnTo>
                    <a:pt x="68" y="48"/>
                  </a:lnTo>
                  <a:lnTo>
                    <a:pt x="70" y="50"/>
                  </a:lnTo>
                  <a:lnTo>
                    <a:pt x="71" y="53"/>
                  </a:lnTo>
                  <a:lnTo>
                    <a:pt x="77" y="61"/>
                  </a:lnTo>
                  <a:lnTo>
                    <a:pt x="81" y="66"/>
                  </a:lnTo>
                  <a:lnTo>
                    <a:pt x="81" y="75"/>
                  </a:lnTo>
                  <a:lnTo>
                    <a:pt x="81" y="79"/>
                  </a:lnTo>
                  <a:lnTo>
                    <a:pt x="80" y="85"/>
                  </a:lnTo>
                  <a:lnTo>
                    <a:pt x="78" y="89"/>
                  </a:lnTo>
                  <a:lnTo>
                    <a:pt x="77" y="95"/>
                  </a:lnTo>
                  <a:lnTo>
                    <a:pt x="74" y="101"/>
                  </a:lnTo>
                  <a:lnTo>
                    <a:pt x="71" y="105"/>
                  </a:lnTo>
                  <a:lnTo>
                    <a:pt x="68" y="108"/>
                  </a:lnTo>
                  <a:lnTo>
                    <a:pt x="64" y="112"/>
                  </a:lnTo>
                  <a:lnTo>
                    <a:pt x="58" y="112"/>
                  </a:lnTo>
                  <a:lnTo>
                    <a:pt x="54" y="114"/>
                  </a:lnTo>
                  <a:lnTo>
                    <a:pt x="49" y="114"/>
                  </a:lnTo>
                  <a:lnTo>
                    <a:pt x="44" y="112"/>
                  </a:lnTo>
                  <a:lnTo>
                    <a:pt x="36" y="110"/>
                  </a:lnTo>
                  <a:lnTo>
                    <a:pt x="31" y="110"/>
                  </a:lnTo>
                  <a:lnTo>
                    <a:pt x="26" y="110"/>
                  </a:lnTo>
                  <a:lnTo>
                    <a:pt x="22" y="110"/>
                  </a:lnTo>
                  <a:lnTo>
                    <a:pt x="18" y="107"/>
                  </a:lnTo>
                  <a:lnTo>
                    <a:pt x="16" y="102"/>
                  </a:lnTo>
                  <a:lnTo>
                    <a:pt x="16" y="99"/>
                  </a:lnTo>
                  <a:lnTo>
                    <a:pt x="16" y="95"/>
                  </a:lnTo>
                  <a:lnTo>
                    <a:pt x="16" y="91"/>
                  </a:lnTo>
                  <a:lnTo>
                    <a:pt x="16" y="87"/>
                  </a:lnTo>
                  <a:lnTo>
                    <a:pt x="15" y="81"/>
                  </a:lnTo>
                  <a:lnTo>
                    <a:pt x="15" y="75"/>
                  </a:lnTo>
                  <a:lnTo>
                    <a:pt x="13" y="69"/>
                  </a:lnTo>
                  <a:lnTo>
                    <a:pt x="13" y="65"/>
                  </a:lnTo>
                  <a:lnTo>
                    <a:pt x="11" y="56"/>
                  </a:lnTo>
                  <a:lnTo>
                    <a:pt x="8" y="50"/>
                  </a:lnTo>
                  <a:lnTo>
                    <a:pt x="5" y="43"/>
                  </a:lnTo>
                  <a:lnTo>
                    <a:pt x="2" y="39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2" y="25"/>
                  </a:lnTo>
                  <a:lnTo>
                    <a:pt x="8" y="17"/>
                  </a:lnTo>
                  <a:lnTo>
                    <a:pt x="13" y="10"/>
                  </a:lnTo>
                  <a:lnTo>
                    <a:pt x="16" y="9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80" name="Freeform 188"/>
            <p:cNvSpPr>
              <a:spLocks/>
            </p:cNvSpPr>
            <p:nvPr/>
          </p:nvSpPr>
          <p:spPr bwMode="auto">
            <a:xfrm>
              <a:off x="4832350" y="1336675"/>
              <a:ext cx="92075" cy="96837"/>
            </a:xfrm>
            <a:custGeom>
              <a:avLst/>
              <a:gdLst>
                <a:gd name="T0" fmla="*/ 10 w 115"/>
                <a:gd name="T1" fmla="*/ 13 h 122"/>
                <a:gd name="T2" fmla="*/ 17 w 115"/>
                <a:gd name="T3" fmla="*/ 7 h 122"/>
                <a:gd name="T4" fmla="*/ 23 w 115"/>
                <a:gd name="T5" fmla="*/ 2 h 122"/>
                <a:gd name="T6" fmla="*/ 32 w 115"/>
                <a:gd name="T7" fmla="*/ 0 h 122"/>
                <a:gd name="T8" fmla="*/ 42 w 115"/>
                <a:gd name="T9" fmla="*/ 1 h 122"/>
                <a:gd name="T10" fmla="*/ 53 w 115"/>
                <a:gd name="T11" fmla="*/ 5 h 122"/>
                <a:gd name="T12" fmla="*/ 65 w 115"/>
                <a:gd name="T13" fmla="*/ 10 h 122"/>
                <a:gd name="T14" fmla="*/ 74 w 115"/>
                <a:gd name="T15" fmla="*/ 14 h 122"/>
                <a:gd name="T16" fmla="*/ 81 w 115"/>
                <a:gd name="T17" fmla="*/ 28 h 122"/>
                <a:gd name="T18" fmla="*/ 88 w 115"/>
                <a:gd name="T19" fmla="*/ 43 h 122"/>
                <a:gd name="T20" fmla="*/ 92 w 115"/>
                <a:gd name="T21" fmla="*/ 46 h 122"/>
                <a:gd name="T22" fmla="*/ 94 w 115"/>
                <a:gd name="T23" fmla="*/ 41 h 122"/>
                <a:gd name="T24" fmla="*/ 97 w 115"/>
                <a:gd name="T25" fmla="*/ 28 h 122"/>
                <a:gd name="T26" fmla="*/ 105 w 115"/>
                <a:gd name="T27" fmla="*/ 30 h 122"/>
                <a:gd name="T28" fmla="*/ 114 w 115"/>
                <a:gd name="T29" fmla="*/ 40 h 122"/>
                <a:gd name="T30" fmla="*/ 115 w 115"/>
                <a:gd name="T31" fmla="*/ 54 h 122"/>
                <a:gd name="T32" fmla="*/ 113 w 115"/>
                <a:gd name="T33" fmla="*/ 69 h 122"/>
                <a:gd name="T34" fmla="*/ 114 w 115"/>
                <a:gd name="T35" fmla="*/ 82 h 122"/>
                <a:gd name="T36" fmla="*/ 111 w 115"/>
                <a:gd name="T37" fmla="*/ 92 h 122"/>
                <a:gd name="T38" fmla="*/ 102 w 115"/>
                <a:gd name="T39" fmla="*/ 98 h 122"/>
                <a:gd name="T40" fmla="*/ 92 w 115"/>
                <a:gd name="T41" fmla="*/ 105 h 122"/>
                <a:gd name="T42" fmla="*/ 79 w 115"/>
                <a:gd name="T43" fmla="*/ 110 h 122"/>
                <a:gd name="T44" fmla="*/ 66 w 115"/>
                <a:gd name="T45" fmla="*/ 116 h 122"/>
                <a:gd name="T46" fmla="*/ 55 w 115"/>
                <a:gd name="T47" fmla="*/ 121 h 122"/>
                <a:gd name="T48" fmla="*/ 42 w 115"/>
                <a:gd name="T49" fmla="*/ 122 h 122"/>
                <a:gd name="T50" fmla="*/ 36 w 115"/>
                <a:gd name="T51" fmla="*/ 113 h 122"/>
                <a:gd name="T52" fmla="*/ 32 w 115"/>
                <a:gd name="T53" fmla="*/ 102 h 122"/>
                <a:gd name="T54" fmla="*/ 13 w 115"/>
                <a:gd name="T55" fmla="*/ 96 h 122"/>
                <a:gd name="T56" fmla="*/ 13 w 115"/>
                <a:gd name="T57" fmla="*/ 90 h 122"/>
                <a:gd name="T58" fmla="*/ 12 w 115"/>
                <a:gd name="T59" fmla="*/ 77 h 122"/>
                <a:gd name="T60" fmla="*/ 10 w 115"/>
                <a:gd name="T61" fmla="*/ 63 h 122"/>
                <a:gd name="T62" fmla="*/ 10 w 115"/>
                <a:gd name="T63" fmla="*/ 57 h 122"/>
                <a:gd name="T64" fmla="*/ 5 w 115"/>
                <a:gd name="T65" fmla="*/ 51 h 122"/>
                <a:gd name="T66" fmla="*/ 3 w 115"/>
                <a:gd name="T67" fmla="*/ 40 h 122"/>
                <a:gd name="T68" fmla="*/ 2 w 115"/>
                <a:gd name="T69" fmla="*/ 25 h 122"/>
                <a:gd name="T70" fmla="*/ 5 w 115"/>
                <a:gd name="T71" fmla="*/ 1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5" h="122">
                  <a:moveTo>
                    <a:pt x="5" y="18"/>
                  </a:moveTo>
                  <a:lnTo>
                    <a:pt x="10" y="13"/>
                  </a:lnTo>
                  <a:lnTo>
                    <a:pt x="15" y="10"/>
                  </a:lnTo>
                  <a:lnTo>
                    <a:pt x="17" y="7"/>
                  </a:lnTo>
                  <a:lnTo>
                    <a:pt x="20" y="5"/>
                  </a:lnTo>
                  <a:lnTo>
                    <a:pt x="23" y="2"/>
                  </a:lnTo>
                  <a:lnTo>
                    <a:pt x="28" y="1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2" y="1"/>
                  </a:lnTo>
                  <a:lnTo>
                    <a:pt x="48" y="4"/>
                  </a:lnTo>
                  <a:lnTo>
                    <a:pt x="53" y="5"/>
                  </a:lnTo>
                  <a:lnTo>
                    <a:pt x="59" y="7"/>
                  </a:lnTo>
                  <a:lnTo>
                    <a:pt x="65" y="10"/>
                  </a:lnTo>
                  <a:lnTo>
                    <a:pt x="71" y="13"/>
                  </a:lnTo>
                  <a:lnTo>
                    <a:pt x="74" y="14"/>
                  </a:lnTo>
                  <a:lnTo>
                    <a:pt x="78" y="20"/>
                  </a:lnTo>
                  <a:lnTo>
                    <a:pt x="81" y="28"/>
                  </a:lnTo>
                  <a:lnTo>
                    <a:pt x="85" y="37"/>
                  </a:lnTo>
                  <a:lnTo>
                    <a:pt x="88" y="43"/>
                  </a:lnTo>
                  <a:lnTo>
                    <a:pt x="91" y="47"/>
                  </a:lnTo>
                  <a:lnTo>
                    <a:pt x="92" y="46"/>
                  </a:lnTo>
                  <a:lnTo>
                    <a:pt x="92" y="44"/>
                  </a:lnTo>
                  <a:lnTo>
                    <a:pt x="94" y="41"/>
                  </a:lnTo>
                  <a:lnTo>
                    <a:pt x="95" y="36"/>
                  </a:lnTo>
                  <a:lnTo>
                    <a:pt x="97" y="28"/>
                  </a:lnTo>
                  <a:lnTo>
                    <a:pt x="101" y="27"/>
                  </a:lnTo>
                  <a:lnTo>
                    <a:pt x="105" y="30"/>
                  </a:lnTo>
                  <a:lnTo>
                    <a:pt x="111" y="34"/>
                  </a:lnTo>
                  <a:lnTo>
                    <a:pt x="114" y="40"/>
                  </a:lnTo>
                  <a:lnTo>
                    <a:pt x="115" y="47"/>
                  </a:lnTo>
                  <a:lnTo>
                    <a:pt x="115" y="54"/>
                  </a:lnTo>
                  <a:lnTo>
                    <a:pt x="111" y="60"/>
                  </a:lnTo>
                  <a:lnTo>
                    <a:pt x="113" y="69"/>
                  </a:lnTo>
                  <a:lnTo>
                    <a:pt x="115" y="77"/>
                  </a:lnTo>
                  <a:lnTo>
                    <a:pt x="114" y="82"/>
                  </a:lnTo>
                  <a:lnTo>
                    <a:pt x="113" y="89"/>
                  </a:lnTo>
                  <a:lnTo>
                    <a:pt x="111" y="92"/>
                  </a:lnTo>
                  <a:lnTo>
                    <a:pt x="108" y="95"/>
                  </a:lnTo>
                  <a:lnTo>
                    <a:pt x="102" y="98"/>
                  </a:lnTo>
                  <a:lnTo>
                    <a:pt x="98" y="102"/>
                  </a:lnTo>
                  <a:lnTo>
                    <a:pt x="92" y="105"/>
                  </a:lnTo>
                  <a:lnTo>
                    <a:pt x="85" y="108"/>
                  </a:lnTo>
                  <a:lnTo>
                    <a:pt x="79" y="110"/>
                  </a:lnTo>
                  <a:lnTo>
                    <a:pt x="74" y="115"/>
                  </a:lnTo>
                  <a:lnTo>
                    <a:pt x="66" y="116"/>
                  </a:lnTo>
                  <a:lnTo>
                    <a:pt x="61" y="119"/>
                  </a:lnTo>
                  <a:lnTo>
                    <a:pt x="55" y="121"/>
                  </a:lnTo>
                  <a:lnTo>
                    <a:pt x="51" y="122"/>
                  </a:lnTo>
                  <a:lnTo>
                    <a:pt x="42" y="122"/>
                  </a:lnTo>
                  <a:lnTo>
                    <a:pt x="39" y="121"/>
                  </a:lnTo>
                  <a:lnTo>
                    <a:pt x="36" y="113"/>
                  </a:lnTo>
                  <a:lnTo>
                    <a:pt x="35" y="108"/>
                  </a:lnTo>
                  <a:lnTo>
                    <a:pt x="32" y="102"/>
                  </a:lnTo>
                  <a:lnTo>
                    <a:pt x="29" y="98"/>
                  </a:lnTo>
                  <a:lnTo>
                    <a:pt x="13" y="96"/>
                  </a:lnTo>
                  <a:lnTo>
                    <a:pt x="13" y="95"/>
                  </a:lnTo>
                  <a:lnTo>
                    <a:pt x="13" y="90"/>
                  </a:lnTo>
                  <a:lnTo>
                    <a:pt x="12" y="83"/>
                  </a:lnTo>
                  <a:lnTo>
                    <a:pt x="12" y="77"/>
                  </a:lnTo>
                  <a:lnTo>
                    <a:pt x="10" y="69"/>
                  </a:lnTo>
                  <a:lnTo>
                    <a:pt x="10" y="63"/>
                  </a:lnTo>
                  <a:lnTo>
                    <a:pt x="10" y="59"/>
                  </a:lnTo>
                  <a:lnTo>
                    <a:pt x="10" y="57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3" y="46"/>
                  </a:lnTo>
                  <a:lnTo>
                    <a:pt x="3" y="40"/>
                  </a:lnTo>
                  <a:lnTo>
                    <a:pt x="0" y="31"/>
                  </a:lnTo>
                  <a:lnTo>
                    <a:pt x="2" y="25"/>
                  </a:lnTo>
                  <a:lnTo>
                    <a:pt x="3" y="20"/>
                  </a:lnTo>
                  <a:lnTo>
                    <a:pt x="5" y="1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B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81" name="Freeform 189"/>
            <p:cNvSpPr>
              <a:spLocks/>
            </p:cNvSpPr>
            <p:nvPr/>
          </p:nvSpPr>
          <p:spPr bwMode="auto">
            <a:xfrm>
              <a:off x="4851400" y="1370013"/>
              <a:ext cx="33338" cy="19050"/>
            </a:xfrm>
            <a:custGeom>
              <a:avLst/>
              <a:gdLst>
                <a:gd name="T0" fmla="*/ 2 w 43"/>
                <a:gd name="T1" fmla="*/ 18 h 23"/>
                <a:gd name="T2" fmla="*/ 0 w 43"/>
                <a:gd name="T3" fmla="*/ 17 h 23"/>
                <a:gd name="T4" fmla="*/ 2 w 43"/>
                <a:gd name="T5" fmla="*/ 16 h 23"/>
                <a:gd name="T6" fmla="*/ 5 w 43"/>
                <a:gd name="T7" fmla="*/ 13 h 23"/>
                <a:gd name="T8" fmla="*/ 12 w 43"/>
                <a:gd name="T9" fmla="*/ 10 h 23"/>
                <a:gd name="T10" fmla="*/ 15 w 43"/>
                <a:gd name="T11" fmla="*/ 7 h 23"/>
                <a:gd name="T12" fmla="*/ 20 w 43"/>
                <a:gd name="T13" fmla="*/ 4 h 23"/>
                <a:gd name="T14" fmla="*/ 26 w 43"/>
                <a:gd name="T15" fmla="*/ 3 h 23"/>
                <a:gd name="T16" fmla="*/ 32 w 43"/>
                <a:gd name="T17" fmla="*/ 1 h 23"/>
                <a:gd name="T18" fmla="*/ 39 w 43"/>
                <a:gd name="T19" fmla="*/ 0 h 23"/>
                <a:gd name="T20" fmla="*/ 43 w 43"/>
                <a:gd name="T21" fmla="*/ 0 h 23"/>
                <a:gd name="T22" fmla="*/ 39 w 43"/>
                <a:gd name="T23" fmla="*/ 3 h 23"/>
                <a:gd name="T24" fmla="*/ 30 w 43"/>
                <a:gd name="T25" fmla="*/ 10 h 23"/>
                <a:gd name="T26" fmla="*/ 25 w 43"/>
                <a:gd name="T27" fmla="*/ 14 h 23"/>
                <a:gd name="T28" fmla="*/ 19 w 43"/>
                <a:gd name="T29" fmla="*/ 17 h 23"/>
                <a:gd name="T30" fmla="*/ 15 w 43"/>
                <a:gd name="T31" fmla="*/ 20 h 23"/>
                <a:gd name="T32" fmla="*/ 12 w 43"/>
                <a:gd name="T33" fmla="*/ 23 h 23"/>
                <a:gd name="T34" fmla="*/ 7 w 43"/>
                <a:gd name="T35" fmla="*/ 21 h 23"/>
                <a:gd name="T36" fmla="*/ 5 w 43"/>
                <a:gd name="T37" fmla="*/ 21 h 23"/>
                <a:gd name="T38" fmla="*/ 2 w 43"/>
                <a:gd name="T39" fmla="*/ 18 h 23"/>
                <a:gd name="T40" fmla="*/ 2 w 43"/>
                <a:gd name="T41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23">
                  <a:moveTo>
                    <a:pt x="2" y="18"/>
                  </a:moveTo>
                  <a:lnTo>
                    <a:pt x="0" y="17"/>
                  </a:lnTo>
                  <a:lnTo>
                    <a:pt x="2" y="16"/>
                  </a:lnTo>
                  <a:lnTo>
                    <a:pt x="5" y="13"/>
                  </a:lnTo>
                  <a:lnTo>
                    <a:pt x="12" y="10"/>
                  </a:lnTo>
                  <a:lnTo>
                    <a:pt x="15" y="7"/>
                  </a:lnTo>
                  <a:lnTo>
                    <a:pt x="20" y="4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39" y="3"/>
                  </a:lnTo>
                  <a:lnTo>
                    <a:pt x="30" y="10"/>
                  </a:lnTo>
                  <a:lnTo>
                    <a:pt x="25" y="14"/>
                  </a:lnTo>
                  <a:lnTo>
                    <a:pt x="19" y="17"/>
                  </a:lnTo>
                  <a:lnTo>
                    <a:pt x="15" y="20"/>
                  </a:lnTo>
                  <a:lnTo>
                    <a:pt x="12" y="23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2" y="18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F28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82" name="Freeform 190"/>
            <p:cNvSpPr>
              <a:spLocks/>
            </p:cNvSpPr>
            <p:nvPr/>
          </p:nvSpPr>
          <p:spPr bwMode="auto">
            <a:xfrm>
              <a:off x="4843463" y="1363663"/>
              <a:ext cx="36513" cy="15875"/>
            </a:xfrm>
            <a:custGeom>
              <a:avLst/>
              <a:gdLst>
                <a:gd name="T0" fmla="*/ 2 w 46"/>
                <a:gd name="T1" fmla="*/ 20 h 20"/>
                <a:gd name="T2" fmla="*/ 4 w 46"/>
                <a:gd name="T3" fmla="*/ 19 h 20"/>
                <a:gd name="T4" fmla="*/ 8 w 46"/>
                <a:gd name="T5" fmla="*/ 16 h 20"/>
                <a:gd name="T6" fmla="*/ 13 w 46"/>
                <a:gd name="T7" fmla="*/ 12 h 20"/>
                <a:gd name="T8" fmla="*/ 20 w 46"/>
                <a:gd name="T9" fmla="*/ 10 h 20"/>
                <a:gd name="T10" fmla="*/ 27 w 46"/>
                <a:gd name="T11" fmla="*/ 6 h 20"/>
                <a:gd name="T12" fmla="*/ 36 w 46"/>
                <a:gd name="T13" fmla="*/ 4 h 20"/>
                <a:gd name="T14" fmla="*/ 41 w 46"/>
                <a:gd name="T15" fmla="*/ 2 h 20"/>
                <a:gd name="T16" fmla="*/ 46 w 46"/>
                <a:gd name="T17" fmla="*/ 2 h 20"/>
                <a:gd name="T18" fmla="*/ 43 w 46"/>
                <a:gd name="T19" fmla="*/ 0 h 20"/>
                <a:gd name="T20" fmla="*/ 40 w 46"/>
                <a:gd name="T21" fmla="*/ 0 h 20"/>
                <a:gd name="T22" fmla="*/ 36 w 46"/>
                <a:gd name="T23" fmla="*/ 0 h 20"/>
                <a:gd name="T24" fmla="*/ 31 w 46"/>
                <a:gd name="T25" fmla="*/ 3 h 20"/>
                <a:gd name="T26" fmla="*/ 24 w 46"/>
                <a:gd name="T27" fmla="*/ 3 h 20"/>
                <a:gd name="T28" fmla="*/ 17 w 46"/>
                <a:gd name="T29" fmla="*/ 6 h 20"/>
                <a:gd name="T30" fmla="*/ 8 w 46"/>
                <a:gd name="T31" fmla="*/ 10 h 20"/>
                <a:gd name="T32" fmla="*/ 0 w 46"/>
                <a:gd name="T33" fmla="*/ 16 h 20"/>
                <a:gd name="T34" fmla="*/ 1 w 46"/>
                <a:gd name="T35" fmla="*/ 19 h 20"/>
                <a:gd name="T36" fmla="*/ 2 w 46"/>
                <a:gd name="T37" fmla="*/ 20 h 20"/>
                <a:gd name="T38" fmla="*/ 2 w 46"/>
                <a:gd name="T3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" h="20">
                  <a:moveTo>
                    <a:pt x="2" y="20"/>
                  </a:moveTo>
                  <a:lnTo>
                    <a:pt x="4" y="19"/>
                  </a:lnTo>
                  <a:lnTo>
                    <a:pt x="8" y="16"/>
                  </a:lnTo>
                  <a:lnTo>
                    <a:pt x="13" y="12"/>
                  </a:lnTo>
                  <a:lnTo>
                    <a:pt x="20" y="10"/>
                  </a:lnTo>
                  <a:lnTo>
                    <a:pt x="27" y="6"/>
                  </a:lnTo>
                  <a:lnTo>
                    <a:pt x="36" y="4"/>
                  </a:lnTo>
                  <a:lnTo>
                    <a:pt x="41" y="2"/>
                  </a:lnTo>
                  <a:lnTo>
                    <a:pt x="46" y="2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1" y="3"/>
                  </a:lnTo>
                  <a:lnTo>
                    <a:pt x="24" y="3"/>
                  </a:lnTo>
                  <a:lnTo>
                    <a:pt x="17" y="6"/>
                  </a:lnTo>
                  <a:lnTo>
                    <a:pt x="8" y="10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F28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83" name="Freeform 191"/>
            <p:cNvSpPr>
              <a:spLocks/>
            </p:cNvSpPr>
            <p:nvPr/>
          </p:nvSpPr>
          <p:spPr bwMode="auto">
            <a:xfrm>
              <a:off x="4924425" y="1377950"/>
              <a:ext cx="28575" cy="23812"/>
            </a:xfrm>
            <a:custGeom>
              <a:avLst/>
              <a:gdLst>
                <a:gd name="T0" fmla="*/ 23 w 36"/>
                <a:gd name="T1" fmla="*/ 0 h 29"/>
                <a:gd name="T2" fmla="*/ 36 w 36"/>
                <a:gd name="T3" fmla="*/ 13 h 29"/>
                <a:gd name="T4" fmla="*/ 34 w 36"/>
                <a:gd name="T5" fmla="*/ 16 h 29"/>
                <a:gd name="T6" fmla="*/ 25 w 36"/>
                <a:gd name="T7" fmla="*/ 21 h 29"/>
                <a:gd name="T8" fmla="*/ 19 w 36"/>
                <a:gd name="T9" fmla="*/ 24 h 29"/>
                <a:gd name="T10" fmla="*/ 13 w 36"/>
                <a:gd name="T11" fmla="*/ 27 h 29"/>
                <a:gd name="T12" fmla="*/ 8 w 36"/>
                <a:gd name="T13" fmla="*/ 29 h 29"/>
                <a:gd name="T14" fmla="*/ 5 w 36"/>
                <a:gd name="T15" fmla="*/ 29 h 29"/>
                <a:gd name="T16" fmla="*/ 0 w 36"/>
                <a:gd name="T17" fmla="*/ 14 h 29"/>
                <a:gd name="T18" fmla="*/ 2 w 36"/>
                <a:gd name="T19" fmla="*/ 14 h 29"/>
                <a:gd name="T20" fmla="*/ 5 w 36"/>
                <a:gd name="T21" fmla="*/ 13 h 29"/>
                <a:gd name="T22" fmla="*/ 9 w 36"/>
                <a:gd name="T23" fmla="*/ 11 h 29"/>
                <a:gd name="T24" fmla="*/ 15 w 36"/>
                <a:gd name="T25" fmla="*/ 8 h 29"/>
                <a:gd name="T26" fmla="*/ 22 w 36"/>
                <a:gd name="T27" fmla="*/ 4 h 29"/>
                <a:gd name="T28" fmla="*/ 23 w 36"/>
                <a:gd name="T29" fmla="*/ 0 h 29"/>
                <a:gd name="T30" fmla="*/ 23 w 36"/>
                <a:gd name="T3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" h="29">
                  <a:moveTo>
                    <a:pt x="23" y="0"/>
                  </a:moveTo>
                  <a:lnTo>
                    <a:pt x="36" y="13"/>
                  </a:lnTo>
                  <a:lnTo>
                    <a:pt x="34" y="16"/>
                  </a:lnTo>
                  <a:lnTo>
                    <a:pt x="25" y="21"/>
                  </a:lnTo>
                  <a:lnTo>
                    <a:pt x="19" y="24"/>
                  </a:lnTo>
                  <a:lnTo>
                    <a:pt x="13" y="27"/>
                  </a:lnTo>
                  <a:lnTo>
                    <a:pt x="8" y="29"/>
                  </a:lnTo>
                  <a:lnTo>
                    <a:pt x="5" y="29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5" y="13"/>
                  </a:lnTo>
                  <a:lnTo>
                    <a:pt x="9" y="11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B0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84" name="Freeform 192"/>
            <p:cNvSpPr>
              <a:spLocks/>
            </p:cNvSpPr>
            <p:nvPr/>
          </p:nvSpPr>
          <p:spPr bwMode="auto">
            <a:xfrm>
              <a:off x="4867275" y="1747838"/>
              <a:ext cx="74613" cy="79375"/>
            </a:xfrm>
            <a:custGeom>
              <a:avLst/>
              <a:gdLst>
                <a:gd name="T0" fmla="*/ 57 w 92"/>
                <a:gd name="T1" fmla="*/ 0 h 100"/>
                <a:gd name="T2" fmla="*/ 0 w 92"/>
                <a:gd name="T3" fmla="*/ 39 h 100"/>
                <a:gd name="T4" fmla="*/ 27 w 92"/>
                <a:gd name="T5" fmla="*/ 79 h 100"/>
                <a:gd name="T6" fmla="*/ 92 w 92"/>
                <a:gd name="T7" fmla="*/ 100 h 100"/>
                <a:gd name="T8" fmla="*/ 57 w 92"/>
                <a:gd name="T9" fmla="*/ 0 h 100"/>
                <a:gd name="T10" fmla="*/ 57 w 92"/>
                <a:gd name="T1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100">
                  <a:moveTo>
                    <a:pt x="57" y="0"/>
                  </a:moveTo>
                  <a:lnTo>
                    <a:pt x="0" y="39"/>
                  </a:lnTo>
                  <a:lnTo>
                    <a:pt x="27" y="79"/>
                  </a:lnTo>
                  <a:lnTo>
                    <a:pt x="92" y="100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85" name="Freeform 193"/>
            <p:cNvSpPr>
              <a:spLocks/>
            </p:cNvSpPr>
            <p:nvPr/>
          </p:nvSpPr>
          <p:spPr bwMode="auto">
            <a:xfrm>
              <a:off x="4895850" y="1787525"/>
              <a:ext cx="15875" cy="15875"/>
            </a:xfrm>
            <a:custGeom>
              <a:avLst/>
              <a:gdLst>
                <a:gd name="T0" fmla="*/ 8 w 19"/>
                <a:gd name="T1" fmla="*/ 18 h 18"/>
                <a:gd name="T2" fmla="*/ 1 w 19"/>
                <a:gd name="T3" fmla="*/ 16 h 18"/>
                <a:gd name="T4" fmla="*/ 0 w 19"/>
                <a:gd name="T5" fmla="*/ 10 h 18"/>
                <a:gd name="T6" fmla="*/ 1 w 19"/>
                <a:gd name="T7" fmla="*/ 3 h 18"/>
                <a:gd name="T8" fmla="*/ 8 w 19"/>
                <a:gd name="T9" fmla="*/ 0 h 18"/>
                <a:gd name="T10" fmla="*/ 16 w 19"/>
                <a:gd name="T11" fmla="*/ 3 h 18"/>
                <a:gd name="T12" fmla="*/ 19 w 19"/>
                <a:gd name="T13" fmla="*/ 10 h 18"/>
                <a:gd name="T14" fmla="*/ 16 w 19"/>
                <a:gd name="T15" fmla="*/ 16 h 18"/>
                <a:gd name="T16" fmla="*/ 8 w 19"/>
                <a:gd name="T17" fmla="*/ 18 h 18"/>
                <a:gd name="T18" fmla="*/ 8 w 19"/>
                <a:gd name="T1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8">
                  <a:moveTo>
                    <a:pt x="8" y="18"/>
                  </a:moveTo>
                  <a:lnTo>
                    <a:pt x="1" y="16"/>
                  </a:lnTo>
                  <a:lnTo>
                    <a:pt x="0" y="10"/>
                  </a:lnTo>
                  <a:lnTo>
                    <a:pt x="1" y="3"/>
                  </a:lnTo>
                  <a:lnTo>
                    <a:pt x="8" y="0"/>
                  </a:lnTo>
                  <a:lnTo>
                    <a:pt x="16" y="3"/>
                  </a:lnTo>
                  <a:lnTo>
                    <a:pt x="19" y="10"/>
                  </a:lnTo>
                  <a:lnTo>
                    <a:pt x="16" y="16"/>
                  </a:lnTo>
                  <a:lnTo>
                    <a:pt x="8" y="18"/>
                  </a:lnTo>
                  <a:lnTo>
                    <a:pt x="8" y="18"/>
                  </a:lnTo>
                  <a:close/>
                </a:path>
              </a:pathLst>
            </a:custGeom>
            <a:solidFill>
              <a:srgbClr val="D4DE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86" name="Freeform 194"/>
            <p:cNvSpPr>
              <a:spLocks/>
            </p:cNvSpPr>
            <p:nvPr/>
          </p:nvSpPr>
          <p:spPr bwMode="auto">
            <a:xfrm>
              <a:off x="5205413" y="1751013"/>
              <a:ext cx="50800" cy="55562"/>
            </a:xfrm>
            <a:custGeom>
              <a:avLst/>
              <a:gdLst>
                <a:gd name="T0" fmla="*/ 62 w 65"/>
                <a:gd name="T1" fmla="*/ 0 h 71"/>
                <a:gd name="T2" fmla="*/ 33 w 65"/>
                <a:gd name="T3" fmla="*/ 17 h 71"/>
                <a:gd name="T4" fmla="*/ 0 w 65"/>
                <a:gd name="T5" fmla="*/ 71 h 71"/>
                <a:gd name="T6" fmla="*/ 65 w 65"/>
                <a:gd name="T7" fmla="*/ 35 h 71"/>
                <a:gd name="T8" fmla="*/ 62 w 65"/>
                <a:gd name="T9" fmla="*/ 0 h 71"/>
                <a:gd name="T10" fmla="*/ 62 w 65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71">
                  <a:moveTo>
                    <a:pt x="62" y="0"/>
                  </a:moveTo>
                  <a:lnTo>
                    <a:pt x="33" y="17"/>
                  </a:lnTo>
                  <a:lnTo>
                    <a:pt x="0" y="71"/>
                  </a:lnTo>
                  <a:lnTo>
                    <a:pt x="65" y="35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29A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87" name="Freeform 195"/>
            <p:cNvSpPr>
              <a:spLocks/>
            </p:cNvSpPr>
            <p:nvPr/>
          </p:nvSpPr>
          <p:spPr bwMode="auto">
            <a:xfrm>
              <a:off x="5153025" y="1793875"/>
              <a:ext cx="96838" cy="315912"/>
            </a:xfrm>
            <a:custGeom>
              <a:avLst/>
              <a:gdLst>
                <a:gd name="T0" fmla="*/ 121 w 122"/>
                <a:gd name="T1" fmla="*/ 0 h 398"/>
                <a:gd name="T2" fmla="*/ 57 w 122"/>
                <a:gd name="T3" fmla="*/ 135 h 398"/>
                <a:gd name="T4" fmla="*/ 33 w 122"/>
                <a:gd name="T5" fmla="*/ 232 h 398"/>
                <a:gd name="T6" fmla="*/ 0 w 122"/>
                <a:gd name="T7" fmla="*/ 398 h 398"/>
                <a:gd name="T8" fmla="*/ 33 w 122"/>
                <a:gd name="T9" fmla="*/ 395 h 398"/>
                <a:gd name="T10" fmla="*/ 122 w 122"/>
                <a:gd name="T11" fmla="*/ 23 h 398"/>
                <a:gd name="T12" fmla="*/ 121 w 122"/>
                <a:gd name="T13" fmla="*/ 0 h 398"/>
                <a:gd name="T14" fmla="*/ 121 w 122"/>
                <a:gd name="T15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398">
                  <a:moveTo>
                    <a:pt x="121" y="0"/>
                  </a:moveTo>
                  <a:lnTo>
                    <a:pt x="57" y="135"/>
                  </a:lnTo>
                  <a:lnTo>
                    <a:pt x="33" y="232"/>
                  </a:lnTo>
                  <a:lnTo>
                    <a:pt x="0" y="398"/>
                  </a:lnTo>
                  <a:lnTo>
                    <a:pt x="33" y="395"/>
                  </a:lnTo>
                  <a:lnTo>
                    <a:pt x="122" y="23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A33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88" name="Freeform 196"/>
            <p:cNvSpPr>
              <a:spLocks/>
            </p:cNvSpPr>
            <p:nvPr/>
          </p:nvSpPr>
          <p:spPr bwMode="auto">
            <a:xfrm>
              <a:off x="5243513" y="1774825"/>
              <a:ext cx="23813" cy="28575"/>
            </a:xfrm>
            <a:custGeom>
              <a:avLst/>
              <a:gdLst>
                <a:gd name="T0" fmla="*/ 30 w 30"/>
                <a:gd name="T1" fmla="*/ 2 h 38"/>
                <a:gd name="T2" fmla="*/ 16 w 30"/>
                <a:gd name="T3" fmla="*/ 0 h 38"/>
                <a:gd name="T4" fmla="*/ 1 w 30"/>
                <a:gd name="T5" fmla="*/ 12 h 38"/>
                <a:gd name="T6" fmla="*/ 0 w 30"/>
                <a:gd name="T7" fmla="*/ 36 h 38"/>
                <a:gd name="T8" fmla="*/ 16 w 30"/>
                <a:gd name="T9" fmla="*/ 38 h 38"/>
                <a:gd name="T10" fmla="*/ 26 w 30"/>
                <a:gd name="T11" fmla="*/ 22 h 38"/>
                <a:gd name="T12" fmla="*/ 30 w 30"/>
                <a:gd name="T13" fmla="*/ 2 h 38"/>
                <a:gd name="T14" fmla="*/ 30 w 30"/>
                <a:gd name="T15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38">
                  <a:moveTo>
                    <a:pt x="30" y="2"/>
                  </a:moveTo>
                  <a:lnTo>
                    <a:pt x="16" y="0"/>
                  </a:lnTo>
                  <a:lnTo>
                    <a:pt x="1" y="12"/>
                  </a:lnTo>
                  <a:lnTo>
                    <a:pt x="0" y="36"/>
                  </a:lnTo>
                  <a:lnTo>
                    <a:pt x="16" y="38"/>
                  </a:lnTo>
                  <a:lnTo>
                    <a:pt x="26" y="22"/>
                  </a:lnTo>
                  <a:lnTo>
                    <a:pt x="30" y="2"/>
                  </a:lnTo>
                  <a:lnTo>
                    <a:pt x="30" y="2"/>
                  </a:lnTo>
                  <a:close/>
                </a:path>
              </a:pathLst>
            </a:custGeom>
            <a:solidFill>
              <a:srgbClr val="A33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89" name="Picture 37" descr="C:\Users\000186\AppData\Local\Microsoft\Windows\Temporary Internet Files\Content.IE5\T4U2UIPZ\MC900230987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5034" y="2708919"/>
            <a:ext cx="2084506" cy="153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93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31838" y="0"/>
            <a:ext cx="7250112" cy="731838"/>
          </a:xfrm>
        </p:spPr>
        <p:txBody>
          <a:bodyPr>
            <a:normAutofit/>
          </a:bodyPr>
          <a:lstStyle/>
          <a:p>
            <a:r>
              <a:rPr lang="en-US" dirty="0" smtClean="0"/>
              <a:t>Project Assistance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4237" y="0"/>
            <a:ext cx="999763" cy="70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91036" y="3333250"/>
            <a:ext cx="1376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Request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748518" y="1147353"/>
            <a:ext cx="3086100" cy="577672"/>
          </a:xfrm>
          <a:prstGeom prst="roundRect">
            <a:avLst/>
          </a:prstGeom>
          <a:gradFill>
            <a:gsLst>
              <a:gs pos="0">
                <a:srgbClr val="3764BF"/>
              </a:gs>
              <a:gs pos="100000">
                <a:srgbClr val="7DA2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Set expectations, create awareness, provide methodology roadmap</a:t>
            </a:r>
            <a:endParaRPr lang="en-US" sz="1400" dirty="0"/>
          </a:p>
        </p:txBody>
      </p:sp>
      <p:sp>
        <p:nvSpPr>
          <p:cNvPr id="155" name="Rounded Rectangle 154"/>
          <p:cNvSpPr/>
          <p:nvPr/>
        </p:nvSpPr>
        <p:spPr>
          <a:xfrm>
            <a:off x="5748518" y="1879154"/>
            <a:ext cx="3086100" cy="577672"/>
          </a:xfrm>
          <a:prstGeom prst="roundRect">
            <a:avLst/>
          </a:prstGeom>
          <a:gradFill>
            <a:gsLst>
              <a:gs pos="0">
                <a:srgbClr val="3764BF"/>
              </a:gs>
              <a:gs pos="100000">
                <a:srgbClr val="7DA2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/>
              <a:t>Identify knowledge gaps, create competency enhancement plan</a:t>
            </a:r>
            <a:endParaRPr lang="en-US" sz="1400" dirty="0"/>
          </a:p>
        </p:txBody>
      </p:sp>
      <p:sp>
        <p:nvSpPr>
          <p:cNvPr id="323" name="Rounded Rectangle 322"/>
          <p:cNvSpPr/>
          <p:nvPr/>
        </p:nvSpPr>
        <p:spPr>
          <a:xfrm>
            <a:off x="493609" y="931505"/>
            <a:ext cx="1990159" cy="5449823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08" name="Group 307"/>
          <p:cNvGrpSpPr/>
          <p:nvPr/>
        </p:nvGrpSpPr>
        <p:grpSpPr>
          <a:xfrm>
            <a:off x="674159" y="1128886"/>
            <a:ext cx="1592127" cy="630468"/>
            <a:chOff x="6619308" y="1635978"/>
            <a:chExt cx="1592127" cy="630468"/>
          </a:xfrm>
        </p:grpSpPr>
        <p:sp>
          <p:nvSpPr>
            <p:cNvPr id="321" name="Rounded Rectangle 320"/>
            <p:cNvSpPr/>
            <p:nvPr/>
          </p:nvSpPr>
          <p:spPr>
            <a:xfrm>
              <a:off x="6619308" y="1635978"/>
              <a:ext cx="1592127" cy="63046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304245"/>
                <a:satOff val="21872"/>
                <a:lumOff val="11130"/>
                <a:alphaOff val="0"/>
              </a:schemeClr>
            </a:fillRef>
            <a:effectRef idx="0">
              <a:schemeClr val="accent2">
                <a:hueOff val="-1304245"/>
                <a:satOff val="21872"/>
                <a:lumOff val="111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2" name="Rounded Rectangle 6"/>
            <p:cNvSpPr/>
            <p:nvPr/>
          </p:nvSpPr>
          <p:spPr>
            <a:xfrm>
              <a:off x="6637774" y="1654444"/>
              <a:ext cx="1555195" cy="5935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Project  Team Startup</a:t>
              </a:r>
              <a:endParaRPr lang="en-US" sz="1400" kern="1200" dirty="0"/>
            </a:p>
          </p:txBody>
        </p:sp>
      </p:grpSp>
      <p:grpSp>
        <p:nvGrpSpPr>
          <p:cNvPr id="309" name="Group 308"/>
          <p:cNvGrpSpPr/>
          <p:nvPr/>
        </p:nvGrpSpPr>
        <p:grpSpPr>
          <a:xfrm>
            <a:off x="692625" y="2578370"/>
            <a:ext cx="1592127" cy="630468"/>
            <a:chOff x="6619308" y="2363442"/>
            <a:chExt cx="1592127" cy="630468"/>
          </a:xfrm>
        </p:grpSpPr>
        <p:sp>
          <p:nvSpPr>
            <p:cNvPr id="319" name="Rounded Rectangle 318"/>
            <p:cNvSpPr/>
            <p:nvPr/>
          </p:nvSpPr>
          <p:spPr>
            <a:xfrm>
              <a:off x="6619308" y="2363442"/>
              <a:ext cx="1592127" cy="63046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49161"/>
                <a:satOff val="24302"/>
                <a:lumOff val="12367"/>
                <a:alphaOff val="0"/>
              </a:schemeClr>
            </a:fillRef>
            <a:effectRef idx="0">
              <a:schemeClr val="accent2">
                <a:hueOff val="-1449161"/>
                <a:satOff val="24302"/>
                <a:lumOff val="1236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0" name="Rounded Rectangle 8"/>
            <p:cNvSpPr/>
            <p:nvPr/>
          </p:nvSpPr>
          <p:spPr>
            <a:xfrm>
              <a:off x="6637774" y="2381908"/>
              <a:ext cx="1555195" cy="5935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Project Risk Assessment</a:t>
              </a:r>
              <a:endParaRPr lang="en-US" sz="1400" kern="1200" dirty="0"/>
            </a:p>
          </p:txBody>
        </p:sp>
      </p:grpSp>
      <p:grpSp>
        <p:nvGrpSpPr>
          <p:cNvPr id="310" name="Group 309"/>
          <p:cNvGrpSpPr/>
          <p:nvPr/>
        </p:nvGrpSpPr>
        <p:grpSpPr>
          <a:xfrm>
            <a:off x="692625" y="3303112"/>
            <a:ext cx="1592127" cy="630468"/>
            <a:chOff x="6619308" y="3090905"/>
            <a:chExt cx="1592127" cy="630468"/>
          </a:xfrm>
        </p:grpSpPr>
        <p:sp>
          <p:nvSpPr>
            <p:cNvPr id="317" name="Rounded Rectangle 316"/>
            <p:cNvSpPr/>
            <p:nvPr/>
          </p:nvSpPr>
          <p:spPr>
            <a:xfrm>
              <a:off x="6619308" y="3090905"/>
              <a:ext cx="1592127" cy="63046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594078"/>
                <a:satOff val="26733"/>
                <a:lumOff val="13604"/>
                <a:alphaOff val="0"/>
              </a:schemeClr>
            </a:fillRef>
            <a:effectRef idx="0">
              <a:schemeClr val="accent2">
                <a:hueOff val="-1594078"/>
                <a:satOff val="26733"/>
                <a:lumOff val="1360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8" name="Rounded Rectangle 10"/>
            <p:cNvSpPr/>
            <p:nvPr/>
          </p:nvSpPr>
          <p:spPr>
            <a:xfrm>
              <a:off x="6637774" y="3109371"/>
              <a:ext cx="1555195" cy="5935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Project Initiation Assistance</a:t>
              </a:r>
              <a:endParaRPr lang="en-US" sz="1400" kern="1200" dirty="0"/>
            </a:p>
          </p:txBody>
        </p:sp>
      </p:grpSp>
      <p:grpSp>
        <p:nvGrpSpPr>
          <p:cNvPr id="311" name="Group 310"/>
          <p:cNvGrpSpPr/>
          <p:nvPr/>
        </p:nvGrpSpPr>
        <p:grpSpPr>
          <a:xfrm>
            <a:off x="692625" y="4027854"/>
            <a:ext cx="1592127" cy="630468"/>
            <a:chOff x="6619308" y="3818369"/>
            <a:chExt cx="1592127" cy="630468"/>
          </a:xfrm>
        </p:grpSpPr>
        <p:sp>
          <p:nvSpPr>
            <p:cNvPr id="315" name="Rounded Rectangle 314"/>
            <p:cNvSpPr/>
            <p:nvPr/>
          </p:nvSpPr>
          <p:spPr>
            <a:xfrm>
              <a:off x="6619308" y="3818369"/>
              <a:ext cx="1592127" cy="63046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738994"/>
                <a:satOff val="29163"/>
                <a:lumOff val="14840"/>
                <a:alphaOff val="0"/>
              </a:schemeClr>
            </a:fillRef>
            <a:effectRef idx="0">
              <a:schemeClr val="accent2">
                <a:hueOff val="-1738994"/>
                <a:satOff val="29163"/>
                <a:lumOff val="1484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6" name="Rounded Rectangle 12"/>
            <p:cNvSpPr/>
            <p:nvPr/>
          </p:nvSpPr>
          <p:spPr>
            <a:xfrm>
              <a:off x="6637774" y="3836835"/>
              <a:ext cx="1555195" cy="5935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Project Execution Assistance</a:t>
              </a:r>
              <a:endParaRPr lang="en-US" sz="1400" kern="1200" dirty="0"/>
            </a:p>
          </p:txBody>
        </p:sp>
      </p:grpSp>
      <p:grpSp>
        <p:nvGrpSpPr>
          <p:cNvPr id="312" name="Group 311"/>
          <p:cNvGrpSpPr/>
          <p:nvPr/>
        </p:nvGrpSpPr>
        <p:grpSpPr>
          <a:xfrm>
            <a:off x="692625" y="5477338"/>
            <a:ext cx="1592127" cy="630468"/>
            <a:chOff x="6619308" y="4545833"/>
            <a:chExt cx="1592127" cy="630468"/>
          </a:xfrm>
        </p:grpSpPr>
        <p:sp>
          <p:nvSpPr>
            <p:cNvPr id="313" name="Rounded Rectangle 312"/>
            <p:cNvSpPr/>
            <p:nvPr/>
          </p:nvSpPr>
          <p:spPr>
            <a:xfrm>
              <a:off x="6619308" y="4545833"/>
              <a:ext cx="1592127" cy="63046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883910"/>
                <a:satOff val="31593"/>
                <a:lumOff val="16077"/>
                <a:alphaOff val="0"/>
              </a:schemeClr>
            </a:fillRef>
            <a:effectRef idx="0">
              <a:schemeClr val="accent2">
                <a:hueOff val="-1883910"/>
                <a:satOff val="31593"/>
                <a:lumOff val="1607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4" name="Rounded Rectangle 14"/>
            <p:cNvSpPr/>
            <p:nvPr/>
          </p:nvSpPr>
          <p:spPr>
            <a:xfrm>
              <a:off x="6637774" y="4564299"/>
              <a:ext cx="1555195" cy="5935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Project Manager Mentoring</a:t>
              </a:r>
              <a:endParaRPr lang="en-US" sz="1400" kern="1200" dirty="0"/>
            </a:p>
          </p:txBody>
        </p:sp>
      </p:grpSp>
      <p:grpSp>
        <p:nvGrpSpPr>
          <p:cNvPr id="325" name="Group 324"/>
          <p:cNvGrpSpPr/>
          <p:nvPr/>
        </p:nvGrpSpPr>
        <p:grpSpPr>
          <a:xfrm>
            <a:off x="692624" y="1852755"/>
            <a:ext cx="1592127" cy="630468"/>
            <a:chOff x="6619308" y="1635978"/>
            <a:chExt cx="1592127" cy="630468"/>
          </a:xfrm>
        </p:grpSpPr>
        <p:sp>
          <p:nvSpPr>
            <p:cNvPr id="326" name="Rounded Rectangle 325"/>
            <p:cNvSpPr/>
            <p:nvPr/>
          </p:nvSpPr>
          <p:spPr>
            <a:xfrm>
              <a:off x="6619308" y="1635978"/>
              <a:ext cx="1592127" cy="63046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304245"/>
                <a:satOff val="21872"/>
                <a:lumOff val="11130"/>
                <a:alphaOff val="0"/>
              </a:schemeClr>
            </a:fillRef>
            <a:effectRef idx="0">
              <a:schemeClr val="accent2">
                <a:hueOff val="-1304245"/>
                <a:satOff val="21872"/>
                <a:lumOff val="111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7" name="Rounded Rectangle 6"/>
            <p:cNvSpPr/>
            <p:nvPr/>
          </p:nvSpPr>
          <p:spPr>
            <a:xfrm>
              <a:off x="6637774" y="1654444"/>
              <a:ext cx="1555195" cy="5935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Project  Manager Startup</a:t>
              </a:r>
              <a:endParaRPr lang="en-US" sz="1400" kern="1200" dirty="0"/>
            </a:p>
          </p:txBody>
        </p:sp>
      </p:grpSp>
      <p:grpSp>
        <p:nvGrpSpPr>
          <p:cNvPr id="331" name="Group 330"/>
          <p:cNvGrpSpPr/>
          <p:nvPr/>
        </p:nvGrpSpPr>
        <p:grpSpPr>
          <a:xfrm>
            <a:off x="674159" y="4752596"/>
            <a:ext cx="1592127" cy="630468"/>
            <a:chOff x="6619308" y="3818369"/>
            <a:chExt cx="1592127" cy="630468"/>
          </a:xfrm>
        </p:grpSpPr>
        <p:sp>
          <p:nvSpPr>
            <p:cNvPr id="332" name="Rounded Rectangle 331"/>
            <p:cNvSpPr/>
            <p:nvPr/>
          </p:nvSpPr>
          <p:spPr>
            <a:xfrm>
              <a:off x="6619308" y="3818369"/>
              <a:ext cx="1592127" cy="63046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738994"/>
                <a:satOff val="29163"/>
                <a:lumOff val="14840"/>
                <a:alphaOff val="0"/>
              </a:schemeClr>
            </a:fillRef>
            <a:effectRef idx="0">
              <a:schemeClr val="accent2">
                <a:hueOff val="-1738994"/>
                <a:satOff val="29163"/>
                <a:lumOff val="1484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3" name="Rounded Rectangle 12"/>
            <p:cNvSpPr/>
            <p:nvPr/>
          </p:nvSpPr>
          <p:spPr>
            <a:xfrm>
              <a:off x="6637774" y="3836835"/>
              <a:ext cx="1555195" cy="5935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Project Closure Assistance</a:t>
              </a:r>
              <a:endParaRPr lang="en-US" sz="1400" kern="1200" dirty="0"/>
            </a:p>
          </p:txBody>
        </p:sp>
      </p:grpSp>
      <p:pic>
        <p:nvPicPr>
          <p:cNvPr id="334" name="Picture 33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969" y="2063324"/>
            <a:ext cx="2183202" cy="3110044"/>
          </a:xfrm>
          <a:prstGeom prst="rect">
            <a:avLst/>
          </a:prstGeom>
        </p:spPr>
      </p:pic>
      <p:sp>
        <p:nvSpPr>
          <p:cNvPr id="336" name="Rounded Rectangle 335"/>
          <p:cNvSpPr/>
          <p:nvPr/>
        </p:nvSpPr>
        <p:spPr>
          <a:xfrm>
            <a:off x="5748518" y="2612700"/>
            <a:ext cx="3086100" cy="577672"/>
          </a:xfrm>
          <a:prstGeom prst="roundRect">
            <a:avLst/>
          </a:prstGeom>
          <a:gradFill>
            <a:gsLst>
              <a:gs pos="0">
                <a:srgbClr val="3764BF"/>
              </a:gs>
              <a:gs pos="100000">
                <a:srgbClr val="7DA2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/>
              <a:t>Demonstrate risk management process, create risk profile</a:t>
            </a:r>
            <a:endParaRPr lang="en-US" sz="1400" dirty="0"/>
          </a:p>
        </p:txBody>
      </p:sp>
      <p:sp>
        <p:nvSpPr>
          <p:cNvPr id="337" name="Rounded Rectangle 336"/>
          <p:cNvSpPr/>
          <p:nvPr/>
        </p:nvSpPr>
        <p:spPr>
          <a:xfrm>
            <a:off x="5748518" y="3346246"/>
            <a:ext cx="3086100" cy="577672"/>
          </a:xfrm>
          <a:prstGeom prst="roundRect">
            <a:avLst/>
          </a:prstGeom>
          <a:gradFill>
            <a:gsLst>
              <a:gs pos="0">
                <a:srgbClr val="3764BF"/>
              </a:gs>
              <a:gs pos="100000">
                <a:srgbClr val="7DA2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/>
              <a:t>Enhance understanding, monitor execution of initiation tasks</a:t>
            </a:r>
            <a:endParaRPr lang="en-US" sz="1400" dirty="0"/>
          </a:p>
        </p:txBody>
      </p:sp>
      <p:sp>
        <p:nvSpPr>
          <p:cNvPr id="338" name="Rounded Rectangle 337"/>
          <p:cNvSpPr/>
          <p:nvPr/>
        </p:nvSpPr>
        <p:spPr>
          <a:xfrm>
            <a:off x="5748518" y="4079792"/>
            <a:ext cx="3086100" cy="577672"/>
          </a:xfrm>
          <a:prstGeom prst="roundRect">
            <a:avLst/>
          </a:prstGeom>
          <a:gradFill>
            <a:gsLst>
              <a:gs pos="0">
                <a:srgbClr val="3764BF"/>
              </a:gs>
              <a:gs pos="100000">
                <a:srgbClr val="7DA2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/>
              <a:t>Enhance understanding, monitor execution of good practices</a:t>
            </a:r>
            <a:endParaRPr lang="en-US" sz="1400" dirty="0"/>
          </a:p>
        </p:txBody>
      </p:sp>
      <p:sp>
        <p:nvSpPr>
          <p:cNvPr id="339" name="Rounded Rectangle 338"/>
          <p:cNvSpPr/>
          <p:nvPr/>
        </p:nvSpPr>
        <p:spPr>
          <a:xfrm>
            <a:off x="5748518" y="4813338"/>
            <a:ext cx="3086100" cy="577672"/>
          </a:xfrm>
          <a:prstGeom prst="roundRect">
            <a:avLst/>
          </a:prstGeom>
          <a:gradFill>
            <a:gsLst>
              <a:gs pos="0">
                <a:srgbClr val="3764BF"/>
              </a:gs>
              <a:gs pos="100000">
                <a:srgbClr val="7DA2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/>
              <a:t>Assist with post-project review, collection of BP/LLs</a:t>
            </a:r>
            <a:endParaRPr lang="en-US" sz="1400" dirty="0"/>
          </a:p>
        </p:txBody>
      </p:sp>
      <p:sp>
        <p:nvSpPr>
          <p:cNvPr id="340" name="Rounded Rectangle 339"/>
          <p:cNvSpPr/>
          <p:nvPr/>
        </p:nvSpPr>
        <p:spPr>
          <a:xfrm>
            <a:off x="5748518" y="5546884"/>
            <a:ext cx="3086100" cy="577672"/>
          </a:xfrm>
          <a:prstGeom prst="roundRect">
            <a:avLst/>
          </a:prstGeom>
          <a:gradFill>
            <a:gsLst>
              <a:gs pos="0">
                <a:srgbClr val="3764BF"/>
              </a:gs>
              <a:gs pos="100000">
                <a:srgbClr val="7DA2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/>
              <a:t>Provide clarifications, answer questions, provide feedback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3155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Startup Assurance Process</a:t>
            </a:r>
            <a:endParaRPr lang="en-US" dirty="0"/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88270"/>
              </p:ext>
            </p:extLst>
          </p:nvPr>
        </p:nvGraphicFramePr>
        <p:xfrm>
          <a:off x="402338" y="4973160"/>
          <a:ext cx="8412481" cy="1696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85088"/>
                <a:gridCol w="780320"/>
                <a:gridCol w="936104"/>
                <a:gridCol w="936104"/>
                <a:gridCol w="1008112"/>
                <a:gridCol w="936104"/>
                <a:gridCol w="936104"/>
                <a:gridCol w="936104"/>
                <a:gridCol w="85844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Delivery Oversight</a:t>
                      </a:r>
                      <a:endParaRPr lang="en-US" sz="1600" b="1" dirty="0"/>
                    </a:p>
                  </a:txBody>
                  <a:tcPr marL="9144" marR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Audits</a:t>
                      </a:r>
                      <a:endParaRPr lang="en-US" sz="1600" b="1" dirty="0"/>
                    </a:p>
                  </a:txBody>
                  <a:tcPr marL="9144" marR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Reviews</a:t>
                      </a:r>
                    </a:p>
                  </a:txBody>
                  <a:tcPr marL="9144" marR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540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Assistance</a:t>
                      </a:r>
                      <a:endParaRPr lang="en-US" sz="1600" b="1" dirty="0"/>
                    </a:p>
                  </a:txBody>
                  <a:tcPr marL="9144" marR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1408047" y="4437112"/>
            <a:ext cx="7412427" cy="2225587"/>
            <a:chOff x="1408047" y="4437112"/>
            <a:chExt cx="7412427" cy="2225587"/>
          </a:xfrm>
        </p:grpSpPr>
        <p:pic>
          <p:nvPicPr>
            <p:cNvPr id="36" name="Picture 5" descr="C:\Users\000186\AppData\Local\Microsoft\Windows\Temporary Internet Files\Content.IE5\9CN2E1T8\MM900185588[1]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832" y="5094215"/>
              <a:ext cx="581025" cy="35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5" descr="C:\Users\000186\AppData\Local\Microsoft\Windows\Temporary Internet Files\Content.IE5\9CN2E1T8\MM900185588[1]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6800" y="5094215"/>
              <a:ext cx="581025" cy="35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5" descr="C:\Users\000186\AppData\Local\Microsoft\Windows\Temporary Internet Files\Content.IE5\9CN2E1T8\MM900185588[1]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5" y="5094215"/>
              <a:ext cx="581025" cy="35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5" descr="C:\Users\000186\AppData\Local\Microsoft\Windows\Temporary Internet Files\Content.IE5\9CN2E1T8\MM900185588[1]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1016" y="5094215"/>
              <a:ext cx="581025" cy="35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5" descr="C:\Users\000186\AppData\Local\Microsoft\Windows\Temporary Internet Files\Content.IE5\9CN2E1T8\MM900185588[1]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121" y="5094215"/>
              <a:ext cx="581025" cy="35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5" descr="C:\Users\000186\AppData\Local\Microsoft\Windows\Temporary Internet Files\Content.IE5\9CN2E1T8\MM900185588[1]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223" y="5094215"/>
              <a:ext cx="581025" cy="35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5" descr="C:\Users\000186\AppData\Local\Microsoft\Windows\Temporary Internet Files\Content.IE5\9CN2E1T8\MM900185588[1]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9328" y="5094215"/>
              <a:ext cx="581025" cy="35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5" descr="C:\Users\000186\AppData\Local\Microsoft\Windows\Temporary Internet Files\Content.IE5\9CN2E1T8\MM900185588[1]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3424" y="5094215"/>
              <a:ext cx="581025" cy="35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5" descr="C:\Users\000186\AppData\Local\Microsoft\Windows\Temporary Internet Files\Content.IE5\9CN2E1T8\MM900185588[1]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6800" y="5553814"/>
              <a:ext cx="581025" cy="35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5" descr="C:\Users\000186\AppData\Local\Microsoft\Windows\Temporary Internet Files\Content.IE5\9CN2E1T8\MM900185588[1]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1016" y="5553814"/>
              <a:ext cx="581025" cy="35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5" descr="C:\Users\000186\AppData\Local\Microsoft\Windows\Temporary Internet Files\Content.IE5\9CN2E1T8\MM900185588[1]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5906239"/>
              <a:ext cx="581025" cy="35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5" descr="C:\Users\000186\AppData\Local\Microsoft\Windows\Temporary Internet Files\Content.IE5\9CN2E1T8\MM900185588[1]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7555" y="5932040"/>
              <a:ext cx="581025" cy="35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5" descr="C:\Users\000186\AppData\Local\Microsoft\Windows\Temporary Internet Files\Content.IE5\9CN2E1T8\MM900185588[1]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706" y="6310274"/>
              <a:ext cx="581025" cy="35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5" descr="C:\Users\000186\AppData\Local\Microsoft\Windows\Temporary Internet Files\Content.IE5\9CN2E1T8\MM900185588[1]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223" y="5553813"/>
              <a:ext cx="581025" cy="35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Group 16"/>
            <p:cNvGrpSpPr/>
            <p:nvPr/>
          </p:nvGrpSpPr>
          <p:grpSpPr>
            <a:xfrm>
              <a:off x="1408047" y="4437112"/>
              <a:ext cx="7412427" cy="408309"/>
              <a:chOff x="1408047" y="4437112"/>
              <a:chExt cx="7412427" cy="408309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408047" y="4437112"/>
                <a:ext cx="784657" cy="408309"/>
                <a:chOff x="1408047" y="4437112"/>
                <a:chExt cx="784657" cy="408309"/>
              </a:xfrm>
            </p:grpSpPr>
            <p:sp>
              <p:nvSpPr>
                <p:cNvPr id="81" name="Rounded Rectangle 80"/>
                <p:cNvSpPr/>
                <p:nvPr/>
              </p:nvSpPr>
              <p:spPr>
                <a:xfrm>
                  <a:off x="1408047" y="4437112"/>
                  <a:ext cx="784657" cy="408309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</p:sp>
            <p:sp>
              <p:nvSpPr>
                <p:cNvPr id="82" name="Rounded Rectangle 4"/>
                <p:cNvSpPr/>
                <p:nvPr/>
              </p:nvSpPr>
              <p:spPr>
                <a:xfrm>
                  <a:off x="1421462" y="4449071"/>
                  <a:ext cx="757827" cy="384391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spcFirstLastPara="0" vert="horz" wrap="square" lIns="0" tIns="56896" rIns="0" bIns="56896" numCol="1" spcCol="1270" anchor="ctr" anchorCtr="0">
                  <a:noAutofit/>
                </a:bodyPr>
                <a:lstStyle/>
                <a:p>
                  <a:pPr lvl="0" algn="ctr" defTabSz="355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000" kern="12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 Rounded MT Bold" panose="020F0704030504030204" pitchFamily="34" charset="0"/>
                    </a:rPr>
                    <a:t>System Definition</a:t>
                  </a:r>
                  <a:endParaRPr lang="en-US" sz="1000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Rounded MT Bold" panose="020F0704030504030204" pitchFamily="34" charset="0"/>
                  </a:endParaRP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2360485" y="4437112"/>
                <a:ext cx="784657" cy="408309"/>
                <a:chOff x="2360485" y="4437112"/>
                <a:chExt cx="784657" cy="408309"/>
              </a:xfrm>
            </p:grpSpPr>
            <p:sp>
              <p:nvSpPr>
                <p:cNvPr id="79" name="Rounded Rectangle 78"/>
                <p:cNvSpPr/>
                <p:nvPr/>
              </p:nvSpPr>
              <p:spPr>
                <a:xfrm>
                  <a:off x="2360485" y="4437112"/>
                  <a:ext cx="784657" cy="408309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</p:sp>
            <p:sp>
              <p:nvSpPr>
                <p:cNvPr id="80" name="Rounded Rectangle 6"/>
                <p:cNvSpPr/>
                <p:nvPr/>
              </p:nvSpPr>
              <p:spPr>
                <a:xfrm>
                  <a:off x="2373900" y="4449071"/>
                  <a:ext cx="757827" cy="384391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spcFirstLastPara="0" vert="horz" wrap="square" lIns="0" tIns="56896" rIns="0" bIns="56896" numCol="1" spcCol="1270" anchor="ctr" anchorCtr="0">
                  <a:noAutofit/>
                </a:bodyPr>
                <a:lstStyle/>
                <a:p>
                  <a:pPr lvl="0" algn="ctr" defTabSz="355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000" kern="12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 Rounded MT Bold" panose="020F0704030504030204" pitchFamily="34" charset="0"/>
                    </a:rPr>
                    <a:t>Analysis</a:t>
                  </a:r>
                  <a:endParaRPr lang="en-US" sz="1000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Rounded MT Bold" panose="020F0704030504030204" pitchFamily="34" charset="0"/>
                  </a:endParaRP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3305597" y="4437112"/>
                <a:ext cx="784657" cy="408309"/>
                <a:chOff x="3305597" y="4437112"/>
                <a:chExt cx="784657" cy="408309"/>
              </a:xfrm>
            </p:grpSpPr>
            <p:sp>
              <p:nvSpPr>
                <p:cNvPr id="77" name="Rounded Rectangle 76"/>
                <p:cNvSpPr/>
                <p:nvPr/>
              </p:nvSpPr>
              <p:spPr>
                <a:xfrm>
                  <a:off x="3305597" y="4437112"/>
                  <a:ext cx="784657" cy="408309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</p:sp>
            <p:sp>
              <p:nvSpPr>
                <p:cNvPr id="78" name="Rounded Rectangle 8"/>
                <p:cNvSpPr/>
                <p:nvPr/>
              </p:nvSpPr>
              <p:spPr>
                <a:xfrm>
                  <a:off x="3319012" y="4449071"/>
                  <a:ext cx="757827" cy="384391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spcFirstLastPara="0" vert="horz" wrap="square" lIns="0" tIns="56896" rIns="0" bIns="56896" numCol="1" spcCol="1270" anchor="ctr" anchorCtr="0">
                  <a:noAutofit/>
                </a:bodyPr>
                <a:lstStyle/>
                <a:p>
                  <a:pPr lvl="0" algn="ctr" defTabSz="355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000" kern="12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 Rounded MT Bold" panose="020F0704030504030204" pitchFamily="34" charset="0"/>
                    </a:rPr>
                    <a:t>High Level Design</a:t>
                  </a:r>
                  <a:endParaRPr lang="en-US" sz="1000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Rounded MT Bold" panose="020F0704030504030204" pitchFamily="34" charset="0"/>
                  </a:endParaRP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4250710" y="4437112"/>
                <a:ext cx="784657" cy="408309"/>
                <a:chOff x="4250710" y="4437112"/>
                <a:chExt cx="784657" cy="408309"/>
              </a:xfrm>
            </p:grpSpPr>
            <p:sp>
              <p:nvSpPr>
                <p:cNvPr id="75" name="Rounded Rectangle 74"/>
                <p:cNvSpPr/>
                <p:nvPr/>
              </p:nvSpPr>
              <p:spPr>
                <a:xfrm>
                  <a:off x="4250710" y="4437112"/>
                  <a:ext cx="784657" cy="408309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</p:sp>
            <p:sp>
              <p:nvSpPr>
                <p:cNvPr id="76" name="Rounded Rectangle 10"/>
                <p:cNvSpPr/>
                <p:nvPr/>
              </p:nvSpPr>
              <p:spPr>
                <a:xfrm>
                  <a:off x="4264125" y="4449071"/>
                  <a:ext cx="757827" cy="384391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spcFirstLastPara="0" vert="horz" wrap="square" lIns="0" tIns="56896" rIns="0" bIns="56896" numCol="1" spcCol="1270" anchor="ctr" anchorCtr="0">
                  <a:noAutofit/>
                </a:bodyPr>
                <a:lstStyle/>
                <a:p>
                  <a:pPr lvl="0" algn="ctr" defTabSz="355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000" kern="12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 Rounded MT Bold" panose="020F0704030504030204" pitchFamily="34" charset="0"/>
                    </a:rPr>
                    <a:t>Low Level Design</a:t>
                  </a:r>
                  <a:endParaRPr lang="en-US" sz="1000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Rounded MT Bold" panose="020F0704030504030204" pitchFamily="34" charset="0"/>
                  </a:endParaRP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5195822" y="4437112"/>
                <a:ext cx="784657" cy="408309"/>
                <a:chOff x="5195822" y="4437112"/>
                <a:chExt cx="784657" cy="408309"/>
              </a:xfrm>
            </p:grpSpPr>
            <p:sp>
              <p:nvSpPr>
                <p:cNvPr id="73" name="Rounded Rectangle 72"/>
                <p:cNvSpPr/>
                <p:nvPr/>
              </p:nvSpPr>
              <p:spPr>
                <a:xfrm>
                  <a:off x="5195822" y="4437112"/>
                  <a:ext cx="784657" cy="408309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</p:sp>
            <p:sp>
              <p:nvSpPr>
                <p:cNvPr id="74" name="Rounded Rectangle 12"/>
                <p:cNvSpPr/>
                <p:nvPr/>
              </p:nvSpPr>
              <p:spPr>
                <a:xfrm>
                  <a:off x="5209237" y="4449071"/>
                  <a:ext cx="757827" cy="384391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spcFirstLastPara="0" vert="horz" wrap="square" lIns="0" tIns="56896" rIns="0" bIns="56896" numCol="1" spcCol="1270" anchor="ctr" anchorCtr="0">
                  <a:noAutofit/>
                </a:bodyPr>
                <a:lstStyle/>
                <a:p>
                  <a:pPr lvl="0" algn="ctr" defTabSz="355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000" kern="12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 Rounded MT Bold" panose="020F0704030504030204" pitchFamily="34" charset="0"/>
                    </a:rPr>
                    <a:t>Coding and Unit Testing</a:t>
                  </a:r>
                  <a:endParaRPr lang="en-US" sz="1000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Rounded MT Bold" panose="020F0704030504030204" pitchFamily="34" charset="0"/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6140936" y="4437112"/>
                <a:ext cx="784657" cy="408309"/>
                <a:chOff x="6140936" y="4437112"/>
                <a:chExt cx="784657" cy="408309"/>
              </a:xfrm>
            </p:grpSpPr>
            <p:sp>
              <p:nvSpPr>
                <p:cNvPr id="71" name="Rounded Rectangle 70"/>
                <p:cNvSpPr/>
                <p:nvPr/>
              </p:nvSpPr>
              <p:spPr>
                <a:xfrm>
                  <a:off x="6140936" y="4437112"/>
                  <a:ext cx="784657" cy="408309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</p:sp>
            <p:sp>
              <p:nvSpPr>
                <p:cNvPr id="72" name="Rounded Rectangle 14"/>
                <p:cNvSpPr/>
                <p:nvPr/>
              </p:nvSpPr>
              <p:spPr>
                <a:xfrm>
                  <a:off x="6154351" y="4449071"/>
                  <a:ext cx="757827" cy="384391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spcFirstLastPara="0" vert="horz" wrap="square" lIns="0" tIns="56896" rIns="0" bIns="56896" numCol="1" spcCol="1270" anchor="ctr" anchorCtr="0">
                  <a:noAutofit/>
                </a:bodyPr>
                <a:lstStyle/>
                <a:p>
                  <a:pPr lvl="0" algn="ctr" defTabSz="355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000" kern="12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 Rounded MT Bold" panose="020F0704030504030204" pitchFamily="34" charset="0"/>
                    </a:rPr>
                    <a:t>Integration Testing</a:t>
                  </a:r>
                  <a:endParaRPr lang="en-US" sz="1000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Rounded MT Bold" panose="020F0704030504030204" pitchFamily="34" charset="0"/>
                  </a:endParaRP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7104415" y="4437112"/>
                <a:ext cx="784657" cy="408309"/>
                <a:chOff x="7104415" y="4437112"/>
                <a:chExt cx="784657" cy="408309"/>
              </a:xfrm>
            </p:grpSpPr>
            <p:sp>
              <p:nvSpPr>
                <p:cNvPr id="69" name="Rounded Rectangle 68"/>
                <p:cNvSpPr/>
                <p:nvPr/>
              </p:nvSpPr>
              <p:spPr>
                <a:xfrm>
                  <a:off x="7104415" y="4437112"/>
                  <a:ext cx="784657" cy="408309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</p:sp>
            <p:sp>
              <p:nvSpPr>
                <p:cNvPr id="70" name="Rounded Rectangle 16"/>
                <p:cNvSpPr/>
                <p:nvPr/>
              </p:nvSpPr>
              <p:spPr>
                <a:xfrm>
                  <a:off x="7117830" y="4449071"/>
                  <a:ext cx="757827" cy="384391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spcFirstLastPara="0" vert="horz" wrap="square" lIns="0" tIns="56896" rIns="0" bIns="56896" numCol="1" spcCol="1270" anchor="ctr" anchorCtr="0">
                  <a:noAutofit/>
                </a:bodyPr>
                <a:lstStyle/>
                <a:p>
                  <a:pPr lvl="0" algn="ctr" defTabSz="355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000" kern="12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 Rounded MT Bold" panose="020F0704030504030204" pitchFamily="34" charset="0"/>
                    </a:rPr>
                    <a:t>System Testing</a:t>
                  </a:r>
                  <a:endParaRPr lang="en-US" sz="1000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Rounded MT Bold" panose="020F0704030504030204" pitchFamily="34" charset="0"/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8035817" y="4437112"/>
                <a:ext cx="784657" cy="408309"/>
                <a:chOff x="8035817" y="4437112"/>
                <a:chExt cx="784657" cy="408309"/>
              </a:xfrm>
            </p:grpSpPr>
            <p:sp>
              <p:nvSpPr>
                <p:cNvPr id="67" name="Rounded Rectangle 66"/>
                <p:cNvSpPr/>
                <p:nvPr/>
              </p:nvSpPr>
              <p:spPr>
                <a:xfrm>
                  <a:off x="8035817" y="4437112"/>
                  <a:ext cx="784657" cy="408309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</p:sp>
            <p:sp>
              <p:nvSpPr>
                <p:cNvPr id="68" name="Rounded Rectangle 18"/>
                <p:cNvSpPr/>
                <p:nvPr/>
              </p:nvSpPr>
              <p:spPr>
                <a:xfrm>
                  <a:off x="8049232" y="4449071"/>
                  <a:ext cx="757827" cy="384391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spcFirstLastPara="0" vert="horz" wrap="square" lIns="0" tIns="56896" rIns="0" bIns="56896" numCol="1" spcCol="1270" anchor="ctr" anchorCtr="0">
                  <a:noAutofit/>
                </a:bodyPr>
                <a:lstStyle/>
                <a:p>
                  <a:pPr lvl="0" algn="ctr" defTabSz="355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000" kern="12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 Rounded MT Bold" panose="020F0704030504030204" pitchFamily="34" charset="0"/>
                    </a:rPr>
                    <a:t>Acceptance</a:t>
                  </a:r>
                  <a:endParaRPr lang="en-US" sz="1000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Rounded MT Bold" panose="020F0704030504030204" pitchFamily="34" charset="0"/>
                  </a:endParaRP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2143212" y="4467181"/>
                <a:ext cx="5906476" cy="348171"/>
                <a:chOff x="2143212" y="4467181"/>
                <a:chExt cx="5906476" cy="348171"/>
              </a:xfrm>
            </p:grpSpPr>
            <p:sp>
              <p:nvSpPr>
                <p:cNvPr id="60" name="Right Arrow 59"/>
                <p:cNvSpPr/>
                <p:nvPr/>
              </p:nvSpPr>
              <p:spPr>
                <a:xfrm>
                  <a:off x="2143212" y="4467181"/>
                  <a:ext cx="230688" cy="348171"/>
                </a:xfrm>
                <a:prstGeom prst="rightArrow">
                  <a:avLst/>
                </a:prstGeom>
                <a:gradFill>
                  <a:gsLst>
                    <a:gs pos="0">
                      <a:srgbClr val="1D3B59"/>
                    </a:gs>
                    <a:gs pos="100000">
                      <a:srgbClr val="336699"/>
                    </a:gs>
                  </a:gsLst>
                </a:gra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" name="Right Arrow 60"/>
                <p:cNvSpPr/>
                <p:nvPr/>
              </p:nvSpPr>
              <p:spPr>
                <a:xfrm>
                  <a:off x="3083953" y="4467181"/>
                  <a:ext cx="230688" cy="348171"/>
                </a:xfrm>
                <a:prstGeom prst="rightArrow">
                  <a:avLst/>
                </a:prstGeom>
                <a:gradFill>
                  <a:gsLst>
                    <a:gs pos="0">
                      <a:srgbClr val="1D3B59"/>
                    </a:gs>
                    <a:gs pos="100000">
                      <a:srgbClr val="336699"/>
                    </a:gs>
                  </a:gsLst>
                </a:gra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" name="Right Arrow 61"/>
                <p:cNvSpPr/>
                <p:nvPr/>
              </p:nvSpPr>
              <p:spPr>
                <a:xfrm>
                  <a:off x="4035142" y="4467181"/>
                  <a:ext cx="230688" cy="348171"/>
                </a:xfrm>
                <a:prstGeom prst="rightArrow">
                  <a:avLst/>
                </a:prstGeom>
                <a:gradFill>
                  <a:gsLst>
                    <a:gs pos="0">
                      <a:srgbClr val="1D3B59"/>
                    </a:gs>
                    <a:gs pos="100000">
                      <a:srgbClr val="336699"/>
                    </a:gs>
                  </a:gsLst>
                </a:gra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" name="Right Arrow 62"/>
                <p:cNvSpPr/>
                <p:nvPr/>
              </p:nvSpPr>
              <p:spPr>
                <a:xfrm>
                  <a:off x="4995669" y="4467181"/>
                  <a:ext cx="230688" cy="348171"/>
                </a:xfrm>
                <a:prstGeom prst="rightArrow">
                  <a:avLst/>
                </a:prstGeom>
                <a:gradFill>
                  <a:gsLst>
                    <a:gs pos="0">
                      <a:srgbClr val="1D3B59"/>
                    </a:gs>
                    <a:gs pos="100000">
                      <a:srgbClr val="336699"/>
                    </a:gs>
                  </a:gsLst>
                </a:gra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" name="Right Arrow 63"/>
                <p:cNvSpPr/>
                <p:nvPr/>
              </p:nvSpPr>
              <p:spPr>
                <a:xfrm>
                  <a:off x="5976669" y="4467181"/>
                  <a:ext cx="230688" cy="348171"/>
                </a:xfrm>
                <a:prstGeom prst="rightArrow">
                  <a:avLst/>
                </a:prstGeom>
                <a:gradFill>
                  <a:gsLst>
                    <a:gs pos="0">
                      <a:srgbClr val="1D3B59"/>
                    </a:gs>
                    <a:gs pos="100000">
                      <a:srgbClr val="336699"/>
                    </a:gs>
                  </a:gsLst>
                </a:gra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" name="Right Arrow 64"/>
                <p:cNvSpPr/>
                <p:nvPr/>
              </p:nvSpPr>
              <p:spPr>
                <a:xfrm>
                  <a:off x="6887598" y="4467181"/>
                  <a:ext cx="230688" cy="348171"/>
                </a:xfrm>
                <a:prstGeom prst="rightArrow">
                  <a:avLst/>
                </a:prstGeom>
                <a:gradFill>
                  <a:gsLst>
                    <a:gs pos="0">
                      <a:srgbClr val="1D3B59"/>
                    </a:gs>
                    <a:gs pos="100000">
                      <a:srgbClr val="336699"/>
                    </a:gs>
                  </a:gsLst>
                </a:gra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6" name="Right Arrow 65"/>
                <p:cNvSpPr/>
                <p:nvPr/>
              </p:nvSpPr>
              <p:spPr>
                <a:xfrm>
                  <a:off x="7819000" y="4467181"/>
                  <a:ext cx="230688" cy="348171"/>
                </a:xfrm>
                <a:prstGeom prst="rightArrow">
                  <a:avLst/>
                </a:prstGeom>
                <a:gradFill>
                  <a:gsLst>
                    <a:gs pos="0">
                      <a:srgbClr val="1D3B59"/>
                    </a:gs>
                    <a:gs pos="100000">
                      <a:srgbClr val="336699"/>
                    </a:gs>
                  </a:gsLst>
                </a:gra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sp>
        <p:nvSpPr>
          <p:cNvPr id="93" name="Right Arrow 92"/>
          <p:cNvSpPr/>
          <p:nvPr/>
        </p:nvSpPr>
        <p:spPr>
          <a:xfrm>
            <a:off x="65370" y="751353"/>
            <a:ext cx="7469286" cy="3469735"/>
          </a:xfrm>
          <a:prstGeom prst="rightArrow">
            <a:avLst/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4" name="Group 93"/>
          <p:cNvGrpSpPr/>
          <p:nvPr/>
        </p:nvGrpSpPr>
        <p:grpSpPr>
          <a:xfrm>
            <a:off x="179512" y="1792273"/>
            <a:ext cx="2186372" cy="1387894"/>
            <a:chOff x="7604" y="1040920"/>
            <a:chExt cx="2278556" cy="1387894"/>
          </a:xfrm>
        </p:grpSpPr>
        <p:sp>
          <p:nvSpPr>
            <p:cNvPr id="95" name="Rounded Rectangle 94"/>
            <p:cNvSpPr/>
            <p:nvPr/>
          </p:nvSpPr>
          <p:spPr>
            <a:xfrm>
              <a:off x="7604" y="1040920"/>
              <a:ext cx="2278556" cy="138789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6" name="Rounded Rectangle 5"/>
            <p:cNvSpPr/>
            <p:nvPr/>
          </p:nvSpPr>
          <p:spPr>
            <a:xfrm>
              <a:off x="75355" y="1108671"/>
              <a:ext cx="2143054" cy="12523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Determine Project Risk Profile</a:t>
              </a:r>
              <a:endParaRPr lang="en-US" sz="2300" kern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457636" y="1809936"/>
            <a:ext cx="2186372" cy="1387894"/>
            <a:chOff x="2457636" y="1809936"/>
            <a:chExt cx="2186372" cy="1387894"/>
          </a:xfrm>
        </p:grpSpPr>
        <p:sp>
          <p:nvSpPr>
            <p:cNvPr id="111" name="Rounded Rectangle 110"/>
            <p:cNvSpPr/>
            <p:nvPr/>
          </p:nvSpPr>
          <p:spPr>
            <a:xfrm>
              <a:off x="2457636" y="1809936"/>
              <a:ext cx="2186372" cy="1387894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2" name="Rounded Rectangle 7"/>
            <p:cNvSpPr/>
            <p:nvPr/>
          </p:nvSpPr>
          <p:spPr>
            <a:xfrm>
              <a:off x="2496896" y="1860024"/>
              <a:ext cx="2056352" cy="125239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87630" rIns="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Identify Helpful Support Activities</a:t>
              </a:r>
              <a:endParaRPr lang="en-US" sz="2300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716016" y="1809936"/>
            <a:ext cx="2186372" cy="1387894"/>
            <a:chOff x="4716016" y="1809936"/>
            <a:chExt cx="2186372" cy="1387894"/>
          </a:xfrm>
        </p:grpSpPr>
        <p:sp>
          <p:nvSpPr>
            <p:cNvPr id="114" name="Rounded Rectangle 113"/>
            <p:cNvSpPr/>
            <p:nvPr/>
          </p:nvSpPr>
          <p:spPr>
            <a:xfrm>
              <a:off x="4716016" y="1809936"/>
              <a:ext cx="2186372" cy="138789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5" name="Rounded Rectangle 9"/>
            <p:cNvSpPr/>
            <p:nvPr/>
          </p:nvSpPr>
          <p:spPr>
            <a:xfrm>
              <a:off x="4774690" y="1858391"/>
              <a:ext cx="2056352" cy="12523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Create Project Assurance Schedule</a:t>
              </a:r>
              <a:endParaRPr lang="en-US" sz="2300" kern="1200" dirty="0"/>
            </a:p>
          </p:txBody>
        </p:sp>
      </p:grpSp>
      <p:pic>
        <p:nvPicPr>
          <p:cNvPr id="3076" name="Picture 4" descr="C:\Program Files (x86)\Microsoft Office\MEDIA\CAGCAT10\j0216588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4656" y="1190076"/>
            <a:ext cx="160934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87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31838" y="0"/>
            <a:ext cx="7250112" cy="731838"/>
          </a:xfrm>
        </p:spPr>
        <p:txBody>
          <a:bodyPr>
            <a:normAutofit/>
          </a:bodyPr>
          <a:lstStyle/>
          <a:p>
            <a:r>
              <a:rPr lang="en-US" dirty="0" smtClean="0"/>
              <a:t>PM Help Desk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4237" y="0"/>
            <a:ext cx="999763" cy="70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 descr="C:\Documents and Settings\078780\Local Settings\Temporary Internet Files\Content.IE5\JU97CU6L\MC900442096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840110"/>
            <a:ext cx="3251200" cy="1419935"/>
          </a:xfrm>
          <a:prstGeom prst="rect">
            <a:avLst/>
          </a:prstGeom>
          <a:noFill/>
        </p:spPr>
      </p:pic>
      <p:sp>
        <p:nvSpPr>
          <p:cNvPr id="36" name="Down Arrow 35"/>
          <p:cNvSpPr/>
          <p:nvPr/>
        </p:nvSpPr>
        <p:spPr>
          <a:xfrm>
            <a:off x="1657152" y="2492896"/>
            <a:ext cx="1016000" cy="1276350"/>
          </a:xfrm>
          <a:prstGeom prst="downArrow">
            <a:avLst>
              <a:gd name="adj1" fmla="val 50000"/>
              <a:gd name="adj2" fmla="val 91053"/>
            </a:avLst>
          </a:prstGeom>
          <a:gradFill flip="none" rotWithShape="1">
            <a:gsLst>
              <a:gs pos="0">
                <a:srgbClr val="6785C1">
                  <a:tint val="100000"/>
                  <a:shade val="100000"/>
                  <a:satMod val="130000"/>
                </a:srgbClr>
              </a:gs>
              <a:gs pos="100000">
                <a:srgbClr val="6785C1">
                  <a:tint val="50000"/>
                  <a:shade val="100000"/>
                  <a:satMod val="350000"/>
                </a:srgbClr>
              </a:gs>
            </a:gsLst>
            <a:lin ang="8100000" scaled="1"/>
            <a:tileRect/>
          </a:gradFill>
          <a:ln w="9525" cap="flat" cmpd="sng" algn="ctr">
            <a:solidFill>
              <a:srgbClr val="6785C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90752" y="1323209"/>
            <a:ext cx="5029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rgbClr val="0F1C50">
                    <a:lumMod val="50000"/>
                    <a:lumOff val="50000"/>
                  </a:srgbClr>
                </a:solidFill>
              </a:rPr>
              <a:t>Project Teams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F1C50">
                  <a:lumMod val="50000"/>
                  <a:lumOff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49152" y="5910371"/>
            <a:ext cx="558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C00000"/>
                </a:solidFill>
              </a:rPr>
              <a:t>Questions/clarifications 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C00000"/>
                </a:solidFill>
              </a:rPr>
              <a:t>Review / Assistance services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9552" y="3926148"/>
            <a:ext cx="4176464" cy="1785938"/>
            <a:chOff x="1016000" y="3854140"/>
            <a:chExt cx="5096272" cy="1785938"/>
          </a:xfrm>
        </p:grpSpPr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000" y="3854140"/>
              <a:ext cx="4978400" cy="1785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3419872" y="3933056"/>
              <a:ext cx="2692400" cy="95410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1C50">
                      <a:lumMod val="50000"/>
                      <a:lumOff val="50000"/>
                    </a:srgbClr>
                  </a:solidFill>
                  <a:effectLst/>
                  <a:uLnTx/>
                  <a:uFillTx/>
                </a:rPr>
                <a:t>Remedy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1C50">
                      <a:lumMod val="50000"/>
                      <a:lumOff val="50000"/>
                    </a:srgbClr>
                  </a:solidFill>
                  <a:effectLst/>
                  <a:uLnTx/>
                  <a:uFillTx/>
                </a:rPr>
                <a:t>HELP </a:t>
              </a: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DESK</a:t>
              </a:r>
            </a:p>
          </p:txBody>
        </p:sp>
      </p:grpSp>
      <p:sp>
        <p:nvSpPr>
          <p:cNvPr id="44" name="Down Arrow 43"/>
          <p:cNvSpPr/>
          <p:nvPr/>
        </p:nvSpPr>
        <p:spPr>
          <a:xfrm rot="16200000">
            <a:off x="4990207" y="4795028"/>
            <a:ext cx="1016000" cy="1276350"/>
          </a:xfrm>
          <a:prstGeom prst="downArrow">
            <a:avLst>
              <a:gd name="adj1" fmla="val 50000"/>
              <a:gd name="adj2" fmla="val 91053"/>
            </a:avLst>
          </a:prstGeom>
          <a:gradFill flip="none" rotWithShape="1">
            <a:gsLst>
              <a:gs pos="0">
                <a:srgbClr val="6785C1">
                  <a:tint val="100000"/>
                  <a:shade val="100000"/>
                  <a:satMod val="130000"/>
                </a:srgbClr>
              </a:gs>
              <a:gs pos="100000">
                <a:srgbClr val="6785C1">
                  <a:tint val="50000"/>
                  <a:shade val="100000"/>
                  <a:satMod val="350000"/>
                </a:srgbClr>
              </a:gs>
            </a:gsLst>
            <a:lin ang="8100000" scaled="1"/>
            <a:tileRect/>
          </a:gradFill>
          <a:ln w="9525" cap="flat" cmpd="sng" algn="ctr">
            <a:solidFill>
              <a:srgbClr val="6785C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laque 5"/>
          <p:cNvSpPr/>
          <p:nvPr/>
        </p:nvSpPr>
        <p:spPr>
          <a:xfrm>
            <a:off x="6344097" y="4925202"/>
            <a:ext cx="1952525" cy="1016001"/>
          </a:xfrm>
          <a:prstGeom prst="plaque">
            <a:avLst/>
          </a:prstGeom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Global PMO</a:t>
            </a:r>
            <a:endParaRPr lang="en-US" sz="2800" b="1" dirty="0"/>
          </a:p>
        </p:txBody>
      </p:sp>
      <p:sp>
        <p:nvSpPr>
          <p:cNvPr id="46" name="Down Arrow 45"/>
          <p:cNvSpPr/>
          <p:nvPr/>
        </p:nvSpPr>
        <p:spPr>
          <a:xfrm rot="10800000">
            <a:off x="6812359" y="2492896"/>
            <a:ext cx="1016000" cy="1944216"/>
          </a:xfrm>
          <a:prstGeom prst="downArrow">
            <a:avLst>
              <a:gd name="adj1" fmla="val 50000"/>
              <a:gd name="adj2" fmla="val 91053"/>
            </a:avLst>
          </a:prstGeom>
          <a:gradFill flip="none" rotWithShape="1">
            <a:gsLst>
              <a:gs pos="0">
                <a:srgbClr val="6785C1">
                  <a:tint val="100000"/>
                  <a:shade val="100000"/>
                  <a:satMod val="130000"/>
                </a:srgbClr>
              </a:gs>
              <a:gs pos="100000">
                <a:srgbClr val="6785C1">
                  <a:tint val="50000"/>
                  <a:shade val="100000"/>
                  <a:satMod val="350000"/>
                </a:srgbClr>
              </a:gs>
            </a:gsLst>
            <a:lin ang="8100000" scaled="1"/>
            <a:tileRect/>
          </a:gradFill>
          <a:ln w="9525" cap="flat" cmpd="sng" algn="ctr">
            <a:solidFill>
              <a:srgbClr val="6785C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2639" y="2260045"/>
            <a:ext cx="2209795" cy="1359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07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Placeholder 2"/>
          <p:cNvSpPr>
            <a:spLocks noGrp="1"/>
          </p:cNvSpPr>
          <p:nvPr>
            <p:ph type="body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compatLnSpc="1">
            <a:prstTxWarp prst="textNoShape">
              <a:avLst/>
            </a:prstTxWarp>
          </a:bodyPr>
          <a:lstStyle/>
          <a:p>
            <a:r>
              <a:rPr lang="en-IN" altLang="en-US" dirty="0" smtClean="0">
                <a:latin typeface="Arial" pitchFamily="34" charset="0"/>
                <a:cs typeface="Arial" pitchFamily="34" charset="0"/>
              </a:rPr>
              <a:t>Project Management Environment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992888" cy="566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60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31838" y="0"/>
            <a:ext cx="7250112" cy="731838"/>
          </a:xfrm>
        </p:spPr>
        <p:txBody>
          <a:bodyPr>
            <a:normAutofit/>
          </a:bodyPr>
          <a:lstStyle/>
          <a:p>
            <a:r>
              <a:rPr lang="en-US" dirty="0" smtClean="0"/>
              <a:t>Project Manager Career Path and Role</a:t>
            </a:r>
            <a:endParaRPr lang="en-US" dirty="0"/>
          </a:p>
        </p:txBody>
      </p:sp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1" y="44624"/>
            <a:ext cx="93610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" name="Content Placeholder 18"/>
          <p:cNvSpPr txBox="1">
            <a:spLocks/>
          </p:cNvSpPr>
          <p:nvPr/>
        </p:nvSpPr>
        <p:spPr>
          <a:xfrm>
            <a:off x="0" y="4178350"/>
            <a:ext cx="3563888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2860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69863" indent="-169863" algn="l" defTabSz="457200" rtl="0" eaLnBrk="1" latinLnBrk="0" hangingPunct="1">
              <a:spcBef>
                <a:spcPct val="20000"/>
              </a:spcBef>
              <a:buFont typeface="Arial"/>
              <a:buNone/>
              <a:defRPr kumimoji="1" sz="18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39775" indent="-282575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90613" indent="-176213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44638" indent="-173038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bg1"/>
              </a:buClr>
            </a:pPr>
            <a:r>
              <a:rPr lang="en-US" sz="1400" b="1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Career path progression for NTT DATA Project Managers, accompanied by a comprehensive certification program for every level</a:t>
            </a:r>
          </a:p>
          <a:p>
            <a:pPr marL="65088" indent="-65088" algn="ctr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bg1"/>
              </a:buClr>
              <a:buFont typeface="Arial" pitchFamily="34" charset="0"/>
              <a:buChar char="•"/>
            </a:pPr>
            <a:endParaRPr lang="en-US" sz="1400" b="1" dirty="0">
              <a:solidFill>
                <a:srgbClr val="08080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40289"/>
            <a:ext cx="4495800" cy="246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TextBox 90"/>
          <p:cNvSpPr txBox="1"/>
          <p:nvPr/>
        </p:nvSpPr>
        <p:spPr>
          <a:xfrm>
            <a:off x="152400" y="9144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0000"/>
                </a:solidFill>
                <a:latin typeface="Calibri"/>
              </a:rPr>
              <a:t>NTT DATA Project Manager Career Path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495800" y="28956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</a:rPr>
              <a:t>Comprehensive view of Project Manager effectiveness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3983" y="3645024"/>
            <a:ext cx="5259215" cy="2904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40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31838" y="0"/>
            <a:ext cx="7250112" cy="731838"/>
          </a:xfrm>
        </p:spPr>
        <p:txBody>
          <a:bodyPr>
            <a:normAutofit/>
          </a:bodyPr>
          <a:lstStyle/>
          <a:p>
            <a:r>
              <a:rPr lang="en-US" dirty="0" smtClean="0"/>
              <a:t>Project Manager Certifications</a:t>
            </a:r>
            <a:endParaRPr lang="en-US" dirty="0"/>
          </a:p>
        </p:txBody>
      </p:sp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1" y="44624"/>
            <a:ext cx="93610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2348880"/>
            <a:ext cx="473401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000186\AppData\Local\Microsoft\Windows\Temporary Internet Files\Content.IE5\R3H7232D\MC900339468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4437112"/>
            <a:ext cx="904342" cy="90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000186\AppData\Local\Microsoft\Windows\Temporary Internet Files\Content.IE5\T4U2UIPZ\MM900283081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3030" y="1310655"/>
            <a:ext cx="9620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916188"/>
            <a:ext cx="23762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</a:t>
            </a:r>
            <a:r>
              <a:rPr lang="en-US" sz="1600" dirty="0" smtClean="0"/>
              <a:t>rovides </a:t>
            </a:r>
            <a:r>
              <a:rPr lang="en-US" sz="1600" dirty="0"/>
              <a:t>the broad spectrum of knowledge, skills and competencies necessary to be functioning as a successful </a:t>
            </a:r>
            <a:r>
              <a:rPr lang="en-US" sz="1600" dirty="0" smtClean="0"/>
              <a:t>project management practitioner</a:t>
            </a:r>
            <a:endParaRPr lang="en-US" sz="1600" dirty="0"/>
          </a:p>
        </p:txBody>
      </p:sp>
      <p:sp>
        <p:nvSpPr>
          <p:cNvPr id="5" name="Horizontal Scroll 4"/>
          <p:cNvSpPr/>
          <p:nvPr/>
        </p:nvSpPr>
        <p:spPr>
          <a:xfrm>
            <a:off x="215516" y="1463849"/>
            <a:ext cx="2304256" cy="1440160"/>
          </a:xfrm>
          <a:prstGeom prst="horizontalScroll">
            <a:avLst/>
          </a:prstGeom>
          <a:blipFill>
            <a:blip r:embed="rId6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Certificate of Preparedness</a:t>
            </a:r>
            <a:endParaRPr lang="en-US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4" name="Horizontal Scroll 13"/>
          <p:cNvSpPr/>
          <p:nvPr/>
        </p:nvSpPr>
        <p:spPr>
          <a:xfrm>
            <a:off x="6660232" y="813495"/>
            <a:ext cx="2304256" cy="1440160"/>
          </a:xfrm>
          <a:prstGeom prst="horizontalScroll">
            <a:avLst/>
          </a:prstGeom>
          <a:blipFill>
            <a:blip r:embed="rId6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Certificate of DISTINCTION</a:t>
            </a:r>
            <a:endParaRPr lang="en-US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60232" y="2249577"/>
            <a:ext cx="2376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Recognizes a distinguished track record of successful project outcomes, excellent leadership and corporate responsibility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7004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31838" y="0"/>
            <a:ext cx="7250112" cy="731838"/>
          </a:xfrm>
        </p:spPr>
        <p:txBody>
          <a:bodyPr>
            <a:normAutofit/>
          </a:bodyPr>
          <a:lstStyle/>
          <a:p>
            <a:r>
              <a:rPr lang="en-US" dirty="0" smtClean="0"/>
              <a:t>Project Management Community</a:t>
            </a:r>
            <a:endParaRPr lang="en-US" dirty="0"/>
          </a:p>
        </p:txBody>
      </p:sp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1" y="44624"/>
            <a:ext cx="93610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795216626"/>
              </p:ext>
            </p:extLst>
          </p:nvPr>
        </p:nvGraphicFramePr>
        <p:xfrm>
          <a:off x="228600" y="914400"/>
          <a:ext cx="4415408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5593425"/>
              </p:ext>
            </p:extLst>
          </p:nvPr>
        </p:nvGraphicFramePr>
        <p:xfrm>
          <a:off x="4866457" y="1628800"/>
          <a:ext cx="4267200" cy="4613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97712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31838" y="0"/>
            <a:ext cx="7250112" cy="731838"/>
          </a:xfrm>
        </p:spPr>
        <p:txBody>
          <a:bodyPr>
            <a:normAutofit/>
          </a:bodyPr>
          <a:lstStyle/>
          <a:p>
            <a:r>
              <a:rPr lang="en-US" dirty="0" smtClean="0"/>
              <a:t>Project Management Training (Internal)</a:t>
            </a:r>
            <a:endParaRPr lang="en-US" dirty="0"/>
          </a:p>
        </p:txBody>
      </p:sp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1" y="44624"/>
            <a:ext cx="93610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5590748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163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PMI’s 2013 Pulse of the Profession™ </a:t>
            </a:r>
            <a:r>
              <a:rPr lang="en-US" dirty="0" smtClean="0"/>
              <a:t>report: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“…fewer </a:t>
            </a:r>
            <a:r>
              <a:rPr lang="en-US" dirty="0"/>
              <a:t>than two-thirds of projects meet their goals and business intent </a:t>
            </a:r>
            <a:r>
              <a:rPr lang="en-US" dirty="0" smtClean="0"/>
              <a:t>…, </a:t>
            </a:r>
            <a:r>
              <a:rPr lang="en-US" dirty="0"/>
              <a:t>and about 17 percent fail outright</a:t>
            </a:r>
            <a:r>
              <a:rPr lang="en-US" dirty="0" smtClean="0"/>
              <a:t>.”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United States Government Accountability Office: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“…49% of federally </a:t>
            </a:r>
            <a:r>
              <a:rPr lang="en-US" dirty="0"/>
              <a:t>funded IT projects are either poorly planned, poorly performing or both</a:t>
            </a:r>
            <a:r>
              <a:rPr lang="en-US" dirty="0" smtClean="0"/>
              <a:t>.”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 Standish Group CHAOS Report 2010: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37% Successful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42% Challenged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21% Failed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Project Success Rates in the Industry</a:t>
            </a:r>
            <a:endParaRPr lang="en-US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739557513"/>
              </p:ext>
            </p:extLst>
          </p:nvPr>
        </p:nvGraphicFramePr>
        <p:xfrm>
          <a:off x="4716016" y="3789040"/>
          <a:ext cx="352839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889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Encouraging the PM to “Do the Right Thing”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3116396"/>
              </p:ext>
            </p:extLst>
          </p:nvPr>
        </p:nvGraphicFramePr>
        <p:xfrm>
          <a:off x="0" y="879896"/>
          <a:ext cx="8842375" cy="5627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432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Central Standards Repository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616" y="836712"/>
            <a:ext cx="6350135" cy="578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It is important to have discipline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Summary - What You Have Learned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4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It is important to have discipline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Summary - What You Have Learned</a:t>
            </a:r>
            <a:endParaRPr lang="en-US" dirty="0"/>
          </a:p>
        </p:txBody>
      </p:sp>
      <p:pic>
        <p:nvPicPr>
          <p:cNvPr id="4098" name="Picture 2" descr="http://meetville.com/images/quotes/Quotation-John-Wooden-discipline-yourself-Meetville-Quotes-7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060848"/>
            <a:ext cx="38385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80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It is important to have discipline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It is necessary to be supportive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Summary - What You Have Learned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8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It is important to have discipline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It is necessary to be supportive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Summary - What You Have Learned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2690336"/>
            <a:ext cx="4572000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000" dirty="0" smtClean="0"/>
              <a:t>“I </a:t>
            </a:r>
            <a:r>
              <a:rPr lang="en-US" sz="2000" dirty="0"/>
              <a:t>will totally support you. I am all about support. Support is my middle name.”</a:t>
            </a:r>
            <a:br>
              <a:rPr lang="en-US" sz="2000" dirty="0"/>
            </a:br>
            <a:endParaRPr lang="en-US" sz="2000" dirty="0" smtClean="0"/>
          </a:p>
          <a:p>
            <a:r>
              <a:rPr lang="en-US" sz="2000" dirty="0" smtClean="0"/>
              <a:t>“</a:t>
            </a:r>
            <a:r>
              <a:rPr lang="en-US" sz="2000" dirty="0"/>
              <a:t>So that’s why you never told me your middle </a:t>
            </a:r>
            <a:r>
              <a:rPr lang="en-US" sz="2000" dirty="0" smtClean="0"/>
              <a:t>name! </a:t>
            </a:r>
            <a:r>
              <a:rPr lang="en-US" sz="2000" dirty="0"/>
              <a:t>I figured it was something embarrassing.” </a:t>
            </a:r>
            <a:endParaRPr lang="en-US" sz="2000" dirty="0" smtClean="0"/>
          </a:p>
          <a:p>
            <a:endParaRPr lang="en-US" sz="2000" dirty="0"/>
          </a:p>
          <a:p>
            <a:pPr algn="r"/>
            <a:r>
              <a:rPr lang="en-US" sz="2000" dirty="0" smtClean="0"/>
              <a:t>from </a:t>
            </a:r>
            <a:r>
              <a:rPr lang="en-US" sz="2000" dirty="0" smtClean="0">
                <a:hlinkClick r:id="rId2"/>
              </a:rPr>
              <a:t>City </a:t>
            </a:r>
            <a:r>
              <a:rPr lang="en-US" sz="2000" dirty="0">
                <a:hlinkClick r:id="rId2"/>
              </a:rPr>
              <a:t>of Glass</a:t>
            </a:r>
            <a:r>
              <a:rPr lang="en-US" sz="2000" dirty="0"/>
              <a:t> by </a:t>
            </a:r>
            <a:r>
              <a:rPr lang="en-US" sz="2000" dirty="0">
                <a:hlinkClick r:id="rId3"/>
              </a:rPr>
              <a:t>Cassandra Clare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357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It is important to have discipline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It is necessary to be supportive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It is crucial to adhere to standards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Summary - What You Have Learned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It is important to have discipline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It is necessary to be supportive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It is crucial to adhere to standards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Summary - What You Have Learned</a:t>
            </a:r>
            <a:endParaRPr lang="en-US" dirty="0"/>
          </a:p>
        </p:txBody>
      </p:sp>
      <p:pic>
        <p:nvPicPr>
          <p:cNvPr id="1026" name="Picture 2" descr="http://d.gr-assets.com/authors/1207797480p8/5481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764507"/>
            <a:ext cx="20955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47864" y="2764507"/>
            <a:ext cx="3888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“I have my standards. </a:t>
            </a:r>
            <a:r>
              <a:rPr lang="en-US" sz="2400" dirty="0" smtClean="0"/>
              <a:t>    They're </a:t>
            </a:r>
            <a:r>
              <a:rPr lang="en-US" sz="2400" dirty="0"/>
              <a:t>low, but I have them.”</a:t>
            </a:r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― </a:t>
            </a:r>
            <a:r>
              <a:rPr lang="en-US" sz="2400" dirty="0">
                <a:hlinkClick r:id="rId3"/>
              </a:rPr>
              <a:t>Bette Midler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793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It is important to have discipline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It is necessary to be supportive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It is crucial to adhere to standards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It is imperative to have principles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Summary - What You Have Learned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00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It is important to have discipline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It is necessary to be supportive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It is crucial to adhere to standards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It is imperative to have principles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Summary - What You Have Learned</a:t>
            </a:r>
            <a:endParaRPr lang="en-US" dirty="0"/>
          </a:p>
        </p:txBody>
      </p:sp>
      <p:pic>
        <p:nvPicPr>
          <p:cNvPr id="2050" name="Picture 2" descr="http://www.shinzoo.com/wp-content/uploads/2014/06/groucho-marx-quotes-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2804930"/>
            <a:ext cx="4896544" cy="380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14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Project Success Rates in Global Delivery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165353"/>
              </p:ext>
            </p:extLst>
          </p:nvPr>
        </p:nvGraphicFramePr>
        <p:xfrm>
          <a:off x="731838" y="1403350"/>
          <a:ext cx="807402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552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724400" y="609600"/>
            <a:ext cx="3124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3600" b="1" dirty="0" smtClean="0">
                <a:solidFill>
                  <a:srgbClr val="6785C1"/>
                </a:solidFill>
              </a:rPr>
              <a:t>Questions?</a:t>
            </a:r>
            <a:endParaRPr lang="en-US" sz="3600" b="1" dirty="0">
              <a:solidFill>
                <a:srgbClr val="6785C1"/>
              </a:solidFill>
            </a:endParaRPr>
          </a:p>
        </p:txBody>
      </p:sp>
      <p:pic>
        <p:nvPicPr>
          <p:cNvPr id="6158" name="Picture 14" descr="C:\Users\000186\AppData\Local\Microsoft\Windows\Temporary Internet Files\Content.IE5\3JT2J1IV\MM900234752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113347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C:\Users\000186\AppData\Local\Microsoft\Windows\Temporary Internet Files\Content.IE5\B8GNDVKH\MC900383308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5725" y="3717032"/>
            <a:ext cx="4553712" cy="290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3" name="Picture 29" descr="C:\Users\000186\AppData\Local\Microsoft\Windows\Temporary Internet Files\Content.IE5\CT20CDFL\MC900383550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255931"/>
            <a:ext cx="434340" cy="95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89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7441 -0.38148 C -0.73038 -0.39468 -0.68177 -0.40741 -0.66441 -0.40741 C -0.55591 -0.40741 -0.44479 -0.20301 -0.44479 0.00208 C -0.44479 -0.10162 -0.38907 -0.20301 -0.33646 -0.20301 C -0.28056 -0.20301 -0.22778 -0.1 -0.22778 0.00208 C -0.22778 -0.04931 -0.20018 -0.10162 -0.17222 -0.10162 C -0.14427 -0.10162 -0.11667 -0.0507 -0.11667 0.00208 C -0.11667 -0.02454 -0.10261 -0.04931 -0.08872 -0.04931 C -0.07483 -0.04931 -0.06077 -0.02269 -0.06077 0.00208 C -0.06077 -0.01158 -0.05365 -0.02454 -0.0467 -0.02454 C -0.04341 -0.02454 -0.03316 -0.01134 -0.03316 0.00208 C -0.03316 -0.00463 -0.02917 -0.01158 -0.0257 -0.01158 C -0.0257 -0.00996 -0.01823 -0.00509 -0.01823 0.00208 C -0.01823 -0.00185 -0.01823 -0.00463 -0.01476 -0.00463 C -0.01476 -0.00301 -0.01111 -0.00139 -0.01111 0.00208 C -0.01111 1.48148E-6 -0.01111 -0.00185 -0.01111 -0.00301 C -0.00747 -0.00301 -0.00747 -0.00185 -0.00747 1.48148E-6 C -0.00382 1.48148E-6 -0.00382 -0.00139 -0.00382 -0.00301 C 2.77778E-6 -0.00301 2.77778E-6 -0.00185 2.77778E-6 1.48148E-6 " pathEditMode="relative" rAng="0" ptsTypes="fffffffffffffffffff">
                                      <p:cBhvr>
                                        <p:cTn id="6" dur="3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05" y="1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41" presetClass="path" presetSubtype="0" accel="50000" decel="50000" autoRev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1562 -0.15209 C 0.01527 -0.15787 0.01423 -0.16227 0.01389 -0.16227 C 0.01145 -0.16227 0.0092 -0.08102 0.0092 0.00092 C 0.0092 -0.04074 0.00798 -0.08102 0.00694 -0.08102 C 0.00573 -0.08102 0.00468 -0.04005 0.00468 0.00092 C 0.00468 -0.01991 0.00399 -0.04074 0.00347 -0.04074 C 0.00295 -0.04074 0.00225 -0.0206 0.00225 0.00092 C 0.00225 -0.01019 0.00208 -0.01991 0.00173 -0.01991 C 0.00139 -0.01991 0.00121 -0.00949 0.00121 0.00092 C 0.00121 -0.00509 0.00104 -0.01019 0.00086 -0.01019 C 0.00086 -0.01019 0.00052 -0.0044 0.00052 0.00092 C 0.00052 -0.00185 0.00052 -0.00509 0.00034 -0.00509 C 0.00034 -0.00579 0.00017 -0.00255 0.00017 0.00092 C 0.00017 -0.00116 0.00017 -0.00185 0.00017 -0.00185 C 0.00017 -0.00116 0.00017 -0.00047 0.00017 0.00092 C 0.00017 0.00023 0.00017 -0.00116 0.00017 -0.00185 C 3.88889E-6 -0.00185 3.88889E-6 -0.00116 3.88889E-6 0.00023 C 3.88889E-6 0.00023 3.88889E-6 -0.00047 3.88889E-6 -0.00185 C 3.88889E-6 -0.00185 3.88889E-6 -0.00116 3.88889E-6 0.00023 " pathEditMode="relative" rAng="0" ptsTypes="fffffffffffffffffff">
                                      <p:cBhvr>
                                        <p:cTn id="9" dur="2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gray">
          <a:xfrm>
            <a:off x="7498079" y="0"/>
            <a:ext cx="1645920" cy="731520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gray">
          <a:xfrm>
            <a:off x="1" y="0"/>
            <a:ext cx="7498078" cy="7315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7" name="Picture 26" descr="NTT_Title_Slide_w_Imag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731520" cy="73152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 bwMode="gray">
          <a:xfrm>
            <a:off x="0" y="6731877"/>
            <a:ext cx="9144001" cy="132052"/>
            <a:chOff x="0" y="6731877"/>
            <a:chExt cx="9144001" cy="132052"/>
          </a:xfrm>
        </p:grpSpPr>
        <p:sp>
          <p:nvSpPr>
            <p:cNvPr id="29" name="Rectangle 28"/>
            <p:cNvSpPr/>
            <p:nvPr userDrawn="1"/>
          </p:nvSpPr>
          <p:spPr bwMode="gray">
            <a:xfrm>
              <a:off x="0" y="6731877"/>
              <a:ext cx="9144001" cy="13205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30" name="Group 103"/>
            <p:cNvGrpSpPr/>
            <p:nvPr userDrawn="1"/>
          </p:nvGrpSpPr>
          <p:grpSpPr bwMode="gray">
            <a:xfrm>
              <a:off x="0" y="6731877"/>
              <a:ext cx="735013" cy="132052"/>
              <a:chOff x="0" y="6296155"/>
              <a:chExt cx="735013" cy="132052"/>
            </a:xfrm>
          </p:grpSpPr>
          <p:sp>
            <p:nvSpPr>
              <p:cNvPr id="31" name="Rectangle 30"/>
              <p:cNvSpPr/>
              <p:nvPr userDrawn="1"/>
            </p:nvSpPr>
            <p:spPr bwMode="gray">
              <a:xfrm>
                <a:off x="612511" y="6296155"/>
                <a:ext cx="122502" cy="1320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Rectangle 31"/>
              <p:cNvSpPr/>
              <p:nvPr userDrawn="1"/>
            </p:nvSpPr>
            <p:spPr bwMode="gray">
              <a:xfrm>
                <a:off x="490009" y="6296155"/>
                <a:ext cx="122502" cy="132052"/>
              </a:xfrm>
              <a:prstGeom prst="rect">
                <a:avLst/>
              </a:prstGeom>
              <a:solidFill>
                <a:srgbClr val="C9695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" name="Rectangle 32"/>
              <p:cNvSpPr/>
              <p:nvPr userDrawn="1"/>
            </p:nvSpPr>
            <p:spPr bwMode="gray">
              <a:xfrm>
                <a:off x="367507" y="6296155"/>
                <a:ext cx="122502" cy="13205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ctangle 33"/>
              <p:cNvSpPr/>
              <p:nvPr userDrawn="1"/>
            </p:nvSpPr>
            <p:spPr bwMode="gray">
              <a:xfrm>
                <a:off x="245004" y="6296155"/>
                <a:ext cx="122502" cy="13205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Rectangle 34"/>
              <p:cNvSpPr/>
              <p:nvPr userDrawn="1"/>
            </p:nvSpPr>
            <p:spPr bwMode="gray">
              <a:xfrm>
                <a:off x="122502" y="6296155"/>
                <a:ext cx="122502" cy="132052"/>
              </a:xfrm>
              <a:prstGeom prst="rect">
                <a:avLst/>
              </a:prstGeom>
              <a:solidFill>
                <a:srgbClr val="6F779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Rectangle 35"/>
              <p:cNvSpPr/>
              <p:nvPr userDrawn="1"/>
            </p:nvSpPr>
            <p:spPr bwMode="gray">
              <a:xfrm>
                <a:off x="0" y="6296155"/>
                <a:ext cx="122502" cy="132052"/>
              </a:xfrm>
              <a:prstGeom prst="rect">
                <a:avLst/>
              </a:prstGeom>
              <a:solidFill>
                <a:srgbClr val="3F497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altLang="en-US" kern="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37" name="TextBox 36"/>
          <p:cNvSpPr txBox="1"/>
          <p:nvPr/>
        </p:nvSpPr>
        <p:spPr bwMode="gray">
          <a:xfrm>
            <a:off x="768173" y="6751087"/>
            <a:ext cx="2362200" cy="9233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© 2015 NTT DATA, Inc.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Business Vision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8032" y="1110957"/>
            <a:ext cx="7607618" cy="112851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>
              <a:spcBef>
                <a:spcPts val="800"/>
              </a:spcBef>
              <a:buFont typeface="Arial" pitchFamily="34" charset="0"/>
              <a:buChar char="•"/>
            </a:pPr>
            <a:r>
              <a:rPr lang="en-US" altLang="ja-JP" dirty="0" smtClean="0">
                <a:solidFill>
                  <a:srgbClr val="000000"/>
                </a:solidFill>
                <a:cs typeface="Arial" pitchFamily="34" charset="0"/>
              </a:rPr>
              <a:t>Value-oriented, full-lifecycle IT professional </a:t>
            </a:r>
            <a:r>
              <a:rPr lang="en-US" altLang="ja-JP" dirty="0">
                <a:solidFill>
                  <a:srgbClr val="000000"/>
                </a:solidFill>
                <a:cs typeface="Arial" pitchFamily="34" charset="0"/>
              </a:rPr>
              <a:t>service company </a:t>
            </a:r>
            <a:endParaRPr lang="en-US" altLang="ja-JP" dirty="0" smtClean="0">
              <a:solidFill>
                <a:srgbClr val="000000"/>
              </a:solidFill>
              <a:cs typeface="Arial" pitchFamily="34" charset="0"/>
            </a:endParaRPr>
          </a:p>
          <a:p>
            <a:pPr marL="285750" indent="-285750">
              <a:spcBef>
                <a:spcPts val="800"/>
              </a:spcBef>
              <a:buFont typeface="Arial" pitchFamily="34" charset="0"/>
              <a:buChar char="•"/>
            </a:pPr>
            <a:r>
              <a:rPr lang="en-US" altLang="ja-JP" dirty="0" smtClean="0">
                <a:solidFill>
                  <a:srgbClr val="000000"/>
                </a:solidFill>
                <a:cs typeface="Arial" pitchFamily="34" charset="0"/>
              </a:rPr>
              <a:t>Maintain compelling portfolio of industry-aligned global offerings</a:t>
            </a:r>
          </a:p>
          <a:p>
            <a:pPr marL="285750" indent="-285750">
              <a:spcBef>
                <a:spcPts val="800"/>
              </a:spcBef>
              <a:buFont typeface="Arial" pitchFamily="34" charset="0"/>
              <a:buChar char="•"/>
            </a:pPr>
            <a:r>
              <a:rPr lang="en-US" altLang="ja-JP" dirty="0" smtClean="0">
                <a:solidFill>
                  <a:srgbClr val="000000"/>
                </a:solidFill>
                <a:cs typeface="Arial" pitchFamily="34" charset="0"/>
              </a:rPr>
              <a:t>Serve local clients with </a:t>
            </a:r>
            <a:r>
              <a:rPr lang="en-US" altLang="ja-JP" dirty="0">
                <a:solidFill>
                  <a:srgbClr val="000000"/>
                </a:solidFill>
                <a:cs typeface="Arial" pitchFamily="34" charset="0"/>
              </a:rPr>
              <a:t>deep </a:t>
            </a:r>
            <a:r>
              <a:rPr lang="en-US" altLang="ja-JP" dirty="0" smtClean="0">
                <a:solidFill>
                  <a:srgbClr val="000000"/>
                </a:solidFill>
                <a:cs typeface="Arial" pitchFamily="34" charset="0"/>
              </a:rPr>
              <a:t>intimacy and global clients with agility</a:t>
            </a:r>
            <a:endParaRPr lang="en-US" altLang="ja-JP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708595" y="2656319"/>
            <a:ext cx="2152649" cy="3365499"/>
            <a:chOff x="1038226" y="2844800"/>
            <a:chExt cx="2152649" cy="3365499"/>
          </a:xfrm>
        </p:grpSpPr>
        <p:sp>
          <p:nvSpPr>
            <p:cNvPr id="17" name="角丸四角形 10"/>
            <p:cNvSpPr/>
            <p:nvPr/>
          </p:nvSpPr>
          <p:spPr bwMode="auto">
            <a:xfrm>
              <a:off x="1038226" y="2844800"/>
              <a:ext cx="2152649" cy="3365499"/>
            </a:xfrm>
            <a:prstGeom prst="roundRect">
              <a:avLst>
                <a:gd name="adj" fmla="val 10620"/>
              </a:avLst>
            </a:prstGeom>
            <a:gradFill>
              <a:gsLst>
                <a:gs pos="100000">
                  <a:srgbClr val="0080B1">
                    <a:alpha val="0"/>
                  </a:srgbClr>
                </a:gs>
                <a:gs pos="0">
                  <a:srgbClr val="0080B1">
                    <a:lumMod val="75000"/>
                  </a:srgb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89990" tIns="3108960" rIns="89990" bIns="93600" anchor="b"/>
            <a:lstStyle/>
            <a:p>
              <a:pPr algn="ctr" defTabSz="457084">
                <a:spcBef>
                  <a:spcPts val="300"/>
                </a:spcBef>
                <a:defRPr/>
              </a:pPr>
              <a:r>
                <a:rPr lang="en-US" altLang="ja-JP" sz="1300" b="1" kern="0" dirty="0">
                  <a:solidFill>
                    <a:srgbClr val="000000"/>
                  </a:solidFill>
                  <a:ea typeface="Verdana" pitchFamily="34" charset="0"/>
                  <a:cs typeface="Arial" pitchFamily="34" charset="0"/>
                </a:rPr>
                <a:t>Value-oriented</a:t>
              </a:r>
            </a:p>
            <a:p>
              <a:pPr marL="177800" indent="-177800" algn="ctr" defTabSz="457084">
                <a:spcBef>
                  <a:spcPts val="300"/>
                </a:spcBef>
                <a:defRPr/>
              </a:pPr>
              <a:r>
                <a:rPr lang="en-US" altLang="ja-JP" sz="1300" kern="0" dirty="0">
                  <a:solidFill>
                    <a:srgbClr val="000000"/>
                  </a:solidFill>
                  <a:ea typeface="Verdana" pitchFamily="34" charset="0"/>
                  <a:cs typeface="Arial" pitchFamily="34" charset="0"/>
                </a:rPr>
                <a:t>• Quality first</a:t>
              </a:r>
            </a:p>
            <a:p>
              <a:pPr marL="177800" indent="-177800" algn="ctr" defTabSz="457084">
                <a:spcBef>
                  <a:spcPts val="300"/>
                </a:spcBef>
                <a:defRPr/>
              </a:pPr>
              <a:r>
                <a:rPr lang="en-US" altLang="ja-JP" sz="1300" kern="0" dirty="0">
                  <a:solidFill>
                    <a:srgbClr val="000000"/>
                  </a:solidFill>
                  <a:ea typeface="Verdana" pitchFamily="34" charset="0"/>
                  <a:cs typeface="Arial" pitchFamily="34" charset="0"/>
                </a:rPr>
                <a:t>• Long-term views</a:t>
              </a:r>
            </a:p>
            <a:p>
              <a:pPr marL="177800" indent="-177800" algn="ctr" defTabSz="457084">
                <a:spcBef>
                  <a:spcPts val="300"/>
                </a:spcBef>
                <a:defRPr/>
              </a:pPr>
              <a:r>
                <a:rPr lang="en-US" altLang="ja-JP" sz="1300" kern="0" dirty="0">
                  <a:solidFill>
                    <a:srgbClr val="000000"/>
                  </a:solidFill>
                  <a:ea typeface="Verdana" pitchFamily="34" charset="0"/>
                  <a:cs typeface="Arial" pitchFamily="34" charset="0"/>
                </a:rPr>
                <a:t>• Persistent commitment</a:t>
              </a:r>
              <a:endParaRPr lang="ja-JP" altLang="en-US" sz="1300" kern="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238250" y="3022600"/>
              <a:ext cx="1752600" cy="1752600"/>
            </a:xfrm>
            <a:prstGeom prst="ellipse">
              <a:avLst/>
            </a:prstGeom>
            <a:gradFill flip="none" rotWithShape="1">
              <a:gsLst>
                <a:gs pos="3000">
                  <a:srgbClr val="0080B1">
                    <a:lumMod val="20000"/>
                    <a:lumOff val="80000"/>
                  </a:srgbClr>
                </a:gs>
                <a:gs pos="77000">
                  <a:srgbClr val="0080B1">
                    <a:lumMod val="50000"/>
                  </a:srgbClr>
                </a:gs>
                <a:gs pos="37000">
                  <a:srgbClr val="0080B1"/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 cmpd="sng" algn="ctr">
              <a:noFill/>
              <a:prstDash val="soli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762000"/>
            </a:sp3d>
          </p:spPr>
          <p:txBody>
            <a:bodyPr lIns="0" tIns="0" rIns="0" bIns="0" rtlCol="0" anchor="ctr"/>
            <a:lstStyle/>
            <a:p>
              <a:pPr algn="ctr" defTabSz="457084">
                <a:defRPr/>
              </a:pPr>
              <a:r>
                <a:rPr lang="en-US" altLang="ja-JP" sz="15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Verdana" pitchFamily="34" charset="0"/>
                  <a:cs typeface="Arial" pitchFamily="34" charset="0"/>
                </a:rPr>
                <a:t>Serve Local Customers</a:t>
              </a:r>
            </a:p>
            <a:p>
              <a:pPr algn="ctr" defTabSz="457084">
                <a:defRPr/>
              </a:pPr>
              <a:r>
                <a:rPr lang="en-US" altLang="ja-JP" sz="15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Verdana" pitchFamily="34" charset="0"/>
                  <a:cs typeface="Arial" pitchFamily="34" charset="0"/>
                </a:rPr>
                <a:t> With Intimacy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57785" y="2656319"/>
            <a:ext cx="2152649" cy="3365499"/>
            <a:chOff x="5953126" y="2844800"/>
            <a:chExt cx="2152649" cy="3365499"/>
          </a:xfrm>
        </p:grpSpPr>
        <p:sp>
          <p:nvSpPr>
            <p:cNvPr id="20" name="角丸四角形 10"/>
            <p:cNvSpPr/>
            <p:nvPr/>
          </p:nvSpPr>
          <p:spPr bwMode="auto">
            <a:xfrm>
              <a:off x="5953126" y="2844800"/>
              <a:ext cx="2152649" cy="3365499"/>
            </a:xfrm>
            <a:prstGeom prst="roundRect">
              <a:avLst>
                <a:gd name="adj" fmla="val 10620"/>
              </a:avLst>
            </a:prstGeom>
            <a:gradFill>
              <a:gsLst>
                <a:gs pos="100000">
                  <a:srgbClr val="BC4328">
                    <a:lumMod val="75000"/>
                    <a:alpha val="0"/>
                  </a:srgbClr>
                </a:gs>
                <a:gs pos="0">
                  <a:srgbClr val="BC4328">
                    <a:lumMod val="75000"/>
                  </a:srgb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89990" tIns="3566160" rIns="89990" bIns="93600" anchor="b"/>
            <a:lstStyle/>
            <a:p>
              <a:pPr algn="ctr" defTabSz="457084">
                <a:spcBef>
                  <a:spcPts val="300"/>
                </a:spcBef>
                <a:defRPr/>
              </a:pPr>
              <a:r>
                <a:rPr lang="en-US" altLang="ja-JP" sz="1300" b="1" kern="0" dirty="0">
                  <a:solidFill>
                    <a:srgbClr val="000000"/>
                  </a:solidFill>
                  <a:ea typeface="Verdana" pitchFamily="34" charset="0"/>
                  <a:cs typeface="Arial" pitchFamily="34" charset="0"/>
                </a:rPr>
                <a:t>Global Offering</a:t>
              </a:r>
            </a:p>
            <a:p>
              <a:pPr algn="ctr" defTabSz="457084">
                <a:spcBef>
                  <a:spcPts val="300"/>
                </a:spcBef>
                <a:defRPr/>
              </a:pPr>
              <a:r>
                <a:rPr lang="en-US" altLang="ja-JP" sz="1300" kern="0" dirty="0">
                  <a:solidFill>
                    <a:srgbClr val="000000"/>
                  </a:solidFill>
                  <a:ea typeface="Verdana" pitchFamily="34" charset="0"/>
                  <a:cs typeface="Arial" pitchFamily="34" charset="0"/>
                </a:rPr>
                <a:t>• Differentiated solution</a:t>
              </a:r>
            </a:p>
            <a:p>
              <a:pPr algn="ctr" defTabSz="457084">
                <a:spcBef>
                  <a:spcPts val="300"/>
                </a:spcBef>
                <a:defRPr/>
              </a:pPr>
              <a:r>
                <a:rPr lang="en-US" altLang="ja-JP" sz="1300" kern="0" dirty="0">
                  <a:solidFill>
                    <a:srgbClr val="000000"/>
                  </a:solidFill>
                  <a:ea typeface="Verdana" pitchFamily="34" charset="0"/>
                  <a:cs typeface="Arial" pitchFamily="34" charset="0"/>
                </a:rPr>
                <a:t>• Knowledge re-use with</a:t>
              </a:r>
              <a:br>
                <a:rPr lang="en-US" altLang="ja-JP" sz="1300" kern="0" dirty="0">
                  <a:solidFill>
                    <a:srgbClr val="000000"/>
                  </a:solidFill>
                  <a:ea typeface="Verdana" pitchFamily="34" charset="0"/>
                  <a:cs typeface="Arial" pitchFamily="34" charset="0"/>
                </a:rPr>
              </a:br>
              <a:r>
                <a:rPr lang="en-US" altLang="ja-JP" sz="1300" kern="0" dirty="0">
                  <a:solidFill>
                    <a:srgbClr val="000000"/>
                  </a:solidFill>
                  <a:ea typeface="Verdana" pitchFamily="34" charset="0"/>
                  <a:cs typeface="Arial" pitchFamily="34" charset="0"/>
                </a:rPr>
                <a:t>scope economy</a:t>
              </a:r>
            </a:p>
            <a:p>
              <a:pPr algn="ctr" defTabSz="457084">
                <a:spcBef>
                  <a:spcPts val="300"/>
                </a:spcBef>
                <a:defRPr/>
              </a:pPr>
              <a:r>
                <a:rPr lang="en-US" altLang="ja-JP" sz="1300" kern="0" dirty="0">
                  <a:solidFill>
                    <a:srgbClr val="000000"/>
                  </a:solidFill>
                  <a:ea typeface="Verdana" pitchFamily="34" charset="0"/>
                  <a:cs typeface="Arial" pitchFamily="34" charset="0"/>
                </a:rPr>
                <a:t>• </a:t>
              </a:r>
              <a:r>
                <a:rPr lang="en-US" altLang="ja-JP" sz="1300" kern="0" dirty="0" smtClean="0">
                  <a:solidFill>
                    <a:srgbClr val="000000"/>
                  </a:solidFill>
                  <a:ea typeface="Verdana" pitchFamily="34" charset="0"/>
                  <a:cs typeface="Arial" pitchFamily="34" charset="0"/>
                </a:rPr>
                <a:t>Offshore/nearshore</a:t>
              </a:r>
              <a:endParaRPr lang="en-US" altLang="ja-JP" sz="1300" kern="0" dirty="0">
                <a:solidFill>
                  <a:srgbClr val="000000"/>
                </a:solidFill>
                <a:ea typeface="Verdana" pitchFamily="34" charset="0"/>
                <a:cs typeface="Arial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162675" y="3022600"/>
              <a:ext cx="1752600" cy="1752600"/>
            </a:xfrm>
            <a:prstGeom prst="ellipse">
              <a:avLst/>
            </a:prstGeom>
            <a:gradFill flip="none" rotWithShape="1">
              <a:gsLst>
                <a:gs pos="13000">
                  <a:srgbClr val="BC4328">
                    <a:lumMod val="20000"/>
                    <a:lumOff val="80000"/>
                  </a:srgbClr>
                </a:gs>
                <a:gs pos="77000">
                  <a:srgbClr val="BC4328">
                    <a:lumMod val="50000"/>
                  </a:srgbClr>
                </a:gs>
                <a:gs pos="35000">
                  <a:srgbClr val="BC4328"/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 cmpd="sng" algn="ctr">
              <a:noFill/>
              <a:prstDash val="soli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762000"/>
            </a:sp3d>
          </p:spPr>
          <p:txBody>
            <a:bodyPr lIns="0" tIns="0" rIns="0" bIns="0" rtlCol="0" anchor="ctr"/>
            <a:lstStyle/>
            <a:p>
              <a:pPr algn="ctr" defTabSz="457084">
                <a:defRPr/>
              </a:pPr>
              <a:r>
                <a:rPr lang="en-US" altLang="ja-JP" sz="15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Verdana" pitchFamily="34" charset="0"/>
                  <a:cs typeface="Arial" pitchFamily="34" charset="0"/>
                </a:rPr>
                <a:t>Serve </a:t>
              </a:r>
              <a:r>
                <a:rPr lang="en-US" altLang="ja-JP" sz="1500" b="1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Verdana" pitchFamily="34" charset="0"/>
                  <a:cs typeface="Arial" pitchFamily="34" charset="0"/>
                </a:rPr>
                <a:t>Global Customers</a:t>
              </a:r>
              <a:endParaRPr lang="en-US" altLang="ja-JP" sz="15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Arial" pitchFamily="34" charset="0"/>
              </a:endParaRPr>
            </a:p>
            <a:p>
              <a:pPr algn="ctr" defTabSz="457084">
                <a:defRPr/>
              </a:pPr>
              <a:r>
                <a:rPr lang="en-US" altLang="ja-JP" sz="15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Verdana" pitchFamily="34" charset="0"/>
                  <a:cs typeface="Arial" pitchFamily="34" charset="0"/>
                </a:rPr>
                <a:t>With Agility</a:t>
              </a:r>
            </a:p>
          </p:txBody>
        </p:sp>
      </p:grpSp>
      <p:sp>
        <p:nvSpPr>
          <p:cNvPr id="22" name="Left Arrow 11"/>
          <p:cNvSpPr/>
          <p:nvPr/>
        </p:nvSpPr>
        <p:spPr>
          <a:xfrm>
            <a:off x="2861244" y="3007369"/>
            <a:ext cx="3299839" cy="1526283"/>
          </a:xfrm>
          <a:custGeom>
            <a:avLst/>
            <a:gdLst>
              <a:gd name="connsiteX0" fmla="*/ 0 w 3216019"/>
              <a:gd name="connsiteY0" fmla="*/ 763142 h 1526283"/>
              <a:gd name="connsiteX1" fmla="*/ 763142 w 3216019"/>
              <a:gd name="connsiteY1" fmla="*/ 0 h 1526283"/>
              <a:gd name="connsiteX2" fmla="*/ 763142 w 3216019"/>
              <a:gd name="connsiteY2" fmla="*/ 241221 h 1526283"/>
              <a:gd name="connsiteX3" fmla="*/ 3216019 w 3216019"/>
              <a:gd name="connsiteY3" fmla="*/ 241221 h 1526283"/>
              <a:gd name="connsiteX4" fmla="*/ 3216019 w 3216019"/>
              <a:gd name="connsiteY4" fmla="*/ 1285062 h 1526283"/>
              <a:gd name="connsiteX5" fmla="*/ 763142 w 3216019"/>
              <a:gd name="connsiteY5" fmla="*/ 1285062 h 1526283"/>
              <a:gd name="connsiteX6" fmla="*/ 763142 w 3216019"/>
              <a:gd name="connsiteY6" fmla="*/ 1526283 h 1526283"/>
              <a:gd name="connsiteX7" fmla="*/ 0 w 3216019"/>
              <a:gd name="connsiteY7" fmla="*/ 763142 h 1526283"/>
              <a:gd name="connsiteX0" fmla="*/ 0 w 3216019"/>
              <a:gd name="connsiteY0" fmla="*/ 763142 h 1526283"/>
              <a:gd name="connsiteX1" fmla="*/ 763142 w 3216019"/>
              <a:gd name="connsiteY1" fmla="*/ 0 h 1526283"/>
              <a:gd name="connsiteX2" fmla="*/ 763142 w 3216019"/>
              <a:gd name="connsiteY2" fmla="*/ 241221 h 1526283"/>
              <a:gd name="connsiteX3" fmla="*/ 3216019 w 3216019"/>
              <a:gd name="connsiteY3" fmla="*/ 241221 h 1526283"/>
              <a:gd name="connsiteX4" fmla="*/ 3216019 w 3216019"/>
              <a:gd name="connsiteY4" fmla="*/ 1285062 h 1526283"/>
              <a:gd name="connsiteX5" fmla="*/ 2986230 w 3216019"/>
              <a:gd name="connsiteY5" fmla="*/ 1281727 h 1526283"/>
              <a:gd name="connsiteX6" fmla="*/ 763142 w 3216019"/>
              <a:gd name="connsiteY6" fmla="*/ 1285062 h 1526283"/>
              <a:gd name="connsiteX7" fmla="*/ 763142 w 3216019"/>
              <a:gd name="connsiteY7" fmla="*/ 1526283 h 1526283"/>
              <a:gd name="connsiteX8" fmla="*/ 0 w 3216019"/>
              <a:gd name="connsiteY8" fmla="*/ 763142 h 1526283"/>
              <a:gd name="connsiteX0" fmla="*/ 0 w 3216019"/>
              <a:gd name="connsiteY0" fmla="*/ 763142 h 1526283"/>
              <a:gd name="connsiteX1" fmla="*/ 763142 w 3216019"/>
              <a:gd name="connsiteY1" fmla="*/ 0 h 1526283"/>
              <a:gd name="connsiteX2" fmla="*/ 763142 w 3216019"/>
              <a:gd name="connsiteY2" fmla="*/ 241221 h 1526283"/>
              <a:gd name="connsiteX3" fmla="*/ 3216019 w 3216019"/>
              <a:gd name="connsiteY3" fmla="*/ 241221 h 1526283"/>
              <a:gd name="connsiteX4" fmla="*/ 3216019 w 3216019"/>
              <a:gd name="connsiteY4" fmla="*/ 1285062 h 1526283"/>
              <a:gd name="connsiteX5" fmla="*/ 2986230 w 3216019"/>
              <a:gd name="connsiteY5" fmla="*/ 1281727 h 1526283"/>
              <a:gd name="connsiteX6" fmla="*/ 2881808 w 3216019"/>
              <a:gd name="connsiteY6" fmla="*/ 1281727 h 1526283"/>
              <a:gd name="connsiteX7" fmla="*/ 763142 w 3216019"/>
              <a:gd name="connsiteY7" fmla="*/ 1285062 h 1526283"/>
              <a:gd name="connsiteX8" fmla="*/ 763142 w 3216019"/>
              <a:gd name="connsiteY8" fmla="*/ 1526283 h 1526283"/>
              <a:gd name="connsiteX9" fmla="*/ 0 w 3216019"/>
              <a:gd name="connsiteY9" fmla="*/ 763142 h 1526283"/>
              <a:gd name="connsiteX0" fmla="*/ 0 w 3216019"/>
              <a:gd name="connsiteY0" fmla="*/ 763142 h 1526283"/>
              <a:gd name="connsiteX1" fmla="*/ 763142 w 3216019"/>
              <a:gd name="connsiteY1" fmla="*/ 0 h 1526283"/>
              <a:gd name="connsiteX2" fmla="*/ 763142 w 3216019"/>
              <a:gd name="connsiteY2" fmla="*/ 241221 h 1526283"/>
              <a:gd name="connsiteX3" fmla="*/ 3216019 w 3216019"/>
              <a:gd name="connsiteY3" fmla="*/ 241221 h 1526283"/>
              <a:gd name="connsiteX4" fmla="*/ 3216019 w 3216019"/>
              <a:gd name="connsiteY4" fmla="*/ 1285062 h 1526283"/>
              <a:gd name="connsiteX5" fmla="*/ 2986230 w 3216019"/>
              <a:gd name="connsiteY5" fmla="*/ 1281727 h 1526283"/>
              <a:gd name="connsiteX6" fmla="*/ 2881808 w 3216019"/>
              <a:gd name="connsiteY6" fmla="*/ 1281727 h 1526283"/>
              <a:gd name="connsiteX7" fmla="*/ 2735052 w 3216019"/>
              <a:gd name="connsiteY7" fmla="*/ 1281727 h 1526283"/>
              <a:gd name="connsiteX8" fmla="*/ 763142 w 3216019"/>
              <a:gd name="connsiteY8" fmla="*/ 1285062 h 1526283"/>
              <a:gd name="connsiteX9" fmla="*/ 763142 w 3216019"/>
              <a:gd name="connsiteY9" fmla="*/ 1526283 h 1526283"/>
              <a:gd name="connsiteX10" fmla="*/ 0 w 3216019"/>
              <a:gd name="connsiteY10" fmla="*/ 763142 h 1526283"/>
              <a:gd name="connsiteX0" fmla="*/ 0 w 3216019"/>
              <a:gd name="connsiteY0" fmla="*/ 763142 h 1526283"/>
              <a:gd name="connsiteX1" fmla="*/ 763142 w 3216019"/>
              <a:gd name="connsiteY1" fmla="*/ 0 h 1526283"/>
              <a:gd name="connsiteX2" fmla="*/ 763142 w 3216019"/>
              <a:gd name="connsiteY2" fmla="*/ 241221 h 1526283"/>
              <a:gd name="connsiteX3" fmla="*/ 3216019 w 3216019"/>
              <a:gd name="connsiteY3" fmla="*/ 241221 h 1526283"/>
              <a:gd name="connsiteX4" fmla="*/ 3216019 w 3216019"/>
              <a:gd name="connsiteY4" fmla="*/ 1285062 h 1526283"/>
              <a:gd name="connsiteX5" fmla="*/ 2986230 w 3216019"/>
              <a:gd name="connsiteY5" fmla="*/ 1281727 h 1526283"/>
              <a:gd name="connsiteX6" fmla="*/ 2881808 w 3216019"/>
              <a:gd name="connsiteY6" fmla="*/ 1281727 h 1526283"/>
              <a:gd name="connsiteX7" fmla="*/ 2328652 w 3216019"/>
              <a:gd name="connsiteY7" fmla="*/ 1284549 h 1526283"/>
              <a:gd name="connsiteX8" fmla="*/ 763142 w 3216019"/>
              <a:gd name="connsiteY8" fmla="*/ 1285062 h 1526283"/>
              <a:gd name="connsiteX9" fmla="*/ 763142 w 3216019"/>
              <a:gd name="connsiteY9" fmla="*/ 1526283 h 1526283"/>
              <a:gd name="connsiteX10" fmla="*/ 0 w 3216019"/>
              <a:gd name="connsiteY10" fmla="*/ 763142 h 1526283"/>
              <a:gd name="connsiteX0" fmla="*/ 0 w 3216019"/>
              <a:gd name="connsiteY0" fmla="*/ 763142 h 1526283"/>
              <a:gd name="connsiteX1" fmla="*/ 763142 w 3216019"/>
              <a:gd name="connsiteY1" fmla="*/ 0 h 1526283"/>
              <a:gd name="connsiteX2" fmla="*/ 763142 w 3216019"/>
              <a:gd name="connsiteY2" fmla="*/ 241221 h 1526283"/>
              <a:gd name="connsiteX3" fmla="*/ 3216019 w 3216019"/>
              <a:gd name="connsiteY3" fmla="*/ 241221 h 1526283"/>
              <a:gd name="connsiteX4" fmla="*/ 3216019 w 3216019"/>
              <a:gd name="connsiteY4" fmla="*/ 1285062 h 1526283"/>
              <a:gd name="connsiteX5" fmla="*/ 2986230 w 3216019"/>
              <a:gd name="connsiteY5" fmla="*/ 1281727 h 1526283"/>
              <a:gd name="connsiteX6" fmla="*/ 2320186 w 3216019"/>
              <a:gd name="connsiteY6" fmla="*/ 1039016 h 1526283"/>
              <a:gd name="connsiteX7" fmla="*/ 2328652 w 3216019"/>
              <a:gd name="connsiteY7" fmla="*/ 1284549 h 1526283"/>
              <a:gd name="connsiteX8" fmla="*/ 763142 w 3216019"/>
              <a:gd name="connsiteY8" fmla="*/ 1285062 h 1526283"/>
              <a:gd name="connsiteX9" fmla="*/ 763142 w 3216019"/>
              <a:gd name="connsiteY9" fmla="*/ 1526283 h 1526283"/>
              <a:gd name="connsiteX10" fmla="*/ 0 w 3216019"/>
              <a:gd name="connsiteY10" fmla="*/ 763142 h 1526283"/>
              <a:gd name="connsiteX0" fmla="*/ 0 w 3216019"/>
              <a:gd name="connsiteY0" fmla="*/ 763142 h 1526283"/>
              <a:gd name="connsiteX1" fmla="*/ 763142 w 3216019"/>
              <a:gd name="connsiteY1" fmla="*/ 0 h 1526283"/>
              <a:gd name="connsiteX2" fmla="*/ 763142 w 3216019"/>
              <a:gd name="connsiteY2" fmla="*/ 241221 h 1526283"/>
              <a:gd name="connsiteX3" fmla="*/ 3216019 w 3216019"/>
              <a:gd name="connsiteY3" fmla="*/ 241221 h 1526283"/>
              <a:gd name="connsiteX4" fmla="*/ 3216019 w 3216019"/>
              <a:gd name="connsiteY4" fmla="*/ 1285062 h 1526283"/>
              <a:gd name="connsiteX5" fmla="*/ 2562896 w 3216019"/>
              <a:gd name="connsiteY5" fmla="*/ 1276083 h 1526283"/>
              <a:gd name="connsiteX6" fmla="*/ 2320186 w 3216019"/>
              <a:gd name="connsiteY6" fmla="*/ 1039016 h 1526283"/>
              <a:gd name="connsiteX7" fmla="*/ 2328652 w 3216019"/>
              <a:gd name="connsiteY7" fmla="*/ 1284549 h 1526283"/>
              <a:gd name="connsiteX8" fmla="*/ 763142 w 3216019"/>
              <a:gd name="connsiteY8" fmla="*/ 1285062 h 1526283"/>
              <a:gd name="connsiteX9" fmla="*/ 763142 w 3216019"/>
              <a:gd name="connsiteY9" fmla="*/ 1526283 h 1526283"/>
              <a:gd name="connsiteX10" fmla="*/ 0 w 3216019"/>
              <a:gd name="connsiteY10" fmla="*/ 763142 h 1526283"/>
              <a:gd name="connsiteX0" fmla="*/ 0 w 3299839"/>
              <a:gd name="connsiteY0" fmla="*/ 763142 h 1526283"/>
              <a:gd name="connsiteX1" fmla="*/ 763142 w 3299839"/>
              <a:gd name="connsiteY1" fmla="*/ 0 h 1526283"/>
              <a:gd name="connsiteX2" fmla="*/ 763142 w 3299839"/>
              <a:gd name="connsiteY2" fmla="*/ 241221 h 1526283"/>
              <a:gd name="connsiteX3" fmla="*/ 3299839 w 3299839"/>
              <a:gd name="connsiteY3" fmla="*/ 241221 h 1526283"/>
              <a:gd name="connsiteX4" fmla="*/ 3216019 w 3299839"/>
              <a:gd name="connsiteY4" fmla="*/ 1285062 h 1526283"/>
              <a:gd name="connsiteX5" fmla="*/ 2562896 w 3299839"/>
              <a:gd name="connsiteY5" fmla="*/ 1276083 h 1526283"/>
              <a:gd name="connsiteX6" fmla="*/ 2320186 w 3299839"/>
              <a:gd name="connsiteY6" fmla="*/ 1039016 h 1526283"/>
              <a:gd name="connsiteX7" fmla="*/ 2328652 w 3299839"/>
              <a:gd name="connsiteY7" fmla="*/ 1284549 h 1526283"/>
              <a:gd name="connsiteX8" fmla="*/ 763142 w 3299839"/>
              <a:gd name="connsiteY8" fmla="*/ 1285062 h 1526283"/>
              <a:gd name="connsiteX9" fmla="*/ 763142 w 3299839"/>
              <a:gd name="connsiteY9" fmla="*/ 1526283 h 1526283"/>
              <a:gd name="connsiteX10" fmla="*/ 0 w 3299839"/>
              <a:gd name="connsiteY10" fmla="*/ 763142 h 1526283"/>
              <a:gd name="connsiteX0" fmla="*/ 0 w 3299839"/>
              <a:gd name="connsiteY0" fmla="*/ 763142 h 1526283"/>
              <a:gd name="connsiteX1" fmla="*/ 763142 w 3299839"/>
              <a:gd name="connsiteY1" fmla="*/ 0 h 1526283"/>
              <a:gd name="connsiteX2" fmla="*/ 763142 w 3299839"/>
              <a:gd name="connsiteY2" fmla="*/ 241221 h 1526283"/>
              <a:gd name="connsiteX3" fmla="*/ 3299839 w 3299839"/>
              <a:gd name="connsiteY3" fmla="*/ 241221 h 1526283"/>
              <a:gd name="connsiteX4" fmla="*/ 3297934 w 3299839"/>
              <a:gd name="connsiteY4" fmla="*/ 1288872 h 1526283"/>
              <a:gd name="connsiteX5" fmla="*/ 2562896 w 3299839"/>
              <a:gd name="connsiteY5" fmla="*/ 1276083 h 1526283"/>
              <a:gd name="connsiteX6" fmla="*/ 2320186 w 3299839"/>
              <a:gd name="connsiteY6" fmla="*/ 1039016 h 1526283"/>
              <a:gd name="connsiteX7" fmla="*/ 2328652 w 3299839"/>
              <a:gd name="connsiteY7" fmla="*/ 1284549 h 1526283"/>
              <a:gd name="connsiteX8" fmla="*/ 763142 w 3299839"/>
              <a:gd name="connsiteY8" fmla="*/ 1285062 h 1526283"/>
              <a:gd name="connsiteX9" fmla="*/ 763142 w 3299839"/>
              <a:gd name="connsiteY9" fmla="*/ 1526283 h 1526283"/>
              <a:gd name="connsiteX10" fmla="*/ 0 w 3299839"/>
              <a:gd name="connsiteY10" fmla="*/ 763142 h 1526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9839" h="1526283">
                <a:moveTo>
                  <a:pt x="0" y="763142"/>
                </a:moveTo>
                <a:lnTo>
                  <a:pt x="763142" y="0"/>
                </a:lnTo>
                <a:lnTo>
                  <a:pt x="763142" y="241221"/>
                </a:lnTo>
                <a:lnTo>
                  <a:pt x="3299839" y="241221"/>
                </a:lnTo>
                <a:lnTo>
                  <a:pt x="3297934" y="1288872"/>
                </a:lnTo>
                <a:lnTo>
                  <a:pt x="2562896" y="1276083"/>
                </a:lnTo>
                <a:lnTo>
                  <a:pt x="2320186" y="1039016"/>
                </a:lnTo>
                <a:lnTo>
                  <a:pt x="2328652" y="1284549"/>
                </a:lnTo>
                <a:lnTo>
                  <a:pt x="763142" y="1285062"/>
                </a:lnTo>
                <a:lnTo>
                  <a:pt x="763142" y="1526283"/>
                </a:lnTo>
                <a:lnTo>
                  <a:pt x="0" y="763142"/>
                </a:lnTo>
                <a:close/>
              </a:path>
            </a:pathLst>
          </a:custGeom>
          <a:gradFill rotWithShape="1">
            <a:gsLst>
              <a:gs pos="100000">
                <a:srgbClr val="BC4328">
                  <a:lumMod val="75000"/>
                  <a:alpha val="43000"/>
                </a:srgbClr>
              </a:gs>
              <a:gs pos="0">
                <a:srgbClr val="BC4328">
                  <a:lumMod val="75000"/>
                </a:srgbClr>
              </a:gs>
            </a:gsLst>
            <a:lin ang="1200000" scaled="0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 dirty="0" smtClean="0">
              <a:solidFill>
                <a:srgbClr val="FFFFFF"/>
              </a:solidFill>
            </a:endParaRPr>
          </a:p>
        </p:txBody>
      </p:sp>
      <p:sp>
        <p:nvSpPr>
          <p:cNvPr id="23" name="テキスト ボックス 162"/>
          <p:cNvSpPr txBox="1">
            <a:spLocks noChangeArrowheads="1"/>
          </p:cNvSpPr>
          <p:nvPr/>
        </p:nvSpPr>
        <p:spPr bwMode="gray">
          <a:xfrm>
            <a:off x="3137955" y="3470507"/>
            <a:ext cx="2752694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defTabSz="457084" eaLnBrk="1" hangingPunct="1"/>
            <a:r>
              <a:rPr lang="en-US" altLang="ja-JP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Reference cases, knowledge on global business context</a:t>
            </a:r>
            <a:endParaRPr lang="ja-JP" altLang="en-US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Left Arrow 14"/>
          <p:cNvSpPr/>
          <p:nvPr/>
        </p:nvSpPr>
        <p:spPr>
          <a:xfrm flipH="1">
            <a:off x="2861243" y="4046947"/>
            <a:ext cx="3095627" cy="1545362"/>
          </a:xfrm>
          <a:custGeom>
            <a:avLst/>
            <a:gdLst>
              <a:gd name="connsiteX0" fmla="*/ 0 w 3095627"/>
              <a:gd name="connsiteY0" fmla="*/ 772681 h 1545362"/>
              <a:gd name="connsiteX1" fmla="*/ 772681 w 3095627"/>
              <a:gd name="connsiteY1" fmla="*/ 0 h 1545362"/>
              <a:gd name="connsiteX2" fmla="*/ 772681 w 3095627"/>
              <a:gd name="connsiteY2" fmla="*/ 244237 h 1545362"/>
              <a:gd name="connsiteX3" fmla="*/ 3095627 w 3095627"/>
              <a:gd name="connsiteY3" fmla="*/ 244237 h 1545362"/>
              <a:gd name="connsiteX4" fmla="*/ 3095627 w 3095627"/>
              <a:gd name="connsiteY4" fmla="*/ 1301125 h 1545362"/>
              <a:gd name="connsiteX5" fmla="*/ 772681 w 3095627"/>
              <a:gd name="connsiteY5" fmla="*/ 1301125 h 1545362"/>
              <a:gd name="connsiteX6" fmla="*/ 772681 w 3095627"/>
              <a:gd name="connsiteY6" fmla="*/ 1545362 h 1545362"/>
              <a:gd name="connsiteX7" fmla="*/ 0 w 3095627"/>
              <a:gd name="connsiteY7" fmla="*/ 772681 h 1545362"/>
              <a:gd name="connsiteX0" fmla="*/ 0 w 3095627"/>
              <a:gd name="connsiteY0" fmla="*/ 772681 h 1545362"/>
              <a:gd name="connsiteX1" fmla="*/ 772681 w 3095627"/>
              <a:gd name="connsiteY1" fmla="*/ 0 h 1545362"/>
              <a:gd name="connsiteX2" fmla="*/ 772681 w 3095627"/>
              <a:gd name="connsiteY2" fmla="*/ 244237 h 1545362"/>
              <a:gd name="connsiteX3" fmla="*/ 2977272 w 3095627"/>
              <a:gd name="connsiteY3" fmla="*/ 242481 h 1545362"/>
              <a:gd name="connsiteX4" fmla="*/ 3095627 w 3095627"/>
              <a:gd name="connsiteY4" fmla="*/ 244237 h 1545362"/>
              <a:gd name="connsiteX5" fmla="*/ 3095627 w 3095627"/>
              <a:gd name="connsiteY5" fmla="*/ 1301125 h 1545362"/>
              <a:gd name="connsiteX6" fmla="*/ 772681 w 3095627"/>
              <a:gd name="connsiteY6" fmla="*/ 1301125 h 1545362"/>
              <a:gd name="connsiteX7" fmla="*/ 772681 w 3095627"/>
              <a:gd name="connsiteY7" fmla="*/ 1545362 h 1545362"/>
              <a:gd name="connsiteX8" fmla="*/ 0 w 3095627"/>
              <a:gd name="connsiteY8" fmla="*/ 772681 h 1545362"/>
              <a:gd name="connsiteX0" fmla="*/ 0 w 3095627"/>
              <a:gd name="connsiteY0" fmla="*/ 772681 h 1545362"/>
              <a:gd name="connsiteX1" fmla="*/ 772681 w 3095627"/>
              <a:gd name="connsiteY1" fmla="*/ 0 h 1545362"/>
              <a:gd name="connsiteX2" fmla="*/ 772681 w 3095627"/>
              <a:gd name="connsiteY2" fmla="*/ 244237 h 1545362"/>
              <a:gd name="connsiteX3" fmla="*/ 2564896 w 3095627"/>
              <a:gd name="connsiteY3" fmla="*/ 242481 h 1545362"/>
              <a:gd name="connsiteX4" fmla="*/ 3095627 w 3095627"/>
              <a:gd name="connsiteY4" fmla="*/ 244237 h 1545362"/>
              <a:gd name="connsiteX5" fmla="*/ 3095627 w 3095627"/>
              <a:gd name="connsiteY5" fmla="*/ 1301125 h 1545362"/>
              <a:gd name="connsiteX6" fmla="*/ 772681 w 3095627"/>
              <a:gd name="connsiteY6" fmla="*/ 1301125 h 1545362"/>
              <a:gd name="connsiteX7" fmla="*/ 772681 w 3095627"/>
              <a:gd name="connsiteY7" fmla="*/ 1545362 h 1545362"/>
              <a:gd name="connsiteX8" fmla="*/ 0 w 3095627"/>
              <a:gd name="connsiteY8" fmla="*/ 772681 h 1545362"/>
              <a:gd name="connsiteX0" fmla="*/ 0 w 3095627"/>
              <a:gd name="connsiteY0" fmla="*/ 772681 h 1545362"/>
              <a:gd name="connsiteX1" fmla="*/ 772681 w 3095627"/>
              <a:gd name="connsiteY1" fmla="*/ 0 h 1545362"/>
              <a:gd name="connsiteX2" fmla="*/ 772681 w 3095627"/>
              <a:gd name="connsiteY2" fmla="*/ 244237 h 1545362"/>
              <a:gd name="connsiteX3" fmla="*/ 2564896 w 3095627"/>
              <a:gd name="connsiteY3" fmla="*/ 242481 h 1545362"/>
              <a:gd name="connsiteX4" fmla="*/ 2813085 w 3095627"/>
              <a:gd name="connsiteY4" fmla="*/ 239327 h 1545362"/>
              <a:gd name="connsiteX5" fmla="*/ 3095627 w 3095627"/>
              <a:gd name="connsiteY5" fmla="*/ 244237 h 1545362"/>
              <a:gd name="connsiteX6" fmla="*/ 3095627 w 3095627"/>
              <a:gd name="connsiteY6" fmla="*/ 1301125 h 1545362"/>
              <a:gd name="connsiteX7" fmla="*/ 772681 w 3095627"/>
              <a:gd name="connsiteY7" fmla="*/ 1301125 h 1545362"/>
              <a:gd name="connsiteX8" fmla="*/ 772681 w 3095627"/>
              <a:gd name="connsiteY8" fmla="*/ 1545362 h 1545362"/>
              <a:gd name="connsiteX9" fmla="*/ 0 w 3095627"/>
              <a:gd name="connsiteY9" fmla="*/ 772681 h 1545362"/>
              <a:gd name="connsiteX0" fmla="*/ 0 w 3095627"/>
              <a:gd name="connsiteY0" fmla="*/ 772681 h 1545362"/>
              <a:gd name="connsiteX1" fmla="*/ 772681 w 3095627"/>
              <a:gd name="connsiteY1" fmla="*/ 0 h 1545362"/>
              <a:gd name="connsiteX2" fmla="*/ 772681 w 3095627"/>
              <a:gd name="connsiteY2" fmla="*/ 244237 h 1545362"/>
              <a:gd name="connsiteX3" fmla="*/ 2564896 w 3095627"/>
              <a:gd name="connsiteY3" fmla="*/ 242481 h 1545362"/>
              <a:gd name="connsiteX4" fmla="*/ 2671974 w 3095627"/>
              <a:gd name="connsiteY4" fmla="*/ 239327 h 1545362"/>
              <a:gd name="connsiteX5" fmla="*/ 2813085 w 3095627"/>
              <a:gd name="connsiteY5" fmla="*/ 239327 h 1545362"/>
              <a:gd name="connsiteX6" fmla="*/ 3095627 w 3095627"/>
              <a:gd name="connsiteY6" fmla="*/ 244237 h 1545362"/>
              <a:gd name="connsiteX7" fmla="*/ 3095627 w 3095627"/>
              <a:gd name="connsiteY7" fmla="*/ 1301125 h 1545362"/>
              <a:gd name="connsiteX8" fmla="*/ 772681 w 3095627"/>
              <a:gd name="connsiteY8" fmla="*/ 1301125 h 1545362"/>
              <a:gd name="connsiteX9" fmla="*/ 772681 w 3095627"/>
              <a:gd name="connsiteY9" fmla="*/ 1545362 h 1545362"/>
              <a:gd name="connsiteX10" fmla="*/ 0 w 3095627"/>
              <a:gd name="connsiteY10" fmla="*/ 772681 h 1545362"/>
              <a:gd name="connsiteX0" fmla="*/ 0 w 3095627"/>
              <a:gd name="connsiteY0" fmla="*/ 772681 h 1545362"/>
              <a:gd name="connsiteX1" fmla="*/ 772681 w 3095627"/>
              <a:gd name="connsiteY1" fmla="*/ 0 h 1545362"/>
              <a:gd name="connsiteX2" fmla="*/ 772681 w 3095627"/>
              <a:gd name="connsiteY2" fmla="*/ 244237 h 1545362"/>
              <a:gd name="connsiteX3" fmla="*/ 2330485 w 3095627"/>
              <a:gd name="connsiteY3" fmla="*/ 244972 h 1545362"/>
              <a:gd name="connsiteX4" fmla="*/ 2564896 w 3095627"/>
              <a:gd name="connsiteY4" fmla="*/ 242481 h 1545362"/>
              <a:gd name="connsiteX5" fmla="*/ 2671974 w 3095627"/>
              <a:gd name="connsiteY5" fmla="*/ 239327 h 1545362"/>
              <a:gd name="connsiteX6" fmla="*/ 2813085 w 3095627"/>
              <a:gd name="connsiteY6" fmla="*/ 239327 h 1545362"/>
              <a:gd name="connsiteX7" fmla="*/ 3095627 w 3095627"/>
              <a:gd name="connsiteY7" fmla="*/ 244237 h 1545362"/>
              <a:gd name="connsiteX8" fmla="*/ 3095627 w 3095627"/>
              <a:gd name="connsiteY8" fmla="*/ 1301125 h 1545362"/>
              <a:gd name="connsiteX9" fmla="*/ 772681 w 3095627"/>
              <a:gd name="connsiteY9" fmla="*/ 1301125 h 1545362"/>
              <a:gd name="connsiteX10" fmla="*/ 772681 w 3095627"/>
              <a:gd name="connsiteY10" fmla="*/ 1545362 h 1545362"/>
              <a:gd name="connsiteX11" fmla="*/ 0 w 3095627"/>
              <a:gd name="connsiteY11" fmla="*/ 772681 h 1545362"/>
              <a:gd name="connsiteX0" fmla="*/ 0 w 3095627"/>
              <a:gd name="connsiteY0" fmla="*/ 772681 h 1545362"/>
              <a:gd name="connsiteX1" fmla="*/ 772681 w 3095627"/>
              <a:gd name="connsiteY1" fmla="*/ 0 h 1545362"/>
              <a:gd name="connsiteX2" fmla="*/ 772681 w 3095627"/>
              <a:gd name="connsiteY2" fmla="*/ 244237 h 1545362"/>
              <a:gd name="connsiteX3" fmla="*/ 2330485 w 3095627"/>
              <a:gd name="connsiteY3" fmla="*/ 244972 h 1545362"/>
              <a:gd name="connsiteX4" fmla="*/ 2336129 w 3095627"/>
              <a:gd name="connsiteY4" fmla="*/ 487683 h 1545362"/>
              <a:gd name="connsiteX5" fmla="*/ 2564896 w 3095627"/>
              <a:gd name="connsiteY5" fmla="*/ 242481 h 1545362"/>
              <a:gd name="connsiteX6" fmla="*/ 2671974 w 3095627"/>
              <a:gd name="connsiteY6" fmla="*/ 239327 h 1545362"/>
              <a:gd name="connsiteX7" fmla="*/ 2813085 w 3095627"/>
              <a:gd name="connsiteY7" fmla="*/ 239327 h 1545362"/>
              <a:gd name="connsiteX8" fmla="*/ 3095627 w 3095627"/>
              <a:gd name="connsiteY8" fmla="*/ 244237 h 1545362"/>
              <a:gd name="connsiteX9" fmla="*/ 3095627 w 3095627"/>
              <a:gd name="connsiteY9" fmla="*/ 1301125 h 1545362"/>
              <a:gd name="connsiteX10" fmla="*/ 772681 w 3095627"/>
              <a:gd name="connsiteY10" fmla="*/ 1301125 h 1545362"/>
              <a:gd name="connsiteX11" fmla="*/ 772681 w 3095627"/>
              <a:gd name="connsiteY11" fmla="*/ 1545362 h 1545362"/>
              <a:gd name="connsiteX12" fmla="*/ 0 w 3095627"/>
              <a:gd name="connsiteY12" fmla="*/ 772681 h 1545362"/>
              <a:gd name="connsiteX0" fmla="*/ 0 w 3095627"/>
              <a:gd name="connsiteY0" fmla="*/ 772681 h 1545362"/>
              <a:gd name="connsiteX1" fmla="*/ 772681 w 3095627"/>
              <a:gd name="connsiteY1" fmla="*/ 0 h 1545362"/>
              <a:gd name="connsiteX2" fmla="*/ 772681 w 3095627"/>
              <a:gd name="connsiteY2" fmla="*/ 244237 h 1545362"/>
              <a:gd name="connsiteX3" fmla="*/ 2330485 w 3095627"/>
              <a:gd name="connsiteY3" fmla="*/ 244972 h 1545362"/>
              <a:gd name="connsiteX4" fmla="*/ 2336129 w 3095627"/>
              <a:gd name="connsiteY4" fmla="*/ 487683 h 1545362"/>
              <a:gd name="connsiteX5" fmla="*/ 2564896 w 3095627"/>
              <a:gd name="connsiteY5" fmla="*/ 242481 h 1545362"/>
              <a:gd name="connsiteX6" fmla="*/ 2671974 w 3095627"/>
              <a:gd name="connsiteY6" fmla="*/ 239327 h 1545362"/>
              <a:gd name="connsiteX7" fmla="*/ 2813085 w 3095627"/>
              <a:gd name="connsiteY7" fmla="*/ 239327 h 1545362"/>
              <a:gd name="connsiteX8" fmla="*/ 3095627 w 3095627"/>
              <a:gd name="connsiteY8" fmla="*/ 244237 h 1545362"/>
              <a:gd name="connsiteX9" fmla="*/ 3095627 w 3095627"/>
              <a:gd name="connsiteY9" fmla="*/ 1301125 h 1545362"/>
              <a:gd name="connsiteX10" fmla="*/ 772681 w 3095627"/>
              <a:gd name="connsiteY10" fmla="*/ 1301125 h 1545362"/>
              <a:gd name="connsiteX11" fmla="*/ 772681 w 3095627"/>
              <a:gd name="connsiteY11" fmla="*/ 1545362 h 1545362"/>
              <a:gd name="connsiteX12" fmla="*/ 0 w 3095627"/>
              <a:gd name="connsiteY12" fmla="*/ 772681 h 1545362"/>
              <a:gd name="connsiteX0" fmla="*/ 0 w 3095627"/>
              <a:gd name="connsiteY0" fmla="*/ 772681 h 1545362"/>
              <a:gd name="connsiteX1" fmla="*/ 772681 w 3095627"/>
              <a:gd name="connsiteY1" fmla="*/ 0 h 1545362"/>
              <a:gd name="connsiteX2" fmla="*/ 772681 w 3095627"/>
              <a:gd name="connsiteY2" fmla="*/ 244237 h 1545362"/>
              <a:gd name="connsiteX3" fmla="*/ 2330485 w 3095627"/>
              <a:gd name="connsiteY3" fmla="*/ 244972 h 1545362"/>
              <a:gd name="connsiteX4" fmla="*/ 2336129 w 3095627"/>
              <a:gd name="connsiteY4" fmla="*/ 487683 h 1545362"/>
              <a:gd name="connsiteX5" fmla="*/ 2564896 w 3095627"/>
              <a:gd name="connsiteY5" fmla="*/ 242481 h 1545362"/>
              <a:gd name="connsiteX6" fmla="*/ 2671974 w 3095627"/>
              <a:gd name="connsiteY6" fmla="*/ 239327 h 1545362"/>
              <a:gd name="connsiteX7" fmla="*/ 2813085 w 3095627"/>
              <a:gd name="connsiteY7" fmla="*/ 239327 h 1545362"/>
              <a:gd name="connsiteX8" fmla="*/ 3095627 w 3095627"/>
              <a:gd name="connsiteY8" fmla="*/ 244237 h 1545362"/>
              <a:gd name="connsiteX9" fmla="*/ 3095627 w 3095627"/>
              <a:gd name="connsiteY9" fmla="*/ 1301125 h 1545362"/>
              <a:gd name="connsiteX10" fmla="*/ 772681 w 3095627"/>
              <a:gd name="connsiteY10" fmla="*/ 1301125 h 1545362"/>
              <a:gd name="connsiteX11" fmla="*/ 772681 w 3095627"/>
              <a:gd name="connsiteY11" fmla="*/ 1545362 h 1545362"/>
              <a:gd name="connsiteX12" fmla="*/ 0 w 3095627"/>
              <a:gd name="connsiteY12" fmla="*/ 772681 h 1545362"/>
              <a:gd name="connsiteX0" fmla="*/ 0 w 3095627"/>
              <a:gd name="connsiteY0" fmla="*/ 772681 h 1545362"/>
              <a:gd name="connsiteX1" fmla="*/ 772681 w 3095627"/>
              <a:gd name="connsiteY1" fmla="*/ 0 h 1545362"/>
              <a:gd name="connsiteX2" fmla="*/ 772681 w 3095627"/>
              <a:gd name="connsiteY2" fmla="*/ 244237 h 1545362"/>
              <a:gd name="connsiteX3" fmla="*/ 2330485 w 3095627"/>
              <a:gd name="connsiteY3" fmla="*/ 244972 h 1545362"/>
              <a:gd name="connsiteX4" fmla="*/ 2336129 w 3095627"/>
              <a:gd name="connsiteY4" fmla="*/ 487683 h 1545362"/>
              <a:gd name="connsiteX5" fmla="*/ 2570540 w 3095627"/>
              <a:gd name="connsiteY5" fmla="*/ 242481 h 1545362"/>
              <a:gd name="connsiteX6" fmla="*/ 2671974 w 3095627"/>
              <a:gd name="connsiteY6" fmla="*/ 239327 h 1545362"/>
              <a:gd name="connsiteX7" fmla="*/ 2813085 w 3095627"/>
              <a:gd name="connsiteY7" fmla="*/ 239327 h 1545362"/>
              <a:gd name="connsiteX8" fmla="*/ 3095627 w 3095627"/>
              <a:gd name="connsiteY8" fmla="*/ 244237 h 1545362"/>
              <a:gd name="connsiteX9" fmla="*/ 3095627 w 3095627"/>
              <a:gd name="connsiteY9" fmla="*/ 1301125 h 1545362"/>
              <a:gd name="connsiteX10" fmla="*/ 772681 w 3095627"/>
              <a:gd name="connsiteY10" fmla="*/ 1301125 h 1545362"/>
              <a:gd name="connsiteX11" fmla="*/ 772681 w 3095627"/>
              <a:gd name="connsiteY11" fmla="*/ 1545362 h 1545362"/>
              <a:gd name="connsiteX12" fmla="*/ 0 w 3095627"/>
              <a:gd name="connsiteY12" fmla="*/ 772681 h 154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5627" h="1545362">
                <a:moveTo>
                  <a:pt x="0" y="772681"/>
                </a:moveTo>
                <a:lnTo>
                  <a:pt x="772681" y="0"/>
                </a:lnTo>
                <a:lnTo>
                  <a:pt x="772681" y="244237"/>
                </a:lnTo>
                <a:lnTo>
                  <a:pt x="2330485" y="244972"/>
                </a:lnTo>
                <a:cubicBezTo>
                  <a:pt x="2335188" y="301417"/>
                  <a:pt x="2331426" y="403016"/>
                  <a:pt x="2336129" y="487683"/>
                </a:cubicBezTo>
                <a:lnTo>
                  <a:pt x="2570540" y="242481"/>
                </a:lnTo>
                <a:lnTo>
                  <a:pt x="2671974" y="239327"/>
                </a:lnTo>
                <a:lnTo>
                  <a:pt x="2813085" y="239327"/>
                </a:lnTo>
                <a:lnTo>
                  <a:pt x="3095627" y="244237"/>
                </a:lnTo>
                <a:lnTo>
                  <a:pt x="3095627" y="1301125"/>
                </a:lnTo>
                <a:lnTo>
                  <a:pt x="772681" y="1301125"/>
                </a:lnTo>
                <a:lnTo>
                  <a:pt x="772681" y="1545362"/>
                </a:lnTo>
                <a:lnTo>
                  <a:pt x="0" y="772681"/>
                </a:lnTo>
                <a:close/>
              </a:path>
            </a:pathLst>
          </a:custGeom>
          <a:gradFill>
            <a:gsLst>
              <a:gs pos="100000">
                <a:srgbClr val="0080B1">
                  <a:alpha val="20000"/>
                </a:srgbClr>
              </a:gs>
              <a:gs pos="0">
                <a:srgbClr val="0080B1">
                  <a:lumMod val="75000"/>
                </a:srgb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9990" tIns="46795" rIns="89990" bIns="93600" anchor="b"/>
          <a:lstStyle/>
          <a:p>
            <a:pPr algn="ctr" defTabSz="457084">
              <a:spcBef>
                <a:spcPts val="300"/>
              </a:spcBef>
              <a:defRPr/>
            </a:pPr>
            <a:endParaRPr lang="en-US" sz="1300" b="1" kern="0" dirty="0" smtClean="0">
              <a:solidFill>
                <a:srgbClr val="000000"/>
              </a:solidFill>
              <a:ea typeface="Verdana" pitchFamily="34" charset="0"/>
              <a:cs typeface="Arial" pitchFamily="34" charset="0"/>
            </a:endParaRPr>
          </a:p>
        </p:txBody>
      </p:sp>
      <p:sp>
        <p:nvSpPr>
          <p:cNvPr id="25" name="テキスト ボックス 163"/>
          <p:cNvSpPr txBox="1">
            <a:spLocks noChangeArrowheads="1"/>
          </p:cNvSpPr>
          <p:nvPr/>
        </p:nvSpPr>
        <p:spPr bwMode="gray">
          <a:xfrm>
            <a:off x="3252476" y="4552656"/>
            <a:ext cx="2619581" cy="5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defTabSz="457084" eaLnBrk="1" hangingPunct="1"/>
            <a:r>
              <a:rPr lang="en-US" altLang="ja-JP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Knowledge and network</a:t>
            </a:r>
          </a:p>
          <a:p>
            <a:pPr algn="ctr" defTabSz="457084" eaLnBrk="1" hangingPunct="1"/>
            <a:r>
              <a:rPr lang="en-US" altLang="ja-JP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local markets</a:t>
            </a:r>
            <a:endParaRPr lang="ja-JP" alt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70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gray">
          <a:xfrm>
            <a:off x="5857332" y="5175376"/>
            <a:ext cx="2495216" cy="360042"/>
          </a:xfrm>
          <a:prstGeom prst="rect">
            <a:avLst/>
          </a:prstGeom>
          <a:solidFill>
            <a:srgbClr val="BC4328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HGP創英角ｺﾞｼｯｸUB"/>
                <a:cs typeface="HGP創英角ｺﾞｼｯｸUB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HGP創英角ｺﾞｼｯｸUB"/>
                <a:cs typeface="HGP創英角ｺﾞｼｯｸUB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HGP創英角ｺﾞｼｯｸUB"/>
                <a:cs typeface="HGP創英角ｺﾞｼｯｸUB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HGP創英角ｺﾞｼｯｸUB"/>
                <a:cs typeface="HGP創英角ｺﾞｼｯｸUB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HGP創英角ｺﾞｼｯｸUB"/>
                <a:cs typeface="HGP創英角ｺﾞｼｯｸUB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HGP創英角ｺﾞｼｯｸUB"/>
                <a:cs typeface="HGP創英角ｺﾞｼｯｸUB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HGP創英角ｺﾞｼｯｸUB"/>
                <a:cs typeface="HGP創英角ｺﾞｼｯｸUB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HGP創英角ｺﾞｼｯｸUB"/>
                <a:cs typeface="HGP創英角ｺﾞｼｯｸUB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HGP創英角ｺﾞｼｯｸUB"/>
                <a:cs typeface="HGP創英角ｺﾞｼｯｸUB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itchFamily="34" charset="0"/>
              </a:rPr>
              <a:t>Secure Infrastructure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Portfolio Variety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gray">
          <a:xfrm>
            <a:off x="887410" y="1989778"/>
            <a:ext cx="6803250" cy="1918483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798664"/>
              </p:ext>
            </p:extLst>
          </p:nvPr>
        </p:nvGraphicFramePr>
        <p:xfrm>
          <a:off x="605210" y="1844221"/>
          <a:ext cx="6836898" cy="45720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2278966"/>
                <a:gridCol w="2278966"/>
                <a:gridCol w="2278966"/>
              </a:tblGrid>
              <a:tr h="389664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P創英角ｺﾞｼｯｸUB"/>
                          <a:ea typeface="HGP創英角ｺﾞｼｯｸUB"/>
                        </a:defRPr>
                      </a:lvl1pPr>
                      <a:lvl2pPr marL="4572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P創英角ｺﾞｼｯｸUB"/>
                          <a:ea typeface="HGP創英角ｺﾞｼｯｸUB"/>
                        </a:defRPr>
                      </a:lvl2pPr>
                      <a:lvl3pPr marL="9144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P創英角ｺﾞｼｯｸUB"/>
                          <a:ea typeface="HGP創英角ｺﾞｼｯｸUB"/>
                        </a:defRPr>
                      </a:lvl3pPr>
                      <a:lvl4pPr marL="13716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P創英角ｺﾞｼｯｸUB"/>
                          <a:ea typeface="HGP創英角ｺﾞｼｯｸUB"/>
                        </a:defRPr>
                      </a:lvl4pPr>
                      <a:lvl5pPr marL="18288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P創英角ｺﾞｼｯｸUB"/>
                          <a:ea typeface="HGP創英角ｺﾞｼｯｸUB"/>
                        </a:defRPr>
                      </a:lvl5pPr>
                      <a:lvl6pPr marL="22860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P創英角ｺﾞｼｯｸUB"/>
                          <a:ea typeface="HGP創英角ｺﾞｼｯｸUB"/>
                        </a:defRPr>
                      </a:lvl6pPr>
                      <a:lvl7pPr marL="27432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P創英角ｺﾞｼｯｸUB"/>
                          <a:ea typeface="HGP創英角ｺﾞｼｯｸUB"/>
                        </a:defRPr>
                      </a:lvl7pPr>
                      <a:lvl8pPr marL="32004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P創英角ｺﾞｼｯｸUB"/>
                          <a:ea typeface="HGP創英角ｺﾞｼｯｸUB"/>
                        </a:defRPr>
                      </a:lvl8pPr>
                      <a:lvl9pPr marL="36576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P創英角ｺﾞｼｯｸUB"/>
                          <a:ea typeface="HGP創英角ｺﾞｼｯｸUB"/>
                        </a:defRPr>
                      </a:lvl9pPr>
                    </a:lstStyle>
                    <a:p>
                      <a:pPr marL="0" marR="0" indent="0" algn="ctr" defTabSz="914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Public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Sector</a:t>
                      </a:r>
                    </a:p>
                  </a:txBody>
                  <a:tcPr marL="84406" marR="8440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P創英角ｺﾞｼｯｸUB"/>
                          <a:ea typeface="HGP創英角ｺﾞｼｯｸUB"/>
                        </a:defRPr>
                      </a:lvl1pPr>
                      <a:lvl2pPr marL="4572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P創英角ｺﾞｼｯｸUB"/>
                          <a:ea typeface="HGP創英角ｺﾞｼｯｸUB"/>
                        </a:defRPr>
                      </a:lvl2pPr>
                      <a:lvl3pPr marL="9144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P創英角ｺﾞｼｯｸUB"/>
                          <a:ea typeface="HGP創英角ｺﾞｼｯｸUB"/>
                        </a:defRPr>
                      </a:lvl3pPr>
                      <a:lvl4pPr marL="13716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P創英角ｺﾞｼｯｸUB"/>
                          <a:ea typeface="HGP創英角ｺﾞｼｯｸUB"/>
                        </a:defRPr>
                      </a:lvl4pPr>
                      <a:lvl5pPr marL="18288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P創英角ｺﾞｼｯｸUB"/>
                          <a:ea typeface="HGP創英角ｺﾞｼｯｸUB"/>
                        </a:defRPr>
                      </a:lvl5pPr>
                      <a:lvl6pPr marL="22860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P創英角ｺﾞｼｯｸUB"/>
                          <a:ea typeface="HGP創英角ｺﾞｼｯｸUB"/>
                        </a:defRPr>
                      </a:lvl6pPr>
                      <a:lvl7pPr marL="27432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P創英角ｺﾞｼｯｸUB"/>
                          <a:ea typeface="HGP創英角ｺﾞｼｯｸUB"/>
                        </a:defRPr>
                      </a:lvl7pPr>
                      <a:lvl8pPr marL="32004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P創英角ｺﾞｼｯｸUB"/>
                          <a:ea typeface="HGP創英角ｺﾞｼｯｸUB"/>
                        </a:defRPr>
                      </a:lvl8pPr>
                      <a:lvl9pPr marL="36576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P創英角ｺﾞｼｯｸUB"/>
                          <a:ea typeface="HGP創英角ｺﾞｼｯｸUB"/>
                        </a:defRPr>
                      </a:lvl9pPr>
                    </a:lstStyle>
                    <a:p>
                      <a:pPr marL="0" marR="0" indent="0" algn="ctr" defTabSz="914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Financial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2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and Insurance</a:t>
                      </a:r>
                      <a:endParaRPr lang="en-US" sz="12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P創英角ｺﾞｼｯｸUB"/>
                          <a:ea typeface="HGP創英角ｺﾞｼｯｸUB"/>
                        </a:defRPr>
                      </a:lvl1pPr>
                      <a:lvl2pPr marL="4572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P創英角ｺﾞｼｯｸUB"/>
                          <a:ea typeface="HGP創英角ｺﾞｼｯｸUB"/>
                        </a:defRPr>
                      </a:lvl2pPr>
                      <a:lvl3pPr marL="9144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P創英角ｺﾞｼｯｸUB"/>
                          <a:ea typeface="HGP創英角ｺﾞｼｯｸUB"/>
                        </a:defRPr>
                      </a:lvl3pPr>
                      <a:lvl4pPr marL="13716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P創英角ｺﾞｼｯｸUB"/>
                          <a:ea typeface="HGP創英角ｺﾞｼｯｸUB"/>
                        </a:defRPr>
                      </a:lvl4pPr>
                      <a:lvl5pPr marL="18288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P創英角ｺﾞｼｯｸUB"/>
                          <a:ea typeface="HGP創英角ｺﾞｼｯｸUB"/>
                        </a:defRPr>
                      </a:lvl5pPr>
                      <a:lvl6pPr marL="22860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P創英角ｺﾞｼｯｸUB"/>
                          <a:ea typeface="HGP創英角ｺﾞｼｯｸUB"/>
                        </a:defRPr>
                      </a:lvl6pPr>
                      <a:lvl7pPr marL="27432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P創英角ｺﾞｼｯｸUB"/>
                          <a:ea typeface="HGP創英角ｺﾞｼｯｸUB"/>
                        </a:defRPr>
                      </a:lvl7pPr>
                      <a:lvl8pPr marL="32004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P創英角ｺﾞｼｯｸUB"/>
                          <a:ea typeface="HGP創英角ｺﾞｼｯｸUB"/>
                        </a:defRPr>
                      </a:lvl8pPr>
                      <a:lvl9pPr marL="36576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P創英角ｺﾞｼｯｸUB"/>
                          <a:ea typeface="HGP創英角ｺﾞｼｯｸUB"/>
                        </a:defRPr>
                      </a:lvl9pPr>
                    </a:lstStyle>
                    <a:p>
                      <a:pPr marL="0" marR="0" indent="0" algn="ctr" defTabSz="914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Manufacturing</a:t>
                      </a:r>
                      <a:br>
                        <a:rPr lang="en-US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and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Transportation</a:t>
                      </a:r>
                    </a:p>
                  </a:txBody>
                  <a:tcPr marL="84406" marR="8440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387064"/>
              </p:ext>
            </p:extLst>
          </p:nvPr>
        </p:nvGraphicFramePr>
        <p:xfrm>
          <a:off x="1475656" y="2973270"/>
          <a:ext cx="6836898" cy="45720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2278966"/>
                <a:gridCol w="2278966"/>
                <a:gridCol w="2278966"/>
              </a:tblGrid>
              <a:tr h="429768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P創英角ｺﾞｼｯｸUB"/>
                          <a:ea typeface="HGP創英角ｺﾞｼｯｸUB"/>
                        </a:defRPr>
                      </a:lvl1pPr>
                      <a:lvl2pPr marL="4572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P創英角ｺﾞｼｯｸUB"/>
                          <a:ea typeface="HGP創英角ｺﾞｼｯｸUB"/>
                        </a:defRPr>
                      </a:lvl2pPr>
                      <a:lvl3pPr marL="9144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P創英角ｺﾞｼｯｸUB"/>
                          <a:ea typeface="HGP創英角ｺﾞｼｯｸUB"/>
                        </a:defRPr>
                      </a:lvl3pPr>
                      <a:lvl4pPr marL="13716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P創英角ｺﾞｼｯｸUB"/>
                          <a:ea typeface="HGP創英角ｺﾞｼｯｸUB"/>
                        </a:defRPr>
                      </a:lvl4pPr>
                      <a:lvl5pPr marL="18288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P創英角ｺﾞｼｯｸUB"/>
                          <a:ea typeface="HGP創英角ｺﾞｼｯｸUB"/>
                        </a:defRPr>
                      </a:lvl5pPr>
                      <a:lvl6pPr marL="22860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P創英角ｺﾞｼｯｸUB"/>
                          <a:ea typeface="HGP創英角ｺﾞｼｯｸUB"/>
                        </a:defRPr>
                      </a:lvl6pPr>
                      <a:lvl7pPr marL="27432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P創英角ｺﾞｼｯｸUB"/>
                          <a:ea typeface="HGP創英角ｺﾞｼｯｸUB"/>
                        </a:defRPr>
                      </a:lvl7pPr>
                      <a:lvl8pPr marL="32004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P創英角ｺﾞｼｯｸUB"/>
                          <a:ea typeface="HGP創英角ｺﾞｼｯｸUB"/>
                        </a:defRPr>
                      </a:lvl8pPr>
                      <a:lvl9pPr marL="36576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P創英角ｺﾞｼｯｸUB"/>
                          <a:ea typeface="HGP創英角ｺﾞｼｯｸUB"/>
                        </a:defRPr>
                      </a:lvl9pPr>
                    </a:lstStyle>
                    <a:p>
                      <a:pPr marL="0" marR="0" lvl="0" indent="0" algn="ctr" defTabSz="914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2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HGP創英角ｺﾞｼｯｸUB"/>
                          <a:cs typeface="Arial" pitchFamily="34" charset="0"/>
                        </a:rPr>
                        <a:t>Healthcare</a:t>
                      </a:r>
                      <a:br>
                        <a:rPr kumimoji="1" lang="en-US" sz="12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HGP創英角ｺﾞｼｯｸUB"/>
                          <a:cs typeface="Arial" pitchFamily="34" charset="0"/>
                        </a:rPr>
                      </a:br>
                      <a:r>
                        <a:rPr kumimoji="1" lang="en-US" sz="12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HGP創英角ｺﾞｼｯｸUB"/>
                          <a:cs typeface="Arial" pitchFamily="34" charset="0"/>
                        </a:rPr>
                        <a:t>and Life Sciences</a:t>
                      </a:r>
                    </a:p>
                  </a:txBody>
                  <a:tcPr marL="84406" marR="8440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P創英角ｺﾞｼｯｸUB"/>
                          <a:ea typeface="HGP創英角ｺﾞｼｯｸUB"/>
                        </a:defRPr>
                      </a:lvl1pPr>
                      <a:lvl2pPr marL="4572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P創英角ｺﾞｼｯｸUB"/>
                          <a:ea typeface="HGP創英角ｺﾞｼｯｸUB"/>
                        </a:defRPr>
                      </a:lvl2pPr>
                      <a:lvl3pPr marL="9144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P創英角ｺﾞｼｯｸUB"/>
                          <a:ea typeface="HGP創英角ｺﾞｼｯｸUB"/>
                        </a:defRPr>
                      </a:lvl3pPr>
                      <a:lvl4pPr marL="13716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P創英角ｺﾞｼｯｸUB"/>
                          <a:ea typeface="HGP創英角ｺﾞｼｯｸUB"/>
                        </a:defRPr>
                      </a:lvl4pPr>
                      <a:lvl5pPr marL="18288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P創英角ｺﾞｼｯｸUB"/>
                          <a:ea typeface="HGP創英角ｺﾞｼｯｸUB"/>
                        </a:defRPr>
                      </a:lvl5pPr>
                      <a:lvl6pPr marL="22860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P創英角ｺﾞｼｯｸUB"/>
                          <a:ea typeface="HGP創英角ｺﾞｼｯｸUB"/>
                        </a:defRPr>
                      </a:lvl6pPr>
                      <a:lvl7pPr marL="27432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P創英角ｺﾞｼｯｸUB"/>
                          <a:ea typeface="HGP創英角ｺﾞｼｯｸUB"/>
                        </a:defRPr>
                      </a:lvl7pPr>
                      <a:lvl8pPr marL="32004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P創英角ｺﾞｼｯｸUB"/>
                          <a:ea typeface="HGP創英角ｺﾞｼｯｸUB"/>
                        </a:defRPr>
                      </a:lvl8pPr>
                      <a:lvl9pPr marL="36576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P創英角ｺﾞｼｯｸUB"/>
                          <a:ea typeface="HGP創英角ｺﾞｼｯｸUB"/>
                        </a:defRPr>
                      </a:lvl9pPr>
                    </a:lstStyle>
                    <a:p>
                      <a:pPr marL="0" marR="0" lvl="0" indent="0" algn="ctr" defTabSz="914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2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HGP創英角ｺﾞｼｯｸUB"/>
                          <a:cs typeface="Arial" pitchFamily="34" charset="0"/>
                        </a:rPr>
                        <a:t>Communications</a:t>
                      </a:r>
                      <a:br>
                        <a:rPr kumimoji="1" lang="en-US" sz="12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HGP創英角ｺﾞｼｯｸUB"/>
                          <a:cs typeface="Arial" pitchFamily="34" charset="0"/>
                        </a:rPr>
                      </a:br>
                      <a:r>
                        <a:rPr kumimoji="1" lang="en-US" sz="12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HGP創英角ｺﾞｼｯｸUB"/>
                          <a:cs typeface="Arial" pitchFamily="34" charset="0"/>
                        </a:rPr>
                        <a:t>and Media</a:t>
                      </a:r>
                    </a:p>
                  </a:txBody>
                  <a:tcPr marL="84406" marR="8440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P創英角ｺﾞｼｯｸUB"/>
                          <a:ea typeface="HGP創英角ｺﾞｼｯｸUB"/>
                        </a:defRPr>
                      </a:lvl1pPr>
                      <a:lvl2pPr marL="4572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P創英角ｺﾞｼｯｸUB"/>
                          <a:ea typeface="HGP創英角ｺﾞｼｯｸUB"/>
                        </a:defRPr>
                      </a:lvl2pPr>
                      <a:lvl3pPr marL="9144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P創英角ｺﾞｼｯｸUB"/>
                          <a:ea typeface="HGP創英角ｺﾞｼｯｸUB"/>
                        </a:defRPr>
                      </a:lvl3pPr>
                      <a:lvl4pPr marL="13716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P創英角ｺﾞｼｯｸUB"/>
                          <a:ea typeface="HGP創英角ｺﾞｼｯｸUB"/>
                        </a:defRPr>
                      </a:lvl4pPr>
                      <a:lvl5pPr marL="18288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P創英角ｺﾞｼｯｸUB"/>
                          <a:ea typeface="HGP創英角ｺﾞｼｯｸUB"/>
                        </a:defRPr>
                      </a:lvl5pPr>
                      <a:lvl6pPr marL="22860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P創英角ｺﾞｼｯｸUB"/>
                          <a:ea typeface="HGP創英角ｺﾞｼｯｸUB"/>
                        </a:defRPr>
                      </a:lvl6pPr>
                      <a:lvl7pPr marL="27432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P創英角ｺﾞｼｯｸUB"/>
                          <a:ea typeface="HGP創英角ｺﾞｼｯｸUB"/>
                        </a:defRPr>
                      </a:lvl7pPr>
                      <a:lvl8pPr marL="32004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P創英角ｺﾞｼｯｸUB"/>
                          <a:ea typeface="HGP創英角ｺﾞｼｯｸUB"/>
                        </a:defRPr>
                      </a:lvl8pPr>
                      <a:lvl9pPr marL="36576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P創英角ｺﾞｼｯｸUB"/>
                          <a:ea typeface="HGP創英角ｺﾞｼｯｸUB"/>
                        </a:defRPr>
                      </a:lvl9pPr>
                    </a:lstStyle>
                    <a:p>
                      <a:pPr marL="0" marR="0" lvl="0" indent="0" algn="ctr" defTabSz="914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2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HGP創英角ｺﾞｼｯｸUB"/>
                          <a:cs typeface="Arial" pitchFamily="34" charset="0"/>
                        </a:rPr>
                        <a:t>Consumer</a:t>
                      </a:r>
                      <a:br>
                        <a:rPr kumimoji="1" lang="en-US" sz="12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HGP創英角ｺﾞｼｯｸUB"/>
                          <a:cs typeface="Arial" pitchFamily="34" charset="0"/>
                        </a:rPr>
                      </a:br>
                      <a:r>
                        <a:rPr kumimoji="1" lang="en-US" sz="12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HGP創英角ｺﾞｼｯｸUB"/>
                          <a:cs typeface="Arial" pitchFamily="34" charset="0"/>
                        </a:rPr>
                        <a:t>and Retail</a:t>
                      </a:r>
                    </a:p>
                  </a:txBody>
                  <a:tcPr marL="84406" marR="8440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/>
          <p:cNvPicPr preferRelativeResize="0">
            <a:picLocks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605713" y="1196752"/>
            <a:ext cx="2253644" cy="640080"/>
          </a:xfrm>
          <a:prstGeom prst="snip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konnectedadvisors.com/wordpress/wp-content/uploads/2011/10/financial-services2.jpg"/>
          <p:cNvPicPr preferRelativeResize="0">
            <a:picLocks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2895364" y="1196752"/>
            <a:ext cx="2245204" cy="640080"/>
          </a:xfrm>
          <a:prstGeom prst="snip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/>
          <p:cNvPicPr preferRelativeResize="0">
            <a:picLocks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5185015" y="1196752"/>
            <a:ext cx="2253644" cy="640080"/>
          </a:xfrm>
          <a:prstGeom prst="snip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478035" y="2340801"/>
            <a:ext cx="6832191" cy="640080"/>
            <a:chOff x="1489902" y="3977660"/>
            <a:chExt cx="6832191" cy="640080"/>
          </a:xfrm>
          <a:effectLst>
            <a:outerShdw blurRad="139700" dist="38100" dir="15000000" rotWithShape="0">
              <a:prstClr val="black">
                <a:alpha val="40000"/>
              </a:prstClr>
            </a:outerShdw>
          </a:effectLst>
        </p:grpSpPr>
        <p:pic>
          <p:nvPicPr>
            <p:cNvPr id="15" name="Picture 8"/>
            <p:cNvPicPr preferRelativeResize="0">
              <a:picLocks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gray">
            <a:xfrm>
              <a:off x="1489902" y="3977660"/>
              <a:ext cx="2262085" cy="640080"/>
            </a:xfrm>
            <a:prstGeom prst="snipRoundRect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</p:pic>
        <p:pic>
          <p:nvPicPr>
            <p:cNvPr id="16" name="Picture 10"/>
            <p:cNvPicPr preferRelativeResize="0">
              <a:picLocks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gray">
            <a:xfrm>
              <a:off x="3781787" y="3977660"/>
              <a:ext cx="2253644" cy="640080"/>
            </a:xfrm>
            <a:prstGeom prst="snipRoundRect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</p:pic>
        <p:pic>
          <p:nvPicPr>
            <p:cNvPr id="17" name="Picture 11"/>
            <p:cNvPicPr preferRelativeResize="0">
              <a:picLocks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gray">
            <a:xfrm>
              <a:off x="6060008" y="3977660"/>
              <a:ext cx="2262085" cy="640080"/>
            </a:xfrm>
            <a:prstGeom prst="snipRoundRect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</p:pic>
      </p:grpSp>
      <p:pic>
        <p:nvPicPr>
          <p:cNvPr id="11" name="Picture 8"/>
          <p:cNvPicPr preferRelativeResize="0">
            <a:picLocks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478130" y="2340943"/>
            <a:ext cx="2262085" cy="640080"/>
          </a:xfrm>
          <a:prstGeom prst="snip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 preferRelativeResize="0">
            <a:picLocks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3770015" y="2340943"/>
            <a:ext cx="2253644" cy="640080"/>
          </a:xfrm>
          <a:prstGeom prst="snip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/>
          <p:cNvPicPr preferRelativeResize="0">
            <a:picLocks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6048236" y="2340943"/>
            <a:ext cx="2262085" cy="640080"/>
          </a:xfrm>
          <a:prstGeom prst="snip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611560" y="6254309"/>
            <a:ext cx="77254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5A5A5A"/>
                </a:solidFill>
              </a:rPr>
              <a:t>Integrated solutions across infrastructure, applications, and business processes</a:t>
            </a:r>
          </a:p>
        </p:txBody>
      </p:sp>
      <p:sp>
        <p:nvSpPr>
          <p:cNvPr id="21" name="Rectangle 20"/>
          <p:cNvSpPr/>
          <p:nvPr/>
        </p:nvSpPr>
        <p:spPr bwMode="gray">
          <a:xfrm>
            <a:off x="3229666" y="5175376"/>
            <a:ext cx="2495217" cy="36004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Application Innovation</a:t>
            </a:r>
            <a:endParaRPr lang="en-US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gray">
          <a:xfrm>
            <a:off x="609281" y="5171008"/>
            <a:ext cx="2495216" cy="36004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Advisory Services</a:t>
            </a: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609280" y="4176030"/>
            <a:ext cx="2495217" cy="1039748"/>
          </a:xfrm>
          <a:prstGeom prst="snip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5857332" y="4199213"/>
            <a:ext cx="2495216" cy="1044116"/>
          </a:xfrm>
          <a:prstGeom prst="snip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3236173" y="4199213"/>
            <a:ext cx="2496750" cy="1044116"/>
          </a:xfrm>
          <a:prstGeom prst="snip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 bwMode="gray">
          <a:xfrm>
            <a:off x="609676" y="5535418"/>
            <a:ext cx="7735765" cy="3600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Cloud Services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6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Balanced Global </a:t>
            </a:r>
            <a:r>
              <a:rPr lang="en-US" dirty="0" smtClean="0"/>
              <a:t>Delivery</a:t>
            </a:r>
            <a:endParaRPr lang="en-US" dirty="0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-8091" y="932646"/>
            <a:ext cx="4427692" cy="274320"/>
          </a:xfrm>
          <a:prstGeom prst="snip1Rect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365760" tIns="0" rIns="0" anchor="ctr"/>
          <a:lstStyle/>
          <a:p>
            <a:r>
              <a:rPr lang="en-US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Locations</a:t>
            </a:r>
            <a:endParaRPr lang="en-U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 flipH="1">
            <a:off x="4716137" y="932646"/>
            <a:ext cx="4427692" cy="274320"/>
          </a:xfrm>
          <a:prstGeom prst="snip1Rect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365760" tIns="0" rIns="0" anchor="ctr"/>
          <a:lstStyle/>
          <a:p>
            <a:r>
              <a:rPr lang="en-US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Expertise</a:t>
            </a:r>
            <a:endParaRPr lang="en-U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11164" y="1408142"/>
            <a:ext cx="37449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300" kern="0" dirty="0" smtClean="0">
                <a:solidFill>
                  <a:srgbClr val="000000"/>
                </a:solidFill>
                <a:ea typeface="HGP創英角ｺﾞｼｯｸUB"/>
              </a:rPr>
              <a:t>Expert workforce</a:t>
            </a:r>
            <a:r>
              <a:rPr lang="en-US" sz="1300" b="1" kern="0" dirty="0" smtClean="0">
                <a:solidFill>
                  <a:srgbClr val="0F1C50"/>
                </a:solidFill>
                <a:ea typeface="HGP創英角ｺﾞｼｯｸUB"/>
              </a:rPr>
              <a:t> </a:t>
            </a:r>
            <a:r>
              <a:rPr lang="en-US" sz="1300" kern="0" dirty="0" smtClean="0">
                <a:solidFill>
                  <a:srgbClr val="000000"/>
                </a:solidFill>
                <a:ea typeface="HGP創英角ｺﾞｼｯｸUB"/>
              </a:rPr>
              <a:t>with employees across </a:t>
            </a:r>
            <a:r>
              <a:rPr lang="en-US" sz="1300" b="1" kern="0" dirty="0" smtClean="0">
                <a:solidFill>
                  <a:srgbClr val="0F1C50"/>
                </a:solidFill>
                <a:ea typeface="HGP創英角ｺﾞｼｯｸUB"/>
              </a:rPr>
              <a:t>40 </a:t>
            </a:r>
            <a:r>
              <a:rPr lang="en-US" sz="1300" b="1" kern="0" dirty="0">
                <a:solidFill>
                  <a:srgbClr val="0F1C50"/>
                </a:solidFill>
                <a:ea typeface="HGP創英角ｺﾞｼｯｸUB"/>
              </a:rPr>
              <a:t>countries</a:t>
            </a:r>
          </a:p>
          <a:p>
            <a:pPr marL="177800" indent="-1778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300" kern="0" dirty="0" smtClean="0">
                <a:solidFill>
                  <a:srgbClr val="000000"/>
                </a:solidFill>
                <a:ea typeface="HGP創英角ｺﾞｼｯｸUB"/>
              </a:rPr>
              <a:t>Network of </a:t>
            </a:r>
            <a:r>
              <a:rPr lang="en-US" sz="1300" b="1" kern="0" dirty="0">
                <a:solidFill>
                  <a:srgbClr val="0F1C50"/>
                </a:solidFill>
                <a:ea typeface="HGP創英角ｺﾞｼｯｸUB"/>
              </a:rPr>
              <a:t>centers</a:t>
            </a:r>
            <a:r>
              <a:rPr lang="en-US" sz="1300" kern="0" dirty="0" smtClean="0">
                <a:solidFill>
                  <a:srgbClr val="000000"/>
                </a:solidFill>
                <a:ea typeface="HGP創英角ｺﾞｼｯｸUB"/>
              </a:rPr>
              <a:t> in US, Canada, China, Eastern Europe, India, and APAC</a:t>
            </a:r>
          </a:p>
          <a:p>
            <a:pPr marL="177800" indent="-1778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300" b="1" kern="0" dirty="0" smtClean="0">
                <a:solidFill>
                  <a:srgbClr val="0F1C50"/>
                </a:solidFill>
                <a:ea typeface="HGP創英角ｺﾞｼｯｸUB"/>
              </a:rPr>
              <a:t>Diverse</a:t>
            </a:r>
            <a:r>
              <a:rPr lang="en-US" sz="1300" kern="0" dirty="0" smtClean="0">
                <a:solidFill>
                  <a:srgbClr val="000000"/>
                </a:solidFill>
                <a:ea typeface="HGP創英角ｺﾞｼｯｸUB"/>
              </a:rPr>
              <a:t>, scalable services and continuous improvement</a:t>
            </a:r>
          </a:p>
        </p:txBody>
      </p:sp>
      <p:sp>
        <p:nvSpPr>
          <p:cNvPr id="82" name="Rectangle 81"/>
          <p:cNvSpPr/>
          <p:nvPr/>
        </p:nvSpPr>
        <p:spPr>
          <a:xfrm>
            <a:off x="4960540" y="1408142"/>
            <a:ext cx="3772298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300" b="1" kern="0" dirty="0" smtClean="0">
                <a:solidFill>
                  <a:srgbClr val="0F1C50"/>
                </a:solidFill>
                <a:ea typeface="HGP創英角ｺﾞｼｯｸUB"/>
              </a:rPr>
              <a:t>COE network </a:t>
            </a:r>
            <a:r>
              <a:rPr lang="en-US" sz="1300" kern="0" dirty="0" smtClean="0">
                <a:solidFill>
                  <a:srgbClr val="000000"/>
                </a:solidFill>
                <a:ea typeface="HGP創英角ｺﾞｼｯｸUB"/>
              </a:rPr>
              <a:t>across 30+ industry and capability domains</a:t>
            </a:r>
          </a:p>
          <a:p>
            <a:pPr marL="177800" indent="-1778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300" b="1" kern="0" dirty="0" smtClean="0">
                <a:solidFill>
                  <a:srgbClr val="0F1C50"/>
                </a:solidFill>
                <a:ea typeface="HGP創英角ｺﾞｼｯｸUB"/>
              </a:rPr>
              <a:t>Unique IP and best </a:t>
            </a:r>
            <a:r>
              <a:rPr lang="en-US" sz="1300" kern="0" dirty="0" smtClean="0">
                <a:solidFill>
                  <a:srgbClr val="000000"/>
                </a:solidFill>
                <a:ea typeface="HGP創英角ｺﾞｼｯｸUB"/>
              </a:rPr>
              <a:t>practices in testing and upgrade factories, transition management</a:t>
            </a:r>
          </a:p>
          <a:p>
            <a:pPr marL="177800" indent="-177800" defTabSz="457084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300" b="1" kern="0" dirty="0" smtClean="0">
                <a:solidFill>
                  <a:srgbClr val="0F1C50"/>
                </a:solidFill>
                <a:ea typeface="HGP創英角ｺﾞｼｯｸUB"/>
              </a:rPr>
              <a:t>Process maturity and rigorous standards </a:t>
            </a:r>
            <a:r>
              <a:rPr lang="en-US" sz="1300" kern="0" dirty="0" smtClean="0">
                <a:solidFill>
                  <a:srgbClr val="0F1C50"/>
                </a:solidFill>
                <a:ea typeface="HGP創英角ｺﾞｼｯｸUB"/>
              </a:rPr>
              <a:t>–</a:t>
            </a:r>
            <a:r>
              <a:rPr lang="en-US" sz="1300" kern="0" dirty="0" smtClean="0">
                <a:solidFill>
                  <a:srgbClr val="405F9E"/>
                </a:solidFill>
                <a:ea typeface="HGP創英角ｺﾞｼｯｸUB"/>
              </a:rPr>
              <a:t> </a:t>
            </a:r>
            <a:r>
              <a:rPr lang="en-US" sz="1300" kern="0" dirty="0" smtClean="0">
                <a:solidFill>
                  <a:srgbClr val="000000"/>
                </a:solidFill>
                <a:ea typeface="HGP創英角ｺﾞｼｯｸUB"/>
              </a:rPr>
              <a:t>maintaining CMMI L4/L5, ISO90001, ITIL and Six </a:t>
            </a:r>
            <a:r>
              <a:rPr lang="en-US" sz="1300" kern="0" dirty="0" smtClean="0">
                <a:solidFill>
                  <a:srgbClr val="000000"/>
                </a:solidFill>
              </a:rPr>
              <a:t>Sigma– ISO27001 aligned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8091" y="3244984"/>
            <a:ext cx="9167084" cy="3196315"/>
            <a:chOff x="-8091" y="3244984"/>
            <a:chExt cx="9167084" cy="319631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3059750" y="3249126"/>
              <a:ext cx="3040380" cy="31013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6118613" y="3249126"/>
              <a:ext cx="3040380" cy="310134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-6733" y="3249126"/>
              <a:ext cx="3040380" cy="310134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 bwMode="gray">
            <a:xfrm>
              <a:off x="-8091" y="5399999"/>
              <a:ext cx="9151844" cy="881887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11" name="Picture 2" descr="http://www.areyouagile.com/media/image/cmmi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8197657" y="6173004"/>
              <a:ext cx="318343" cy="25509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12" name="Picture 4" descr="http://www.props.com.au/products/reporting_system/images/iso_logo.gif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631183" y="6167394"/>
              <a:ext cx="300831" cy="26631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13" name="Picture 10" descr="http://4.bp.blogspot.com/_Tv_D_zddlwI/S9yJNuCbBjI/AAAAAAAAAMU/OPf3qMLrmK8/s1600/itil-logo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784634" y="6159802"/>
              <a:ext cx="580905" cy="2814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14" name="Picture 2" descr="http://www.areyouagile.com/media/image/cmmi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084355" y="6173004"/>
              <a:ext cx="318343" cy="25509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15" name="Picture 4" descr="http://www.props.com.au/products/reporting_system/images/iso_logo.gif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17881" y="6167394"/>
              <a:ext cx="300831" cy="26631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16" name="Picture 10" descr="http://4.bp.blogspot.com/_Tv_D_zddlwI/S9yJNuCbBjI/AAAAAAAAAMU/OPf3qMLrmK8/s1600/itil-logo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71332" y="6159802"/>
              <a:ext cx="580905" cy="2814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17" name="Picture 2" descr="http://www.areyouagile.com/media/image/cmmi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226183" y="6173004"/>
              <a:ext cx="318343" cy="25509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18" name="Picture 4" descr="http://www.props.com.au/products/reporting_system/images/iso_logo.gif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659709" y="6167394"/>
              <a:ext cx="300831" cy="26631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19" name="Picture 10" descr="http://4.bp.blogspot.com/_Tv_D_zddlwI/S9yJNuCbBjI/AAAAAAAAAMU/OPf3qMLrmK8/s1600/itil-logo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813160" y="6159802"/>
              <a:ext cx="580905" cy="2814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0" name="Rectangle 19"/>
            <p:cNvSpPr/>
            <p:nvPr/>
          </p:nvSpPr>
          <p:spPr bwMode="gray">
            <a:xfrm rot="10800000">
              <a:off x="2689" y="3244984"/>
              <a:ext cx="9151844" cy="881887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21" name="Group 20"/>
            <p:cNvGrpSpPr/>
            <p:nvPr/>
          </p:nvGrpSpPr>
          <p:grpSpPr bwMode="gray">
            <a:xfrm>
              <a:off x="3490490" y="3656354"/>
              <a:ext cx="2345006" cy="2029689"/>
              <a:chOff x="3490490" y="4114884"/>
              <a:chExt cx="2345006" cy="2029689"/>
            </a:xfrm>
          </p:grpSpPr>
          <p:sp>
            <p:nvSpPr>
              <p:cNvPr id="77" name="Freeform 76"/>
              <p:cNvSpPr>
                <a:spLocks/>
              </p:cNvSpPr>
              <p:nvPr/>
            </p:nvSpPr>
            <p:spPr bwMode="gray">
              <a:xfrm rot="166624">
                <a:off x="3490490" y="4114884"/>
                <a:ext cx="2345006" cy="2029689"/>
              </a:xfrm>
              <a:custGeom>
                <a:avLst/>
                <a:gdLst>
                  <a:gd name="T0" fmla="*/ 184017 w 1356"/>
                  <a:gd name="T1" fmla="*/ 1198480 h 996"/>
                  <a:gd name="T2" fmla="*/ 185350 w 1356"/>
                  <a:gd name="T3" fmla="*/ 1161221 h 996"/>
                  <a:gd name="T4" fmla="*/ 185350 w 1356"/>
                  <a:gd name="T5" fmla="*/ 1106886 h 996"/>
                  <a:gd name="T6" fmla="*/ 172016 w 1356"/>
                  <a:gd name="T7" fmla="*/ 1049446 h 996"/>
                  <a:gd name="T8" fmla="*/ 154681 w 1356"/>
                  <a:gd name="T9" fmla="*/ 1049446 h 996"/>
                  <a:gd name="T10" fmla="*/ 142680 w 1356"/>
                  <a:gd name="T11" fmla="*/ 1013740 h 996"/>
                  <a:gd name="T12" fmla="*/ 40004 w 1356"/>
                  <a:gd name="T13" fmla="*/ 956300 h 996"/>
                  <a:gd name="T14" fmla="*/ 32003 w 1356"/>
                  <a:gd name="T15" fmla="*/ 864706 h 996"/>
                  <a:gd name="T16" fmla="*/ 22669 w 1356"/>
                  <a:gd name="T17" fmla="*/ 717225 h 996"/>
                  <a:gd name="T18" fmla="*/ 10668 w 1356"/>
                  <a:gd name="T19" fmla="*/ 706358 h 996"/>
                  <a:gd name="T20" fmla="*/ 0 w 1356"/>
                  <a:gd name="T21" fmla="*/ 659785 h 996"/>
                  <a:gd name="T22" fmla="*/ 16001 w 1356"/>
                  <a:gd name="T23" fmla="*/ 279438 h 996"/>
                  <a:gd name="T24" fmla="*/ 37337 w 1356"/>
                  <a:gd name="T25" fmla="*/ 223551 h 996"/>
                  <a:gd name="T26" fmla="*/ 45337 w 1356"/>
                  <a:gd name="T27" fmla="*/ 232865 h 996"/>
                  <a:gd name="T28" fmla="*/ 50671 w 1356"/>
                  <a:gd name="T29" fmla="*/ 270124 h 996"/>
                  <a:gd name="T30" fmla="*/ 65339 w 1356"/>
                  <a:gd name="T31" fmla="*/ 270124 h 996"/>
                  <a:gd name="T32" fmla="*/ 81341 w 1356"/>
                  <a:gd name="T33" fmla="*/ 307382 h 996"/>
                  <a:gd name="T34" fmla="*/ 86674 w 1356"/>
                  <a:gd name="T35" fmla="*/ 363270 h 996"/>
                  <a:gd name="T36" fmla="*/ 100009 w 1356"/>
                  <a:gd name="T37" fmla="*/ 324459 h 996"/>
                  <a:gd name="T38" fmla="*/ 122678 w 1356"/>
                  <a:gd name="T39" fmla="*/ 355508 h 996"/>
                  <a:gd name="T40" fmla="*/ 134679 w 1356"/>
                  <a:gd name="T41" fmla="*/ 315144 h 996"/>
                  <a:gd name="T42" fmla="*/ 137346 w 1356"/>
                  <a:gd name="T43" fmla="*/ 279438 h 996"/>
                  <a:gd name="T44" fmla="*/ 138679 w 1356"/>
                  <a:gd name="T45" fmla="*/ 363270 h 996"/>
                  <a:gd name="T46" fmla="*/ 145346 w 1356"/>
                  <a:gd name="T47" fmla="*/ 270124 h 996"/>
                  <a:gd name="T48" fmla="*/ 144013 w 1356"/>
                  <a:gd name="T49" fmla="*/ 150586 h 996"/>
                  <a:gd name="T50" fmla="*/ 150680 w 1356"/>
                  <a:gd name="T51" fmla="*/ 0 h 996"/>
                  <a:gd name="T52" fmla="*/ 150680 w 1356"/>
                  <a:gd name="T53" fmla="*/ 88489 h 996"/>
                  <a:gd name="T54" fmla="*/ 154681 w 1356"/>
                  <a:gd name="T55" fmla="*/ 232865 h 996"/>
                  <a:gd name="T56" fmla="*/ 161348 w 1356"/>
                  <a:gd name="T57" fmla="*/ 279438 h 996"/>
                  <a:gd name="T58" fmla="*/ 168015 w 1356"/>
                  <a:gd name="T59" fmla="*/ 372584 h 996"/>
                  <a:gd name="T60" fmla="*/ 177349 w 1356"/>
                  <a:gd name="T61" fmla="*/ 251494 h 996"/>
                  <a:gd name="T62" fmla="*/ 185350 w 1356"/>
                  <a:gd name="T63" fmla="*/ 315144 h 996"/>
                  <a:gd name="T64" fmla="*/ 185350 w 1356"/>
                  <a:gd name="T65" fmla="*/ 380347 h 996"/>
                  <a:gd name="T66" fmla="*/ 168015 w 1356"/>
                  <a:gd name="T67" fmla="*/ 409843 h 996"/>
                  <a:gd name="T68" fmla="*/ 164015 w 1356"/>
                  <a:gd name="T69" fmla="*/ 521618 h 996"/>
                  <a:gd name="T70" fmla="*/ 150680 w 1356"/>
                  <a:gd name="T71" fmla="*/ 577506 h 996"/>
                  <a:gd name="T72" fmla="*/ 144013 w 1356"/>
                  <a:gd name="T73" fmla="*/ 669099 h 996"/>
                  <a:gd name="T74" fmla="*/ 150680 w 1356"/>
                  <a:gd name="T75" fmla="*/ 779322 h 996"/>
                  <a:gd name="T76" fmla="*/ 173349 w 1356"/>
                  <a:gd name="T77" fmla="*/ 827448 h 996"/>
                  <a:gd name="T78" fmla="*/ 190684 w 1356"/>
                  <a:gd name="T79" fmla="*/ 956300 h 996"/>
                  <a:gd name="T80" fmla="*/ 197351 w 1356"/>
                  <a:gd name="T81" fmla="*/ 807266 h 996"/>
                  <a:gd name="T82" fmla="*/ 197351 w 1356"/>
                  <a:gd name="T83" fmla="*/ 706358 h 996"/>
                  <a:gd name="T84" fmla="*/ 194684 w 1356"/>
                  <a:gd name="T85" fmla="*/ 603897 h 996"/>
                  <a:gd name="T86" fmla="*/ 208019 w 1356"/>
                  <a:gd name="T87" fmla="*/ 577506 h 996"/>
                  <a:gd name="T88" fmla="*/ 221353 w 1356"/>
                  <a:gd name="T89" fmla="*/ 631841 h 996"/>
                  <a:gd name="T90" fmla="*/ 234688 w 1356"/>
                  <a:gd name="T91" fmla="*/ 678414 h 996"/>
                  <a:gd name="T92" fmla="*/ 245355 w 1356"/>
                  <a:gd name="T93" fmla="*/ 807266 h 996"/>
                  <a:gd name="T94" fmla="*/ 256023 w 1356"/>
                  <a:gd name="T95" fmla="*/ 846077 h 996"/>
                  <a:gd name="T96" fmla="*/ 260023 w 1356"/>
                  <a:gd name="T97" fmla="*/ 891098 h 996"/>
                  <a:gd name="T98" fmla="*/ 264024 w 1356"/>
                  <a:gd name="T99" fmla="*/ 928356 h 996"/>
                  <a:gd name="T100" fmla="*/ 245355 w 1356"/>
                  <a:gd name="T101" fmla="*/ 995111 h 996"/>
                  <a:gd name="T102" fmla="*/ 226687 w 1356"/>
                  <a:gd name="T103" fmla="*/ 1013740 h 996"/>
                  <a:gd name="T104" fmla="*/ 225354 w 1356"/>
                  <a:gd name="T105" fmla="*/ 1030817 h 996"/>
                  <a:gd name="T106" fmla="*/ 238688 w 1356"/>
                  <a:gd name="T107" fmla="*/ 1030817 h 996"/>
                  <a:gd name="T108" fmla="*/ 234688 w 1356"/>
                  <a:gd name="T109" fmla="*/ 1049446 h 996"/>
                  <a:gd name="T110" fmla="*/ 245355 w 1356"/>
                  <a:gd name="T111" fmla="*/ 1106886 h 996"/>
                  <a:gd name="T112" fmla="*/ 253356 w 1356"/>
                  <a:gd name="T113" fmla="*/ 1086704 h 996"/>
                  <a:gd name="T114" fmla="*/ 234688 w 1356"/>
                  <a:gd name="T115" fmla="*/ 1161221 h 996"/>
                  <a:gd name="T116" fmla="*/ 234688 w 1356"/>
                  <a:gd name="T117" fmla="*/ 1106886 h 996"/>
                  <a:gd name="T118" fmla="*/ 226687 w 1356"/>
                  <a:gd name="T119" fmla="*/ 1068075 h 996"/>
                  <a:gd name="T120" fmla="*/ 218686 w 1356"/>
                  <a:gd name="T121" fmla="*/ 1114648 h 996"/>
                  <a:gd name="T122" fmla="*/ 197351 w 1356"/>
                  <a:gd name="T123" fmla="*/ 1150354 h 99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356"/>
                  <a:gd name="T187" fmla="*/ 0 h 996"/>
                  <a:gd name="T188" fmla="*/ 1356 w 1356"/>
                  <a:gd name="T189" fmla="*/ 996 h 99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356" h="996">
                    <a:moveTo>
                      <a:pt x="987" y="948"/>
                    </a:moveTo>
                    <a:lnTo>
                      <a:pt x="987" y="964"/>
                    </a:lnTo>
                    <a:lnTo>
                      <a:pt x="946" y="972"/>
                    </a:lnTo>
                    <a:lnTo>
                      <a:pt x="937" y="986"/>
                    </a:lnTo>
                    <a:lnTo>
                      <a:pt x="912" y="995"/>
                    </a:lnTo>
                    <a:lnTo>
                      <a:pt x="937" y="964"/>
                    </a:lnTo>
                    <a:lnTo>
                      <a:pt x="920" y="964"/>
                    </a:lnTo>
                    <a:lnTo>
                      <a:pt x="946" y="956"/>
                    </a:lnTo>
                    <a:lnTo>
                      <a:pt x="946" y="918"/>
                    </a:lnTo>
                    <a:lnTo>
                      <a:pt x="962" y="941"/>
                    </a:lnTo>
                    <a:lnTo>
                      <a:pt x="970" y="925"/>
                    </a:lnTo>
                    <a:lnTo>
                      <a:pt x="954" y="911"/>
                    </a:lnTo>
                    <a:lnTo>
                      <a:pt x="904" y="895"/>
                    </a:lnTo>
                    <a:lnTo>
                      <a:pt x="896" y="887"/>
                    </a:lnTo>
                    <a:lnTo>
                      <a:pt x="886" y="864"/>
                    </a:lnTo>
                    <a:lnTo>
                      <a:pt x="878" y="864"/>
                    </a:lnTo>
                    <a:lnTo>
                      <a:pt x="862" y="841"/>
                    </a:lnTo>
                    <a:lnTo>
                      <a:pt x="845" y="834"/>
                    </a:lnTo>
                    <a:lnTo>
                      <a:pt x="812" y="864"/>
                    </a:lnTo>
                    <a:lnTo>
                      <a:pt x="786" y="864"/>
                    </a:lnTo>
                    <a:lnTo>
                      <a:pt x="762" y="841"/>
                    </a:lnTo>
                    <a:lnTo>
                      <a:pt x="745" y="841"/>
                    </a:lnTo>
                    <a:lnTo>
                      <a:pt x="736" y="826"/>
                    </a:lnTo>
                    <a:lnTo>
                      <a:pt x="728" y="834"/>
                    </a:lnTo>
                    <a:lnTo>
                      <a:pt x="293" y="834"/>
                    </a:lnTo>
                    <a:lnTo>
                      <a:pt x="284" y="834"/>
                    </a:lnTo>
                    <a:lnTo>
                      <a:pt x="268" y="826"/>
                    </a:lnTo>
                    <a:lnTo>
                      <a:pt x="210" y="788"/>
                    </a:lnTo>
                    <a:lnTo>
                      <a:pt x="201" y="757"/>
                    </a:lnTo>
                    <a:lnTo>
                      <a:pt x="192" y="750"/>
                    </a:lnTo>
                    <a:lnTo>
                      <a:pt x="160" y="719"/>
                    </a:lnTo>
                    <a:lnTo>
                      <a:pt x="168" y="712"/>
                    </a:lnTo>
                    <a:lnTo>
                      <a:pt x="168" y="696"/>
                    </a:lnTo>
                    <a:lnTo>
                      <a:pt x="168" y="665"/>
                    </a:lnTo>
                    <a:lnTo>
                      <a:pt x="142" y="642"/>
                    </a:lnTo>
                    <a:lnTo>
                      <a:pt x="109" y="590"/>
                    </a:lnTo>
                    <a:lnTo>
                      <a:pt x="100" y="590"/>
                    </a:lnTo>
                    <a:lnTo>
                      <a:pt x="92" y="559"/>
                    </a:lnTo>
                    <a:lnTo>
                      <a:pt x="76" y="574"/>
                    </a:lnTo>
                    <a:lnTo>
                      <a:pt x="59" y="581"/>
                    </a:lnTo>
                    <a:lnTo>
                      <a:pt x="34" y="551"/>
                    </a:lnTo>
                    <a:lnTo>
                      <a:pt x="34" y="543"/>
                    </a:lnTo>
                    <a:lnTo>
                      <a:pt x="0" y="551"/>
                    </a:lnTo>
                    <a:lnTo>
                      <a:pt x="0" y="543"/>
                    </a:lnTo>
                    <a:lnTo>
                      <a:pt x="0" y="215"/>
                    </a:lnTo>
                    <a:lnTo>
                      <a:pt x="26" y="215"/>
                    </a:lnTo>
                    <a:lnTo>
                      <a:pt x="84" y="253"/>
                    </a:lnTo>
                    <a:lnTo>
                      <a:pt x="84" y="230"/>
                    </a:lnTo>
                    <a:lnTo>
                      <a:pt x="92" y="222"/>
                    </a:lnTo>
                    <a:lnTo>
                      <a:pt x="109" y="215"/>
                    </a:lnTo>
                    <a:lnTo>
                      <a:pt x="126" y="222"/>
                    </a:lnTo>
                    <a:lnTo>
                      <a:pt x="184" y="184"/>
                    </a:lnTo>
                    <a:lnTo>
                      <a:pt x="184" y="207"/>
                    </a:lnTo>
                    <a:lnTo>
                      <a:pt x="201" y="207"/>
                    </a:lnTo>
                    <a:lnTo>
                      <a:pt x="210" y="176"/>
                    </a:lnTo>
                    <a:lnTo>
                      <a:pt x="234" y="192"/>
                    </a:lnTo>
                    <a:lnTo>
                      <a:pt x="234" y="215"/>
                    </a:lnTo>
                    <a:lnTo>
                      <a:pt x="251" y="222"/>
                    </a:lnTo>
                    <a:lnTo>
                      <a:pt x="260" y="207"/>
                    </a:lnTo>
                    <a:lnTo>
                      <a:pt x="260" y="222"/>
                    </a:lnTo>
                    <a:lnTo>
                      <a:pt x="284" y="222"/>
                    </a:lnTo>
                    <a:lnTo>
                      <a:pt x="284" y="207"/>
                    </a:lnTo>
                    <a:lnTo>
                      <a:pt x="310" y="207"/>
                    </a:lnTo>
                    <a:lnTo>
                      <a:pt x="335" y="222"/>
                    </a:lnTo>
                    <a:lnTo>
                      <a:pt x="352" y="230"/>
                    </a:lnTo>
                    <a:lnTo>
                      <a:pt x="368" y="246"/>
                    </a:lnTo>
                    <a:lnTo>
                      <a:pt x="393" y="246"/>
                    </a:lnTo>
                    <a:lnTo>
                      <a:pt x="418" y="253"/>
                    </a:lnTo>
                    <a:lnTo>
                      <a:pt x="418" y="268"/>
                    </a:lnTo>
                    <a:lnTo>
                      <a:pt x="410" y="276"/>
                    </a:lnTo>
                    <a:lnTo>
                      <a:pt x="410" y="291"/>
                    </a:lnTo>
                    <a:lnTo>
                      <a:pt x="443" y="298"/>
                    </a:lnTo>
                    <a:lnTo>
                      <a:pt x="493" y="276"/>
                    </a:lnTo>
                    <a:lnTo>
                      <a:pt x="527" y="298"/>
                    </a:lnTo>
                    <a:lnTo>
                      <a:pt x="527" y="276"/>
                    </a:lnTo>
                    <a:lnTo>
                      <a:pt x="510" y="268"/>
                    </a:lnTo>
                    <a:lnTo>
                      <a:pt x="527" y="260"/>
                    </a:lnTo>
                    <a:lnTo>
                      <a:pt x="561" y="246"/>
                    </a:lnTo>
                    <a:lnTo>
                      <a:pt x="577" y="268"/>
                    </a:lnTo>
                    <a:lnTo>
                      <a:pt x="627" y="291"/>
                    </a:lnTo>
                    <a:lnTo>
                      <a:pt x="653" y="298"/>
                    </a:lnTo>
                    <a:lnTo>
                      <a:pt x="677" y="298"/>
                    </a:lnTo>
                    <a:lnTo>
                      <a:pt x="677" y="268"/>
                    </a:lnTo>
                    <a:lnTo>
                      <a:pt x="686" y="260"/>
                    </a:lnTo>
                    <a:lnTo>
                      <a:pt x="653" y="246"/>
                    </a:lnTo>
                    <a:lnTo>
                      <a:pt x="677" y="230"/>
                    </a:lnTo>
                    <a:lnTo>
                      <a:pt x="686" y="207"/>
                    </a:lnTo>
                    <a:lnTo>
                      <a:pt x="703" y="230"/>
                    </a:lnTo>
                    <a:lnTo>
                      <a:pt x="728" y="253"/>
                    </a:lnTo>
                    <a:lnTo>
                      <a:pt x="703" y="268"/>
                    </a:lnTo>
                    <a:lnTo>
                      <a:pt x="703" y="291"/>
                    </a:lnTo>
                    <a:lnTo>
                      <a:pt x="711" y="298"/>
                    </a:lnTo>
                    <a:lnTo>
                      <a:pt x="728" y="276"/>
                    </a:lnTo>
                    <a:lnTo>
                      <a:pt x="745" y="260"/>
                    </a:lnTo>
                    <a:lnTo>
                      <a:pt x="736" y="246"/>
                    </a:lnTo>
                    <a:lnTo>
                      <a:pt x="745" y="222"/>
                    </a:lnTo>
                    <a:lnTo>
                      <a:pt x="728" y="207"/>
                    </a:lnTo>
                    <a:lnTo>
                      <a:pt x="703" y="184"/>
                    </a:lnTo>
                    <a:lnTo>
                      <a:pt x="711" y="131"/>
                    </a:lnTo>
                    <a:lnTo>
                      <a:pt x="736" y="123"/>
                    </a:lnTo>
                    <a:lnTo>
                      <a:pt x="736" y="69"/>
                    </a:lnTo>
                    <a:lnTo>
                      <a:pt x="728" y="24"/>
                    </a:lnTo>
                    <a:lnTo>
                      <a:pt x="728" y="8"/>
                    </a:lnTo>
                    <a:lnTo>
                      <a:pt x="762" y="0"/>
                    </a:lnTo>
                    <a:lnTo>
                      <a:pt x="795" y="8"/>
                    </a:lnTo>
                    <a:lnTo>
                      <a:pt x="803" y="16"/>
                    </a:lnTo>
                    <a:lnTo>
                      <a:pt x="778" y="69"/>
                    </a:lnTo>
                    <a:lnTo>
                      <a:pt x="762" y="69"/>
                    </a:lnTo>
                    <a:lnTo>
                      <a:pt x="745" y="85"/>
                    </a:lnTo>
                    <a:lnTo>
                      <a:pt x="753" y="100"/>
                    </a:lnTo>
                    <a:lnTo>
                      <a:pt x="745" y="115"/>
                    </a:lnTo>
                    <a:lnTo>
                      <a:pt x="786" y="192"/>
                    </a:lnTo>
                    <a:lnTo>
                      <a:pt x="778" y="215"/>
                    </a:lnTo>
                    <a:lnTo>
                      <a:pt x="786" y="222"/>
                    </a:lnTo>
                    <a:lnTo>
                      <a:pt x="812" y="260"/>
                    </a:lnTo>
                    <a:lnTo>
                      <a:pt x="828" y="230"/>
                    </a:lnTo>
                    <a:lnTo>
                      <a:pt x="845" y="253"/>
                    </a:lnTo>
                    <a:lnTo>
                      <a:pt x="836" y="291"/>
                    </a:lnTo>
                    <a:lnTo>
                      <a:pt x="854" y="307"/>
                    </a:lnTo>
                    <a:lnTo>
                      <a:pt x="862" y="307"/>
                    </a:lnTo>
                    <a:lnTo>
                      <a:pt x="862" y="291"/>
                    </a:lnTo>
                    <a:lnTo>
                      <a:pt x="886" y="276"/>
                    </a:lnTo>
                    <a:lnTo>
                      <a:pt x="886" y="207"/>
                    </a:lnTo>
                    <a:lnTo>
                      <a:pt x="904" y="207"/>
                    </a:lnTo>
                    <a:lnTo>
                      <a:pt x="920" y="215"/>
                    </a:lnTo>
                    <a:lnTo>
                      <a:pt x="920" y="230"/>
                    </a:lnTo>
                    <a:lnTo>
                      <a:pt x="946" y="230"/>
                    </a:lnTo>
                    <a:lnTo>
                      <a:pt x="946" y="260"/>
                    </a:lnTo>
                    <a:lnTo>
                      <a:pt x="920" y="268"/>
                    </a:lnTo>
                    <a:lnTo>
                      <a:pt x="920" y="291"/>
                    </a:lnTo>
                    <a:lnTo>
                      <a:pt x="946" y="298"/>
                    </a:lnTo>
                    <a:lnTo>
                      <a:pt x="946" y="314"/>
                    </a:lnTo>
                    <a:lnTo>
                      <a:pt x="904" y="352"/>
                    </a:lnTo>
                    <a:lnTo>
                      <a:pt x="886" y="345"/>
                    </a:lnTo>
                    <a:lnTo>
                      <a:pt x="886" y="337"/>
                    </a:lnTo>
                    <a:lnTo>
                      <a:pt x="862" y="337"/>
                    </a:lnTo>
                    <a:lnTo>
                      <a:pt x="878" y="352"/>
                    </a:lnTo>
                    <a:lnTo>
                      <a:pt x="854" y="375"/>
                    </a:lnTo>
                    <a:lnTo>
                      <a:pt x="854" y="391"/>
                    </a:lnTo>
                    <a:lnTo>
                      <a:pt x="836" y="429"/>
                    </a:lnTo>
                    <a:lnTo>
                      <a:pt x="812" y="429"/>
                    </a:lnTo>
                    <a:lnTo>
                      <a:pt x="795" y="452"/>
                    </a:lnTo>
                    <a:lnTo>
                      <a:pt x="803" y="467"/>
                    </a:lnTo>
                    <a:lnTo>
                      <a:pt x="778" y="475"/>
                    </a:lnTo>
                    <a:lnTo>
                      <a:pt x="778" y="497"/>
                    </a:lnTo>
                    <a:lnTo>
                      <a:pt x="762" y="497"/>
                    </a:lnTo>
                    <a:lnTo>
                      <a:pt x="753" y="505"/>
                    </a:lnTo>
                    <a:lnTo>
                      <a:pt x="736" y="551"/>
                    </a:lnTo>
                    <a:lnTo>
                      <a:pt x="736" y="581"/>
                    </a:lnTo>
                    <a:lnTo>
                      <a:pt x="745" y="590"/>
                    </a:lnTo>
                    <a:lnTo>
                      <a:pt x="762" y="590"/>
                    </a:lnTo>
                    <a:lnTo>
                      <a:pt x="778" y="642"/>
                    </a:lnTo>
                    <a:lnTo>
                      <a:pt x="795" y="635"/>
                    </a:lnTo>
                    <a:lnTo>
                      <a:pt x="828" y="642"/>
                    </a:lnTo>
                    <a:lnTo>
                      <a:pt x="845" y="665"/>
                    </a:lnTo>
                    <a:lnTo>
                      <a:pt x="886" y="681"/>
                    </a:lnTo>
                    <a:lnTo>
                      <a:pt x="920" y="681"/>
                    </a:lnTo>
                    <a:lnTo>
                      <a:pt x="937" y="696"/>
                    </a:lnTo>
                    <a:lnTo>
                      <a:pt x="937" y="750"/>
                    </a:lnTo>
                    <a:lnTo>
                      <a:pt x="970" y="788"/>
                    </a:lnTo>
                    <a:lnTo>
                      <a:pt x="996" y="765"/>
                    </a:lnTo>
                    <a:lnTo>
                      <a:pt x="970" y="704"/>
                    </a:lnTo>
                    <a:lnTo>
                      <a:pt x="996" y="696"/>
                    </a:lnTo>
                    <a:lnTo>
                      <a:pt x="1012" y="665"/>
                    </a:lnTo>
                    <a:lnTo>
                      <a:pt x="1004" y="612"/>
                    </a:lnTo>
                    <a:lnTo>
                      <a:pt x="987" y="590"/>
                    </a:lnTo>
                    <a:lnTo>
                      <a:pt x="996" y="581"/>
                    </a:lnTo>
                    <a:lnTo>
                      <a:pt x="1004" y="581"/>
                    </a:lnTo>
                    <a:lnTo>
                      <a:pt x="1004" y="543"/>
                    </a:lnTo>
                    <a:lnTo>
                      <a:pt x="996" y="536"/>
                    </a:lnTo>
                    <a:lnTo>
                      <a:pt x="1004" y="505"/>
                    </a:lnTo>
                    <a:lnTo>
                      <a:pt x="996" y="497"/>
                    </a:lnTo>
                    <a:lnTo>
                      <a:pt x="996" y="490"/>
                    </a:lnTo>
                    <a:lnTo>
                      <a:pt x="1004" y="475"/>
                    </a:lnTo>
                    <a:lnTo>
                      <a:pt x="1037" y="490"/>
                    </a:lnTo>
                    <a:lnTo>
                      <a:pt x="1062" y="475"/>
                    </a:lnTo>
                    <a:lnTo>
                      <a:pt x="1104" y="505"/>
                    </a:lnTo>
                    <a:lnTo>
                      <a:pt x="1096" y="513"/>
                    </a:lnTo>
                    <a:lnTo>
                      <a:pt x="1104" y="520"/>
                    </a:lnTo>
                    <a:lnTo>
                      <a:pt x="1138" y="520"/>
                    </a:lnTo>
                    <a:lnTo>
                      <a:pt x="1138" y="581"/>
                    </a:lnTo>
                    <a:lnTo>
                      <a:pt x="1163" y="612"/>
                    </a:lnTo>
                    <a:lnTo>
                      <a:pt x="1204" y="574"/>
                    </a:lnTo>
                    <a:lnTo>
                      <a:pt x="1196" y="559"/>
                    </a:lnTo>
                    <a:lnTo>
                      <a:pt x="1204" y="543"/>
                    </a:lnTo>
                    <a:lnTo>
                      <a:pt x="1263" y="635"/>
                    </a:lnTo>
                    <a:lnTo>
                      <a:pt x="1255" y="642"/>
                    </a:lnTo>
                    <a:lnTo>
                      <a:pt x="1255" y="665"/>
                    </a:lnTo>
                    <a:lnTo>
                      <a:pt x="1271" y="673"/>
                    </a:lnTo>
                    <a:lnTo>
                      <a:pt x="1271" y="681"/>
                    </a:lnTo>
                    <a:lnTo>
                      <a:pt x="1297" y="696"/>
                    </a:lnTo>
                    <a:lnTo>
                      <a:pt x="1305" y="696"/>
                    </a:lnTo>
                    <a:lnTo>
                      <a:pt x="1321" y="704"/>
                    </a:lnTo>
                    <a:lnTo>
                      <a:pt x="1305" y="712"/>
                    </a:lnTo>
                    <a:lnTo>
                      <a:pt x="1321" y="712"/>
                    </a:lnTo>
                    <a:lnTo>
                      <a:pt x="1321" y="735"/>
                    </a:lnTo>
                    <a:lnTo>
                      <a:pt x="1338" y="735"/>
                    </a:lnTo>
                    <a:lnTo>
                      <a:pt x="1347" y="742"/>
                    </a:lnTo>
                    <a:lnTo>
                      <a:pt x="1347" y="750"/>
                    </a:lnTo>
                    <a:lnTo>
                      <a:pt x="1355" y="765"/>
                    </a:lnTo>
                    <a:lnTo>
                      <a:pt x="1338" y="780"/>
                    </a:lnTo>
                    <a:lnTo>
                      <a:pt x="1305" y="788"/>
                    </a:lnTo>
                    <a:lnTo>
                      <a:pt x="1288" y="819"/>
                    </a:lnTo>
                    <a:lnTo>
                      <a:pt x="1255" y="819"/>
                    </a:lnTo>
                    <a:lnTo>
                      <a:pt x="1221" y="803"/>
                    </a:lnTo>
                    <a:lnTo>
                      <a:pt x="1171" y="819"/>
                    </a:lnTo>
                    <a:lnTo>
                      <a:pt x="1163" y="834"/>
                    </a:lnTo>
                    <a:lnTo>
                      <a:pt x="1154" y="834"/>
                    </a:lnTo>
                    <a:lnTo>
                      <a:pt x="1138" y="841"/>
                    </a:lnTo>
                    <a:lnTo>
                      <a:pt x="1104" y="880"/>
                    </a:lnTo>
                    <a:lnTo>
                      <a:pt x="1112" y="880"/>
                    </a:lnTo>
                    <a:lnTo>
                      <a:pt x="1146" y="849"/>
                    </a:lnTo>
                    <a:lnTo>
                      <a:pt x="1171" y="834"/>
                    </a:lnTo>
                    <a:lnTo>
                      <a:pt x="1204" y="834"/>
                    </a:lnTo>
                    <a:lnTo>
                      <a:pt x="1213" y="834"/>
                    </a:lnTo>
                    <a:lnTo>
                      <a:pt x="1213" y="849"/>
                    </a:lnTo>
                    <a:lnTo>
                      <a:pt x="1196" y="864"/>
                    </a:lnTo>
                    <a:lnTo>
                      <a:pt x="1188" y="864"/>
                    </a:lnTo>
                    <a:lnTo>
                      <a:pt x="1196" y="872"/>
                    </a:lnTo>
                    <a:lnTo>
                      <a:pt x="1204" y="864"/>
                    </a:lnTo>
                    <a:lnTo>
                      <a:pt x="1204" y="887"/>
                    </a:lnTo>
                    <a:lnTo>
                      <a:pt x="1213" y="895"/>
                    </a:lnTo>
                    <a:lnTo>
                      <a:pt x="1238" y="911"/>
                    </a:lnTo>
                    <a:lnTo>
                      <a:pt x="1255" y="911"/>
                    </a:lnTo>
                    <a:lnTo>
                      <a:pt x="1255" y="895"/>
                    </a:lnTo>
                    <a:lnTo>
                      <a:pt x="1271" y="880"/>
                    </a:lnTo>
                    <a:lnTo>
                      <a:pt x="1271" y="895"/>
                    </a:lnTo>
                    <a:lnTo>
                      <a:pt x="1288" y="895"/>
                    </a:lnTo>
                    <a:lnTo>
                      <a:pt x="1271" y="911"/>
                    </a:lnTo>
                    <a:lnTo>
                      <a:pt x="1263" y="918"/>
                    </a:lnTo>
                    <a:lnTo>
                      <a:pt x="1213" y="941"/>
                    </a:lnTo>
                    <a:lnTo>
                      <a:pt x="1196" y="956"/>
                    </a:lnTo>
                    <a:lnTo>
                      <a:pt x="1188" y="941"/>
                    </a:lnTo>
                    <a:lnTo>
                      <a:pt x="1213" y="918"/>
                    </a:lnTo>
                    <a:lnTo>
                      <a:pt x="1204" y="918"/>
                    </a:lnTo>
                    <a:lnTo>
                      <a:pt x="1204" y="911"/>
                    </a:lnTo>
                    <a:lnTo>
                      <a:pt x="1188" y="918"/>
                    </a:lnTo>
                    <a:lnTo>
                      <a:pt x="1171" y="918"/>
                    </a:lnTo>
                    <a:lnTo>
                      <a:pt x="1163" y="911"/>
                    </a:lnTo>
                    <a:lnTo>
                      <a:pt x="1154" y="880"/>
                    </a:lnTo>
                    <a:lnTo>
                      <a:pt x="1154" y="872"/>
                    </a:lnTo>
                    <a:lnTo>
                      <a:pt x="1146" y="880"/>
                    </a:lnTo>
                    <a:lnTo>
                      <a:pt x="1138" y="872"/>
                    </a:lnTo>
                    <a:lnTo>
                      <a:pt x="1112" y="918"/>
                    </a:lnTo>
                    <a:lnTo>
                      <a:pt x="1096" y="925"/>
                    </a:lnTo>
                    <a:lnTo>
                      <a:pt x="1046" y="925"/>
                    </a:lnTo>
                    <a:lnTo>
                      <a:pt x="1020" y="941"/>
                    </a:lnTo>
                    <a:lnTo>
                      <a:pt x="1012" y="948"/>
                    </a:lnTo>
                    <a:lnTo>
                      <a:pt x="987" y="948"/>
                    </a:lnTo>
                  </a:path>
                </a:pathLst>
              </a:cu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00000">
                    <a:schemeClr val="accent3"/>
                  </a:gs>
                </a:gsLst>
                <a:lin ang="6960000" scaled="0"/>
              </a:gradFill>
              <a:ln w="9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en-US" sz="1600" kern="0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Arial" pitchFamily="34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 bwMode="gray">
              <a:xfrm>
                <a:off x="3949627" y="5364203"/>
                <a:ext cx="891341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>
                    <a:solidFill>
                      <a:srgbClr val="6785C1">
                        <a:lumMod val="20000"/>
                        <a:lumOff val="80000"/>
                      </a:srgbClr>
                    </a:solidFill>
                  </a:rPr>
                  <a:t>Canada</a:t>
                </a:r>
                <a:endParaRPr lang="en-US" sz="1050" dirty="0">
                  <a:solidFill>
                    <a:srgbClr val="6785C1">
                      <a:lumMod val="20000"/>
                      <a:lumOff val="80000"/>
                    </a:srgbClr>
                  </a:solidFill>
                </a:endParaRPr>
              </a:p>
            </p:txBody>
          </p:sp>
          <p:sp>
            <p:nvSpPr>
              <p:cNvPr id="79" name="Oval 78"/>
              <p:cNvSpPr/>
              <p:nvPr/>
            </p:nvSpPr>
            <p:spPr bwMode="gray">
              <a:xfrm>
                <a:off x="5177169" y="5993029"/>
                <a:ext cx="97276" cy="95802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Rectangle 110"/>
              <p:cNvSpPr>
                <a:spLocks noChangeArrowheads="1"/>
              </p:cNvSpPr>
              <p:nvPr/>
            </p:nvSpPr>
            <p:spPr bwMode="gray">
              <a:xfrm>
                <a:off x="4996404" y="5834730"/>
                <a:ext cx="467151" cy="175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25000"/>
                  </a:spcBef>
                  <a:spcAft>
                    <a:spcPct val="10000"/>
                  </a:spcAft>
                  <a:defRPr/>
                </a:pPr>
                <a:r>
                  <a:rPr lang="en-US" sz="600" kern="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Toronto</a:t>
                </a:r>
                <a:endParaRPr lang="en-US" sz="6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 bwMode="gray">
            <a:xfrm>
              <a:off x="292536" y="3605748"/>
              <a:ext cx="2230230" cy="2141413"/>
              <a:chOff x="454817" y="3797300"/>
              <a:chExt cx="2724709" cy="2616200"/>
            </a:xfrm>
          </p:grpSpPr>
          <p:grpSp>
            <p:nvGrpSpPr>
              <p:cNvPr id="62" name="Group 61"/>
              <p:cNvGrpSpPr/>
              <p:nvPr/>
            </p:nvGrpSpPr>
            <p:grpSpPr bwMode="gray">
              <a:xfrm>
                <a:off x="454817" y="3797300"/>
                <a:ext cx="2724709" cy="2616200"/>
                <a:chOff x="632617" y="2857499"/>
                <a:chExt cx="3349311" cy="3215927"/>
              </a:xfrm>
            </p:grpSpPr>
            <p:sp>
              <p:nvSpPr>
                <p:cNvPr id="64" name="Freeform 19"/>
                <p:cNvSpPr>
                  <a:spLocks/>
                </p:cNvSpPr>
                <p:nvPr/>
              </p:nvSpPr>
              <p:spPr bwMode="gray">
                <a:xfrm>
                  <a:off x="632617" y="2857499"/>
                  <a:ext cx="3349311" cy="3215927"/>
                </a:xfrm>
                <a:custGeom>
                  <a:avLst/>
                  <a:gdLst/>
                  <a:ahLst/>
                  <a:cxnLst>
                    <a:cxn ang="0">
                      <a:pos x="560" y="274"/>
                    </a:cxn>
                    <a:cxn ang="0">
                      <a:pos x="568" y="331"/>
                    </a:cxn>
                    <a:cxn ang="0">
                      <a:pos x="644" y="416"/>
                    </a:cxn>
                    <a:cxn ang="0">
                      <a:pos x="676" y="517"/>
                    </a:cxn>
                    <a:cxn ang="0">
                      <a:pos x="801" y="560"/>
                    </a:cxn>
                    <a:cxn ang="0">
                      <a:pos x="896" y="589"/>
                    </a:cxn>
                    <a:cxn ang="0">
                      <a:pos x="997" y="609"/>
                    </a:cxn>
                    <a:cxn ang="0">
                      <a:pos x="1046" y="514"/>
                    </a:cxn>
                    <a:cxn ang="0">
                      <a:pos x="1137" y="581"/>
                    </a:cxn>
                    <a:cxn ang="0">
                      <a:pos x="1196" y="542"/>
                    </a:cxn>
                    <a:cxn ang="0">
                      <a:pos x="1285" y="466"/>
                    </a:cxn>
                    <a:cxn ang="0">
                      <a:pos x="1391" y="419"/>
                    </a:cxn>
                    <a:cxn ang="0">
                      <a:pos x="1428" y="468"/>
                    </a:cxn>
                    <a:cxn ang="0">
                      <a:pos x="1465" y="541"/>
                    </a:cxn>
                    <a:cxn ang="0">
                      <a:pos x="1354" y="675"/>
                    </a:cxn>
                    <a:cxn ang="0">
                      <a:pos x="1283" y="796"/>
                    </a:cxn>
                    <a:cxn ang="0">
                      <a:pos x="1236" y="750"/>
                    </a:cxn>
                    <a:cxn ang="0">
                      <a:pos x="1182" y="739"/>
                    </a:cxn>
                    <a:cxn ang="0">
                      <a:pos x="1185" y="671"/>
                    </a:cxn>
                    <a:cxn ang="0">
                      <a:pos x="1092" y="625"/>
                    </a:cxn>
                    <a:cxn ang="0">
                      <a:pos x="1027" y="620"/>
                    </a:cxn>
                    <a:cxn ang="0">
                      <a:pos x="1019" y="702"/>
                    </a:cxn>
                    <a:cxn ang="0">
                      <a:pos x="1068" y="805"/>
                    </a:cxn>
                    <a:cxn ang="0">
                      <a:pos x="1069" y="870"/>
                    </a:cxn>
                    <a:cxn ang="0">
                      <a:pos x="1051" y="852"/>
                    </a:cxn>
                    <a:cxn ang="0">
                      <a:pos x="1037" y="875"/>
                    </a:cxn>
                    <a:cxn ang="0">
                      <a:pos x="981" y="881"/>
                    </a:cxn>
                    <a:cxn ang="0">
                      <a:pos x="939" y="968"/>
                    </a:cxn>
                    <a:cxn ang="0">
                      <a:pos x="876" y="997"/>
                    </a:cxn>
                    <a:cxn ang="0">
                      <a:pos x="729" y="1133"/>
                    </a:cxn>
                    <a:cxn ang="0">
                      <a:pos x="650" y="1202"/>
                    </a:cxn>
                    <a:cxn ang="0">
                      <a:pos x="608" y="1277"/>
                    </a:cxn>
                    <a:cxn ang="0">
                      <a:pos x="616" y="1341"/>
                    </a:cxn>
                    <a:cxn ang="0">
                      <a:pos x="587" y="1495"/>
                    </a:cxn>
                    <a:cxn ang="0">
                      <a:pos x="554" y="1572"/>
                    </a:cxn>
                    <a:cxn ang="0">
                      <a:pos x="448" y="1640"/>
                    </a:cxn>
                    <a:cxn ang="0">
                      <a:pos x="384" y="1548"/>
                    </a:cxn>
                    <a:cxn ang="0">
                      <a:pos x="383" y="1536"/>
                    </a:cxn>
                    <a:cxn ang="0">
                      <a:pos x="314" y="1369"/>
                    </a:cxn>
                    <a:cxn ang="0">
                      <a:pos x="277" y="1246"/>
                    </a:cxn>
                    <a:cxn ang="0">
                      <a:pos x="242" y="1151"/>
                    </a:cxn>
                    <a:cxn ang="0">
                      <a:pos x="231" y="1078"/>
                    </a:cxn>
                    <a:cxn ang="0">
                      <a:pos x="233" y="1014"/>
                    </a:cxn>
                    <a:cxn ang="0">
                      <a:pos x="227" y="896"/>
                    </a:cxn>
                    <a:cxn ang="0">
                      <a:pos x="228" y="847"/>
                    </a:cxn>
                    <a:cxn ang="0">
                      <a:pos x="200" y="827"/>
                    </a:cxn>
                    <a:cxn ang="0">
                      <a:pos x="187" y="891"/>
                    </a:cxn>
                    <a:cxn ang="0">
                      <a:pos x="61" y="814"/>
                    </a:cxn>
                    <a:cxn ang="0">
                      <a:pos x="97" y="785"/>
                    </a:cxn>
                    <a:cxn ang="0">
                      <a:pos x="23" y="730"/>
                    </a:cxn>
                    <a:cxn ang="0">
                      <a:pos x="79" y="707"/>
                    </a:cxn>
                    <a:cxn ang="0">
                      <a:pos x="141" y="655"/>
                    </a:cxn>
                    <a:cxn ang="0">
                      <a:pos x="130" y="502"/>
                    </a:cxn>
                    <a:cxn ang="0">
                      <a:pos x="281" y="430"/>
                    </a:cxn>
                    <a:cxn ang="0">
                      <a:pos x="351" y="303"/>
                    </a:cxn>
                    <a:cxn ang="0">
                      <a:pos x="331" y="239"/>
                    </a:cxn>
                    <a:cxn ang="0">
                      <a:pos x="321" y="130"/>
                    </a:cxn>
                    <a:cxn ang="0">
                      <a:pos x="267" y="66"/>
                    </a:cxn>
                    <a:cxn ang="0">
                      <a:pos x="429" y="40"/>
                    </a:cxn>
                    <a:cxn ang="0">
                      <a:pos x="531" y="80"/>
                    </a:cxn>
                    <a:cxn ang="0">
                      <a:pos x="614" y="121"/>
                    </a:cxn>
                  </a:cxnLst>
                  <a:rect l="0" t="0" r="r" b="b"/>
                  <a:pathLst>
                    <a:path w="1475" h="1640">
                      <a:moveTo>
                        <a:pt x="561" y="180"/>
                      </a:moveTo>
                      <a:cubicBezTo>
                        <a:pt x="557" y="181"/>
                        <a:pt x="562" y="192"/>
                        <a:pt x="559" y="202"/>
                      </a:cubicBezTo>
                      <a:cubicBezTo>
                        <a:pt x="558" y="206"/>
                        <a:pt x="566" y="208"/>
                        <a:pt x="566" y="208"/>
                      </a:cubicBezTo>
                      <a:cubicBezTo>
                        <a:pt x="570" y="211"/>
                        <a:pt x="566" y="218"/>
                        <a:pt x="567" y="221"/>
                      </a:cubicBezTo>
                      <a:cubicBezTo>
                        <a:pt x="568" y="223"/>
                        <a:pt x="571" y="225"/>
                        <a:pt x="577" y="227"/>
                      </a:cubicBezTo>
                      <a:cubicBezTo>
                        <a:pt x="582" y="230"/>
                        <a:pt x="585" y="231"/>
                        <a:pt x="586" y="236"/>
                      </a:cubicBezTo>
                      <a:cubicBezTo>
                        <a:pt x="586" y="242"/>
                        <a:pt x="584" y="244"/>
                        <a:pt x="587" y="246"/>
                      </a:cubicBezTo>
                      <a:cubicBezTo>
                        <a:pt x="589" y="249"/>
                        <a:pt x="591" y="251"/>
                        <a:pt x="592" y="256"/>
                      </a:cubicBezTo>
                      <a:cubicBezTo>
                        <a:pt x="593" y="261"/>
                        <a:pt x="588" y="267"/>
                        <a:pt x="587" y="268"/>
                      </a:cubicBezTo>
                      <a:cubicBezTo>
                        <a:pt x="587" y="269"/>
                        <a:pt x="583" y="269"/>
                        <a:pt x="577" y="269"/>
                      </a:cubicBezTo>
                      <a:cubicBezTo>
                        <a:pt x="570" y="269"/>
                        <a:pt x="576" y="275"/>
                        <a:pt x="570" y="278"/>
                      </a:cubicBezTo>
                      <a:cubicBezTo>
                        <a:pt x="564" y="282"/>
                        <a:pt x="565" y="276"/>
                        <a:pt x="560" y="274"/>
                      </a:cubicBezTo>
                      <a:cubicBezTo>
                        <a:pt x="554" y="271"/>
                        <a:pt x="558" y="268"/>
                        <a:pt x="558" y="264"/>
                      </a:cubicBezTo>
                      <a:cubicBezTo>
                        <a:pt x="558" y="259"/>
                        <a:pt x="555" y="263"/>
                        <a:pt x="551" y="265"/>
                      </a:cubicBezTo>
                      <a:cubicBezTo>
                        <a:pt x="547" y="268"/>
                        <a:pt x="545" y="265"/>
                        <a:pt x="541" y="265"/>
                      </a:cubicBezTo>
                      <a:cubicBezTo>
                        <a:pt x="537" y="264"/>
                        <a:pt x="541" y="271"/>
                        <a:pt x="541" y="276"/>
                      </a:cubicBezTo>
                      <a:cubicBezTo>
                        <a:pt x="541" y="280"/>
                        <a:pt x="540" y="283"/>
                        <a:pt x="543" y="288"/>
                      </a:cubicBezTo>
                      <a:cubicBezTo>
                        <a:pt x="547" y="292"/>
                        <a:pt x="550" y="293"/>
                        <a:pt x="554" y="301"/>
                      </a:cubicBezTo>
                      <a:cubicBezTo>
                        <a:pt x="559" y="308"/>
                        <a:pt x="554" y="307"/>
                        <a:pt x="552" y="312"/>
                      </a:cubicBezTo>
                      <a:cubicBezTo>
                        <a:pt x="550" y="316"/>
                        <a:pt x="558" y="317"/>
                        <a:pt x="557" y="320"/>
                      </a:cubicBezTo>
                      <a:cubicBezTo>
                        <a:pt x="557" y="323"/>
                        <a:pt x="554" y="325"/>
                        <a:pt x="554" y="327"/>
                      </a:cubicBezTo>
                      <a:cubicBezTo>
                        <a:pt x="553" y="329"/>
                        <a:pt x="557" y="330"/>
                        <a:pt x="555" y="332"/>
                      </a:cubicBezTo>
                      <a:cubicBezTo>
                        <a:pt x="553" y="334"/>
                        <a:pt x="555" y="337"/>
                        <a:pt x="559" y="338"/>
                      </a:cubicBezTo>
                      <a:cubicBezTo>
                        <a:pt x="563" y="339"/>
                        <a:pt x="565" y="334"/>
                        <a:pt x="568" y="331"/>
                      </a:cubicBezTo>
                      <a:cubicBezTo>
                        <a:pt x="572" y="329"/>
                        <a:pt x="576" y="334"/>
                        <a:pt x="576" y="337"/>
                      </a:cubicBezTo>
                      <a:cubicBezTo>
                        <a:pt x="576" y="340"/>
                        <a:pt x="582" y="347"/>
                        <a:pt x="584" y="349"/>
                      </a:cubicBezTo>
                      <a:cubicBezTo>
                        <a:pt x="587" y="352"/>
                        <a:pt x="591" y="356"/>
                        <a:pt x="594" y="358"/>
                      </a:cubicBezTo>
                      <a:cubicBezTo>
                        <a:pt x="597" y="359"/>
                        <a:pt x="601" y="356"/>
                        <a:pt x="605" y="357"/>
                      </a:cubicBezTo>
                      <a:cubicBezTo>
                        <a:pt x="608" y="357"/>
                        <a:pt x="611" y="364"/>
                        <a:pt x="616" y="366"/>
                      </a:cubicBezTo>
                      <a:cubicBezTo>
                        <a:pt x="622" y="368"/>
                        <a:pt x="622" y="369"/>
                        <a:pt x="622" y="374"/>
                      </a:cubicBezTo>
                      <a:cubicBezTo>
                        <a:pt x="622" y="379"/>
                        <a:pt x="624" y="378"/>
                        <a:pt x="628" y="382"/>
                      </a:cubicBezTo>
                      <a:cubicBezTo>
                        <a:pt x="632" y="385"/>
                        <a:pt x="635" y="386"/>
                        <a:pt x="640" y="386"/>
                      </a:cubicBezTo>
                      <a:cubicBezTo>
                        <a:pt x="645" y="387"/>
                        <a:pt x="647" y="388"/>
                        <a:pt x="651" y="393"/>
                      </a:cubicBezTo>
                      <a:cubicBezTo>
                        <a:pt x="655" y="397"/>
                        <a:pt x="659" y="395"/>
                        <a:pt x="663" y="398"/>
                      </a:cubicBezTo>
                      <a:cubicBezTo>
                        <a:pt x="667" y="401"/>
                        <a:pt x="658" y="401"/>
                        <a:pt x="656" y="403"/>
                      </a:cubicBezTo>
                      <a:cubicBezTo>
                        <a:pt x="655" y="406"/>
                        <a:pt x="646" y="413"/>
                        <a:pt x="644" y="416"/>
                      </a:cubicBezTo>
                      <a:cubicBezTo>
                        <a:pt x="642" y="418"/>
                        <a:pt x="640" y="421"/>
                        <a:pt x="637" y="423"/>
                      </a:cubicBezTo>
                      <a:cubicBezTo>
                        <a:pt x="635" y="425"/>
                        <a:pt x="630" y="427"/>
                        <a:pt x="631" y="430"/>
                      </a:cubicBezTo>
                      <a:cubicBezTo>
                        <a:pt x="632" y="433"/>
                        <a:pt x="631" y="438"/>
                        <a:pt x="626" y="442"/>
                      </a:cubicBezTo>
                      <a:cubicBezTo>
                        <a:pt x="623" y="444"/>
                        <a:pt x="625" y="448"/>
                        <a:pt x="626" y="452"/>
                      </a:cubicBezTo>
                      <a:cubicBezTo>
                        <a:pt x="628" y="456"/>
                        <a:pt x="626" y="458"/>
                        <a:pt x="622" y="460"/>
                      </a:cubicBezTo>
                      <a:cubicBezTo>
                        <a:pt x="616" y="463"/>
                        <a:pt x="619" y="463"/>
                        <a:pt x="618" y="467"/>
                      </a:cubicBezTo>
                      <a:cubicBezTo>
                        <a:pt x="618" y="472"/>
                        <a:pt x="616" y="474"/>
                        <a:pt x="616" y="476"/>
                      </a:cubicBezTo>
                      <a:cubicBezTo>
                        <a:pt x="616" y="478"/>
                        <a:pt x="622" y="483"/>
                        <a:pt x="629" y="488"/>
                      </a:cubicBezTo>
                      <a:cubicBezTo>
                        <a:pt x="636" y="493"/>
                        <a:pt x="636" y="491"/>
                        <a:pt x="642" y="489"/>
                      </a:cubicBezTo>
                      <a:cubicBezTo>
                        <a:pt x="648" y="487"/>
                        <a:pt x="650" y="494"/>
                        <a:pt x="653" y="496"/>
                      </a:cubicBezTo>
                      <a:cubicBezTo>
                        <a:pt x="657" y="497"/>
                        <a:pt x="667" y="503"/>
                        <a:pt x="671" y="506"/>
                      </a:cubicBezTo>
                      <a:cubicBezTo>
                        <a:pt x="674" y="508"/>
                        <a:pt x="671" y="514"/>
                        <a:pt x="676" y="517"/>
                      </a:cubicBezTo>
                      <a:cubicBezTo>
                        <a:pt x="680" y="519"/>
                        <a:pt x="682" y="516"/>
                        <a:pt x="684" y="518"/>
                      </a:cubicBezTo>
                      <a:cubicBezTo>
                        <a:pt x="687" y="520"/>
                        <a:pt x="687" y="522"/>
                        <a:pt x="693" y="525"/>
                      </a:cubicBezTo>
                      <a:cubicBezTo>
                        <a:pt x="699" y="529"/>
                        <a:pt x="701" y="535"/>
                        <a:pt x="705" y="534"/>
                      </a:cubicBezTo>
                      <a:cubicBezTo>
                        <a:pt x="708" y="532"/>
                        <a:pt x="710" y="529"/>
                        <a:pt x="715" y="531"/>
                      </a:cubicBezTo>
                      <a:cubicBezTo>
                        <a:pt x="719" y="532"/>
                        <a:pt x="727" y="540"/>
                        <a:pt x="732" y="544"/>
                      </a:cubicBezTo>
                      <a:cubicBezTo>
                        <a:pt x="736" y="548"/>
                        <a:pt x="744" y="541"/>
                        <a:pt x="746" y="543"/>
                      </a:cubicBezTo>
                      <a:cubicBezTo>
                        <a:pt x="749" y="545"/>
                        <a:pt x="747" y="552"/>
                        <a:pt x="752" y="554"/>
                      </a:cubicBezTo>
                      <a:cubicBezTo>
                        <a:pt x="757" y="556"/>
                        <a:pt x="762" y="554"/>
                        <a:pt x="765" y="554"/>
                      </a:cubicBezTo>
                      <a:cubicBezTo>
                        <a:pt x="768" y="554"/>
                        <a:pt x="770" y="558"/>
                        <a:pt x="774" y="562"/>
                      </a:cubicBezTo>
                      <a:cubicBezTo>
                        <a:pt x="778" y="565"/>
                        <a:pt x="777" y="559"/>
                        <a:pt x="778" y="556"/>
                      </a:cubicBezTo>
                      <a:cubicBezTo>
                        <a:pt x="778" y="552"/>
                        <a:pt x="786" y="554"/>
                        <a:pt x="790" y="555"/>
                      </a:cubicBezTo>
                      <a:cubicBezTo>
                        <a:pt x="793" y="555"/>
                        <a:pt x="798" y="561"/>
                        <a:pt x="801" y="560"/>
                      </a:cubicBezTo>
                      <a:cubicBezTo>
                        <a:pt x="804" y="560"/>
                        <a:pt x="800" y="556"/>
                        <a:pt x="803" y="556"/>
                      </a:cubicBezTo>
                      <a:cubicBezTo>
                        <a:pt x="805" y="556"/>
                        <a:pt x="812" y="555"/>
                        <a:pt x="815" y="551"/>
                      </a:cubicBezTo>
                      <a:cubicBezTo>
                        <a:pt x="819" y="548"/>
                        <a:pt x="819" y="553"/>
                        <a:pt x="823" y="558"/>
                      </a:cubicBezTo>
                      <a:cubicBezTo>
                        <a:pt x="826" y="562"/>
                        <a:pt x="830" y="560"/>
                        <a:pt x="834" y="561"/>
                      </a:cubicBezTo>
                      <a:cubicBezTo>
                        <a:pt x="838" y="562"/>
                        <a:pt x="841" y="565"/>
                        <a:pt x="842" y="569"/>
                      </a:cubicBezTo>
                      <a:cubicBezTo>
                        <a:pt x="842" y="572"/>
                        <a:pt x="842" y="578"/>
                        <a:pt x="844" y="579"/>
                      </a:cubicBezTo>
                      <a:cubicBezTo>
                        <a:pt x="847" y="581"/>
                        <a:pt x="850" y="580"/>
                        <a:pt x="855" y="581"/>
                      </a:cubicBezTo>
                      <a:cubicBezTo>
                        <a:pt x="859" y="583"/>
                        <a:pt x="859" y="586"/>
                        <a:pt x="861" y="585"/>
                      </a:cubicBezTo>
                      <a:cubicBezTo>
                        <a:pt x="863" y="585"/>
                        <a:pt x="866" y="586"/>
                        <a:pt x="868" y="589"/>
                      </a:cubicBezTo>
                      <a:cubicBezTo>
                        <a:pt x="870" y="593"/>
                        <a:pt x="873" y="594"/>
                        <a:pt x="877" y="593"/>
                      </a:cubicBezTo>
                      <a:cubicBezTo>
                        <a:pt x="880" y="593"/>
                        <a:pt x="886" y="590"/>
                        <a:pt x="887" y="588"/>
                      </a:cubicBezTo>
                      <a:cubicBezTo>
                        <a:pt x="889" y="586"/>
                        <a:pt x="893" y="587"/>
                        <a:pt x="896" y="589"/>
                      </a:cubicBezTo>
                      <a:cubicBezTo>
                        <a:pt x="900" y="592"/>
                        <a:pt x="895" y="598"/>
                        <a:pt x="899" y="602"/>
                      </a:cubicBezTo>
                      <a:cubicBezTo>
                        <a:pt x="903" y="606"/>
                        <a:pt x="907" y="604"/>
                        <a:pt x="910" y="599"/>
                      </a:cubicBezTo>
                      <a:cubicBezTo>
                        <a:pt x="913" y="594"/>
                        <a:pt x="916" y="601"/>
                        <a:pt x="919" y="603"/>
                      </a:cubicBezTo>
                      <a:cubicBezTo>
                        <a:pt x="922" y="605"/>
                        <a:pt x="926" y="602"/>
                        <a:pt x="929" y="602"/>
                      </a:cubicBezTo>
                      <a:cubicBezTo>
                        <a:pt x="932" y="602"/>
                        <a:pt x="943" y="609"/>
                        <a:pt x="948" y="610"/>
                      </a:cubicBezTo>
                      <a:cubicBezTo>
                        <a:pt x="953" y="610"/>
                        <a:pt x="953" y="608"/>
                        <a:pt x="956" y="605"/>
                      </a:cubicBezTo>
                      <a:cubicBezTo>
                        <a:pt x="959" y="603"/>
                        <a:pt x="961" y="601"/>
                        <a:pt x="964" y="601"/>
                      </a:cubicBezTo>
                      <a:cubicBezTo>
                        <a:pt x="967" y="601"/>
                        <a:pt x="964" y="605"/>
                        <a:pt x="965" y="608"/>
                      </a:cubicBezTo>
                      <a:cubicBezTo>
                        <a:pt x="966" y="611"/>
                        <a:pt x="969" y="608"/>
                        <a:pt x="972" y="610"/>
                      </a:cubicBezTo>
                      <a:cubicBezTo>
                        <a:pt x="975" y="612"/>
                        <a:pt x="975" y="613"/>
                        <a:pt x="979" y="610"/>
                      </a:cubicBezTo>
                      <a:cubicBezTo>
                        <a:pt x="983" y="607"/>
                        <a:pt x="984" y="609"/>
                        <a:pt x="988" y="610"/>
                      </a:cubicBezTo>
                      <a:cubicBezTo>
                        <a:pt x="992" y="611"/>
                        <a:pt x="993" y="611"/>
                        <a:pt x="997" y="609"/>
                      </a:cubicBezTo>
                      <a:cubicBezTo>
                        <a:pt x="1000" y="607"/>
                        <a:pt x="1003" y="605"/>
                        <a:pt x="1007" y="607"/>
                      </a:cubicBezTo>
                      <a:cubicBezTo>
                        <a:pt x="1011" y="608"/>
                        <a:pt x="1011" y="612"/>
                        <a:pt x="1014" y="611"/>
                      </a:cubicBezTo>
                      <a:cubicBezTo>
                        <a:pt x="1018" y="610"/>
                        <a:pt x="1016" y="604"/>
                        <a:pt x="1017" y="600"/>
                      </a:cubicBezTo>
                      <a:cubicBezTo>
                        <a:pt x="1017" y="596"/>
                        <a:pt x="1019" y="593"/>
                        <a:pt x="1019" y="588"/>
                      </a:cubicBezTo>
                      <a:cubicBezTo>
                        <a:pt x="1019" y="582"/>
                        <a:pt x="1016" y="579"/>
                        <a:pt x="1015" y="576"/>
                      </a:cubicBezTo>
                      <a:cubicBezTo>
                        <a:pt x="1014" y="573"/>
                        <a:pt x="1011" y="569"/>
                        <a:pt x="1011" y="563"/>
                      </a:cubicBezTo>
                      <a:cubicBezTo>
                        <a:pt x="1011" y="557"/>
                        <a:pt x="1012" y="554"/>
                        <a:pt x="1011" y="550"/>
                      </a:cubicBezTo>
                      <a:cubicBezTo>
                        <a:pt x="1011" y="546"/>
                        <a:pt x="1014" y="538"/>
                        <a:pt x="1016" y="536"/>
                      </a:cubicBezTo>
                      <a:cubicBezTo>
                        <a:pt x="1018" y="534"/>
                        <a:pt x="1017" y="530"/>
                        <a:pt x="1015" y="528"/>
                      </a:cubicBezTo>
                      <a:cubicBezTo>
                        <a:pt x="1014" y="526"/>
                        <a:pt x="1017" y="522"/>
                        <a:pt x="1022" y="521"/>
                      </a:cubicBezTo>
                      <a:cubicBezTo>
                        <a:pt x="1027" y="521"/>
                        <a:pt x="1031" y="518"/>
                        <a:pt x="1036" y="515"/>
                      </a:cubicBezTo>
                      <a:cubicBezTo>
                        <a:pt x="1041" y="511"/>
                        <a:pt x="1042" y="513"/>
                        <a:pt x="1046" y="514"/>
                      </a:cubicBezTo>
                      <a:cubicBezTo>
                        <a:pt x="1051" y="516"/>
                        <a:pt x="1051" y="523"/>
                        <a:pt x="1052" y="528"/>
                      </a:cubicBezTo>
                      <a:cubicBezTo>
                        <a:pt x="1053" y="533"/>
                        <a:pt x="1049" y="543"/>
                        <a:pt x="1047" y="547"/>
                      </a:cubicBezTo>
                      <a:cubicBezTo>
                        <a:pt x="1046" y="551"/>
                        <a:pt x="1047" y="558"/>
                        <a:pt x="1046" y="563"/>
                      </a:cubicBezTo>
                      <a:cubicBezTo>
                        <a:pt x="1045" y="568"/>
                        <a:pt x="1050" y="566"/>
                        <a:pt x="1052" y="569"/>
                      </a:cubicBezTo>
                      <a:cubicBezTo>
                        <a:pt x="1055" y="572"/>
                        <a:pt x="1054" y="578"/>
                        <a:pt x="1058" y="578"/>
                      </a:cubicBezTo>
                      <a:cubicBezTo>
                        <a:pt x="1062" y="578"/>
                        <a:pt x="1064" y="582"/>
                        <a:pt x="1068" y="585"/>
                      </a:cubicBezTo>
                      <a:cubicBezTo>
                        <a:pt x="1072" y="589"/>
                        <a:pt x="1076" y="584"/>
                        <a:pt x="1078" y="582"/>
                      </a:cubicBezTo>
                      <a:cubicBezTo>
                        <a:pt x="1081" y="580"/>
                        <a:pt x="1086" y="581"/>
                        <a:pt x="1091" y="585"/>
                      </a:cubicBezTo>
                      <a:cubicBezTo>
                        <a:pt x="1096" y="588"/>
                        <a:pt x="1099" y="587"/>
                        <a:pt x="1102" y="587"/>
                      </a:cubicBezTo>
                      <a:cubicBezTo>
                        <a:pt x="1104" y="587"/>
                        <a:pt x="1114" y="586"/>
                        <a:pt x="1119" y="584"/>
                      </a:cubicBezTo>
                      <a:cubicBezTo>
                        <a:pt x="1124" y="583"/>
                        <a:pt x="1122" y="580"/>
                        <a:pt x="1124" y="577"/>
                      </a:cubicBezTo>
                      <a:cubicBezTo>
                        <a:pt x="1127" y="574"/>
                        <a:pt x="1132" y="577"/>
                        <a:pt x="1137" y="581"/>
                      </a:cubicBezTo>
                      <a:cubicBezTo>
                        <a:pt x="1142" y="584"/>
                        <a:pt x="1148" y="581"/>
                        <a:pt x="1156" y="581"/>
                      </a:cubicBezTo>
                      <a:cubicBezTo>
                        <a:pt x="1164" y="581"/>
                        <a:pt x="1172" y="580"/>
                        <a:pt x="1176" y="580"/>
                      </a:cubicBezTo>
                      <a:cubicBezTo>
                        <a:pt x="1181" y="580"/>
                        <a:pt x="1180" y="576"/>
                        <a:pt x="1183" y="576"/>
                      </a:cubicBezTo>
                      <a:cubicBezTo>
                        <a:pt x="1187" y="575"/>
                        <a:pt x="1189" y="577"/>
                        <a:pt x="1193" y="577"/>
                      </a:cubicBezTo>
                      <a:cubicBezTo>
                        <a:pt x="1198" y="577"/>
                        <a:pt x="1201" y="574"/>
                        <a:pt x="1204" y="571"/>
                      </a:cubicBezTo>
                      <a:cubicBezTo>
                        <a:pt x="1208" y="568"/>
                        <a:pt x="1206" y="576"/>
                        <a:pt x="1209" y="576"/>
                      </a:cubicBezTo>
                      <a:cubicBezTo>
                        <a:pt x="1213" y="576"/>
                        <a:pt x="1215" y="572"/>
                        <a:pt x="1216" y="569"/>
                      </a:cubicBezTo>
                      <a:cubicBezTo>
                        <a:pt x="1218" y="566"/>
                        <a:pt x="1213" y="563"/>
                        <a:pt x="1211" y="561"/>
                      </a:cubicBezTo>
                      <a:cubicBezTo>
                        <a:pt x="1210" y="560"/>
                        <a:pt x="1214" y="554"/>
                        <a:pt x="1214" y="551"/>
                      </a:cubicBezTo>
                      <a:cubicBezTo>
                        <a:pt x="1214" y="547"/>
                        <a:pt x="1210" y="546"/>
                        <a:pt x="1208" y="543"/>
                      </a:cubicBezTo>
                      <a:cubicBezTo>
                        <a:pt x="1206" y="539"/>
                        <a:pt x="1204" y="544"/>
                        <a:pt x="1201" y="545"/>
                      </a:cubicBezTo>
                      <a:cubicBezTo>
                        <a:pt x="1198" y="546"/>
                        <a:pt x="1196" y="546"/>
                        <a:pt x="1196" y="542"/>
                      </a:cubicBezTo>
                      <a:cubicBezTo>
                        <a:pt x="1196" y="537"/>
                        <a:pt x="1192" y="539"/>
                        <a:pt x="1189" y="534"/>
                      </a:cubicBezTo>
                      <a:cubicBezTo>
                        <a:pt x="1187" y="529"/>
                        <a:pt x="1191" y="526"/>
                        <a:pt x="1194" y="525"/>
                      </a:cubicBezTo>
                      <a:cubicBezTo>
                        <a:pt x="1197" y="523"/>
                        <a:pt x="1205" y="526"/>
                        <a:pt x="1208" y="525"/>
                      </a:cubicBezTo>
                      <a:cubicBezTo>
                        <a:pt x="1211" y="524"/>
                        <a:pt x="1213" y="521"/>
                        <a:pt x="1216" y="519"/>
                      </a:cubicBezTo>
                      <a:cubicBezTo>
                        <a:pt x="1220" y="517"/>
                        <a:pt x="1223" y="521"/>
                        <a:pt x="1228" y="519"/>
                      </a:cubicBezTo>
                      <a:cubicBezTo>
                        <a:pt x="1233" y="517"/>
                        <a:pt x="1239" y="512"/>
                        <a:pt x="1242" y="509"/>
                      </a:cubicBezTo>
                      <a:cubicBezTo>
                        <a:pt x="1246" y="506"/>
                        <a:pt x="1240" y="505"/>
                        <a:pt x="1240" y="503"/>
                      </a:cubicBezTo>
                      <a:cubicBezTo>
                        <a:pt x="1240" y="500"/>
                        <a:pt x="1242" y="498"/>
                        <a:pt x="1244" y="497"/>
                      </a:cubicBezTo>
                      <a:cubicBezTo>
                        <a:pt x="1247" y="496"/>
                        <a:pt x="1249" y="495"/>
                        <a:pt x="1250" y="493"/>
                      </a:cubicBezTo>
                      <a:cubicBezTo>
                        <a:pt x="1252" y="490"/>
                        <a:pt x="1262" y="488"/>
                        <a:pt x="1262" y="483"/>
                      </a:cubicBezTo>
                      <a:cubicBezTo>
                        <a:pt x="1263" y="479"/>
                        <a:pt x="1264" y="474"/>
                        <a:pt x="1267" y="468"/>
                      </a:cubicBezTo>
                      <a:cubicBezTo>
                        <a:pt x="1270" y="463"/>
                        <a:pt x="1279" y="467"/>
                        <a:pt x="1285" y="466"/>
                      </a:cubicBezTo>
                      <a:cubicBezTo>
                        <a:pt x="1291" y="465"/>
                        <a:pt x="1295" y="461"/>
                        <a:pt x="1299" y="459"/>
                      </a:cubicBezTo>
                      <a:cubicBezTo>
                        <a:pt x="1303" y="457"/>
                        <a:pt x="1304" y="454"/>
                        <a:pt x="1305" y="451"/>
                      </a:cubicBezTo>
                      <a:cubicBezTo>
                        <a:pt x="1305" y="447"/>
                        <a:pt x="1307" y="448"/>
                        <a:pt x="1310" y="446"/>
                      </a:cubicBezTo>
                      <a:cubicBezTo>
                        <a:pt x="1313" y="444"/>
                        <a:pt x="1308" y="444"/>
                        <a:pt x="1311" y="441"/>
                      </a:cubicBezTo>
                      <a:cubicBezTo>
                        <a:pt x="1313" y="437"/>
                        <a:pt x="1316" y="439"/>
                        <a:pt x="1317" y="438"/>
                      </a:cubicBezTo>
                      <a:cubicBezTo>
                        <a:pt x="1318" y="437"/>
                        <a:pt x="1320" y="434"/>
                        <a:pt x="1322" y="434"/>
                      </a:cubicBezTo>
                      <a:cubicBezTo>
                        <a:pt x="1325" y="434"/>
                        <a:pt x="1328" y="432"/>
                        <a:pt x="1330" y="429"/>
                      </a:cubicBezTo>
                      <a:cubicBezTo>
                        <a:pt x="1332" y="425"/>
                        <a:pt x="1335" y="429"/>
                        <a:pt x="1340" y="432"/>
                      </a:cubicBezTo>
                      <a:cubicBezTo>
                        <a:pt x="1344" y="436"/>
                        <a:pt x="1350" y="434"/>
                        <a:pt x="1354" y="435"/>
                      </a:cubicBezTo>
                      <a:cubicBezTo>
                        <a:pt x="1358" y="436"/>
                        <a:pt x="1370" y="441"/>
                        <a:pt x="1372" y="440"/>
                      </a:cubicBezTo>
                      <a:cubicBezTo>
                        <a:pt x="1374" y="439"/>
                        <a:pt x="1378" y="430"/>
                        <a:pt x="1378" y="428"/>
                      </a:cubicBezTo>
                      <a:cubicBezTo>
                        <a:pt x="1378" y="426"/>
                        <a:pt x="1388" y="421"/>
                        <a:pt x="1391" y="419"/>
                      </a:cubicBezTo>
                      <a:cubicBezTo>
                        <a:pt x="1395" y="417"/>
                        <a:pt x="1397" y="415"/>
                        <a:pt x="1401" y="413"/>
                      </a:cubicBezTo>
                      <a:cubicBezTo>
                        <a:pt x="1405" y="411"/>
                        <a:pt x="1406" y="416"/>
                        <a:pt x="1409" y="421"/>
                      </a:cubicBezTo>
                      <a:cubicBezTo>
                        <a:pt x="1412" y="426"/>
                        <a:pt x="1415" y="421"/>
                        <a:pt x="1418" y="423"/>
                      </a:cubicBezTo>
                      <a:cubicBezTo>
                        <a:pt x="1420" y="425"/>
                        <a:pt x="1413" y="428"/>
                        <a:pt x="1411" y="428"/>
                      </a:cubicBezTo>
                      <a:cubicBezTo>
                        <a:pt x="1408" y="428"/>
                        <a:pt x="1404" y="432"/>
                        <a:pt x="1407" y="433"/>
                      </a:cubicBezTo>
                      <a:cubicBezTo>
                        <a:pt x="1410" y="434"/>
                        <a:pt x="1407" y="440"/>
                        <a:pt x="1409" y="442"/>
                      </a:cubicBezTo>
                      <a:cubicBezTo>
                        <a:pt x="1411" y="445"/>
                        <a:pt x="1414" y="440"/>
                        <a:pt x="1418" y="436"/>
                      </a:cubicBezTo>
                      <a:cubicBezTo>
                        <a:pt x="1422" y="432"/>
                        <a:pt x="1424" y="435"/>
                        <a:pt x="1425" y="439"/>
                      </a:cubicBezTo>
                      <a:cubicBezTo>
                        <a:pt x="1426" y="443"/>
                        <a:pt x="1432" y="446"/>
                        <a:pt x="1432" y="450"/>
                      </a:cubicBezTo>
                      <a:cubicBezTo>
                        <a:pt x="1432" y="453"/>
                        <a:pt x="1427" y="456"/>
                        <a:pt x="1421" y="460"/>
                      </a:cubicBezTo>
                      <a:cubicBezTo>
                        <a:pt x="1416" y="464"/>
                        <a:pt x="1418" y="469"/>
                        <a:pt x="1419" y="472"/>
                      </a:cubicBezTo>
                      <a:cubicBezTo>
                        <a:pt x="1420" y="474"/>
                        <a:pt x="1425" y="471"/>
                        <a:pt x="1428" y="468"/>
                      </a:cubicBezTo>
                      <a:cubicBezTo>
                        <a:pt x="1430" y="464"/>
                        <a:pt x="1436" y="466"/>
                        <a:pt x="1439" y="468"/>
                      </a:cubicBezTo>
                      <a:cubicBezTo>
                        <a:pt x="1441" y="470"/>
                        <a:pt x="1444" y="471"/>
                        <a:pt x="1446" y="469"/>
                      </a:cubicBezTo>
                      <a:cubicBezTo>
                        <a:pt x="1448" y="466"/>
                        <a:pt x="1449" y="469"/>
                        <a:pt x="1452" y="472"/>
                      </a:cubicBezTo>
                      <a:cubicBezTo>
                        <a:pt x="1454" y="475"/>
                        <a:pt x="1454" y="471"/>
                        <a:pt x="1458" y="467"/>
                      </a:cubicBezTo>
                      <a:cubicBezTo>
                        <a:pt x="1462" y="464"/>
                        <a:pt x="1464" y="470"/>
                        <a:pt x="1467" y="472"/>
                      </a:cubicBezTo>
                      <a:cubicBezTo>
                        <a:pt x="1471" y="473"/>
                        <a:pt x="1470" y="478"/>
                        <a:pt x="1470" y="481"/>
                      </a:cubicBezTo>
                      <a:cubicBezTo>
                        <a:pt x="1469" y="483"/>
                        <a:pt x="1472" y="484"/>
                        <a:pt x="1474" y="487"/>
                      </a:cubicBezTo>
                      <a:cubicBezTo>
                        <a:pt x="1475" y="489"/>
                        <a:pt x="1474" y="495"/>
                        <a:pt x="1471" y="495"/>
                      </a:cubicBezTo>
                      <a:cubicBezTo>
                        <a:pt x="1468" y="494"/>
                        <a:pt x="1466" y="498"/>
                        <a:pt x="1463" y="501"/>
                      </a:cubicBezTo>
                      <a:cubicBezTo>
                        <a:pt x="1460" y="504"/>
                        <a:pt x="1456" y="509"/>
                        <a:pt x="1452" y="513"/>
                      </a:cubicBezTo>
                      <a:cubicBezTo>
                        <a:pt x="1449" y="517"/>
                        <a:pt x="1454" y="520"/>
                        <a:pt x="1459" y="526"/>
                      </a:cubicBezTo>
                      <a:cubicBezTo>
                        <a:pt x="1465" y="533"/>
                        <a:pt x="1469" y="539"/>
                        <a:pt x="1465" y="541"/>
                      </a:cubicBezTo>
                      <a:cubicBezTo>
                        <a:pt x="1462" y="543"/>
                        <a:pt x="1456" y="540"/>
                        <a:pt x="1454" y="536"/>
                      </a:cubicBezTo>
                      <a:cubicBezTo>
                        <a:pt x="1452" y="532"/>
                        <a:pt x="1448" y="529"/>
                        <a:pt x="1442" y="526"/>
                      </a:cubicBezTo>
                      <a:cubicBezTo>
                        <a:pt x="1436" y="524"/>
                        <a:pt x="1437" y="530"/>
                        <a:pt x="1431" y="532"/>
                      </a:cubicBezTo>
                      <a:cubicBezTo>
                        <a:pt x="1425" y="534"/>
                        <a:pt x="1415" y="536"/>
                        <a:pt x="1411" y="538"/>
                      </a:cubicBezTo>
                      <a:cubicBezTo>
                        <a:pt x="1408" y="540"/>
                        <a:pt x="1406" y="548"/>
                        <a:pt x="1404" y="551"/>
                      </a:cubicBezTo>
                      <a:cubicBezTo>
                        <a:pt x="1402" y="553"/>
                        <a:pt x="1389" y="562"/>
                        <a:pt x="1386" y="565"/>
                      </a:cubicBezTo>
                      <a:cubicBezTo>
                        <a:pt x="1383" y="567"/>
                        <a:pt x="1372" y="575"/>
                        <a:pt x="1368" y="579"/>
                      </a:cubicBezTo>
                      <a:cubicBezTo>
                        <a:pt x="1365" y="583"/>
                        <a:pt x="1370" y="592"/>
                        <a:pt x="1373" y="599"/>
                      </a:cubicBezTo>
                      <a:cubicBezTo>
                        <a:pt x="1376" y="607"/>
                        <a:pt x="1371" y="619"/>
                        <a:pt x="1366" y="626"/>
                      </a:cubicBezTo>
                      <a:cubicBezTo>
                        <a:pt x="1362" y="633"/>
                        <a:pt x="1356" y="638"/>
                        <a:pt x="1352" y="642"/>
                      </a:cubicBezTo>
                      <a:cubicBezTo>
                        <a:pt x="1348" y="646"/>
                        <a:pt x="1349" y="651"/>
                        <a:pt x="1348" y="657"/>
                      </a:cubicBezTo>
                      <a:cubicBezTo>
                        <a:pt x="1348" y="662"/>
                        <a:pt x="1355" y="669"/>
                        <a:pt x="1354" y="675"/>
                      </a:cubicBezTo>
                      <a:cubicBezTo>
                        <a:pt x="1354" y="682"/>
                        <a:pt x="1344" y="692"/>
                        <a:pt x="1341" y="696"/>
                      </a:cubicBezTo>
                      <a:cubicBezTo>
                        <a:pt x="1338" y="700"/>
                        <a:pt x="1338" y="709"/>
                        <a:pt x="1338" y="713"/>
                      </a:cubicBezTo>
                      <a:cubicBezTo>
                        <a:pt x="1337" y="718"/>
                        <a:pt x="1335" y="732"/>
                        <a:pt x="1330" y="734"/>
                      </a:cubicBezTo>
                      <a:cubicBezTo>
                        <a:pt x="1325" y="736"/>
                        <a:pt x="1325" y="732"/>
                        <a:pt x="1320" y="732"/>
                      </a:cubicBezTo>
                      <a:cubicBezTo>
                        <a:pt x="1316" y="732"/>
                        <a:pt x="1314" y="729"/>
                        <a:pt x="1309" y="727"/>
                      </a:cubicBezTo>
                      <a:cubicBezTo>
                        <a:pt x="1303" y="724"/>
                        <a:pt x="1302" y="731"/>
                        <a:pt x="1298" y="729"/>
                      </a:cubicBezTo>
                      <a:cubicBezTo>
                        <a:pt x="1294" y="727"/>
                        <a:pt x="1294" y="725"/>
                        <a:pt x="1288" y="727"/>
                      </a:cubicBezTo>
                      <a:cubicBezTo>
                        <a:pt x="1283" y="730"/>
                        <a:pt x="1292" y="737"/>
                        <a:pt x="1294" y="743"/>
                      </a:cubicBezTo>
                      <a:cubicBezTo>
                        <a:pt x="1296" y="748"/>
                        <a:pt x="1296" y="756"/>
                        <a:pt x="1296" y="759"/>
                      </a:cubicBezTo>
                      <a:cubicBezTo>
                        <a:pt x="1296" y="762"/>
                        <a:pt x="1297" y="777"/>
                        <a:pt x="1295" y="780"/>
                      </a:cubicBezTo>
                      <a:cubicBezTo>
                        <a:pt x="1293" y="783"/>
                        <a:pt x="1289" y="784"/>
                        <a:pt x="1281" y="782"/>
                      </a:cubicBezTo>
                      <a:cubicBezTo>
                        <a:pt x="1273" y="780"/>
                        <a:pt x="1283" y="792"/>
                        <a:pt x="1283" y="796"/>
                      </a:cubicBezTo>
                      <a:cubicBezTo>
                        <a:pt x="1283" y="799"/>
                        <a:pt x="1282" y="803"/>
                        <a:pt x="1282" y="809"/>
                      </a:cubicBezTo>
                      <a:cubicBezTo>
                        <a:pt x="1282" y="815"/>
                        <a:pt x="1288" y="818"/>
                        <a:pt x="1288" y="824"/>
                      </a:cubicBezTo>
                      <a:cubicBezTo>
                        <a:pt x="1288" y="830"/>
                        <a:pt x="1283" y="829"/>
                        <a:pt x="1280" y="834"/>
                      </a:cubicBezTo>
                      <a:cubicBezTo>
                        <a:pt x="1277" y="839"/>
                        <a:pt x="1276" y="842"/>
                        <a:pt x="1273" y="840"/>
                      </a:cubicBezTo>
                      <a:cubicBezTo>
                        <a:pt x="1269" y="838"/>
                        <a:pt x="1270" y="835"/>
                        <a:pt x="1265" y="834"/>
                      </a:cubicBezTo>
                      <a:cubicBezTo>
                        <a:pt x="1260" y="832"/>
                        <a:pt x="1262" y="842"/>
                        <a:pt x="1258" y="841"/>
                      </a:cubicBezTo>
                      <a:cubicBezTo>
                        <a:pt x="1254" y="840"/>
                        <a:pt x="1256" y="832"/>
                        <a:pt x="1256" y="828"/>
                      </a:cubicBezTo>
                      <a:cubicBezTo>
                        <a:pt x="1256" y="824"/>
                        <a:pt x="1255" y="809"/>
                        <a:pt x="1254" y="807"/>
                      </a:cubicBezTo>
                      <a:cubicBezTo>
                        <a:pt x="1254" y="804"/>
                        <a:pt x="1249" y="793"/>
                        <a:pt x="1246" y="790"/>
                      </a:cubicBezTo>
                      <a:cubicBezTo>
                        <a:pt x="1243" y="786"/>
                        <a:pt x="1241" y="781"/>
                        <a:pt x="1241" y="777"/>
                      </a:cubicBezTo>
                      <a:cubicBezTo>
                        <a:pt x="1241" y="772"/>
                        <a:pt x="1240" y="766"/>
                        <a:pt x="1239" y="762"/>
                      </a:cubicBezTo>
                      <a:cubicBezTo>
                        <a:pt x="1237" y="757"/>
                        <a:pt x="1238" y="753"/>
                        <a:pt x="1236" y="750"/>
                      </a:cubicBezTo>
                      <a:cubicBezTo>
                        <a:pt x="1234" y="747"/>
                        <a:pt x="1230" y="748"/>
                        <a:pt x="1227" y="750"/>
                      </a:cubicBezTo>
                      <a:cubicBezTo>
                        <a:pt x="1223" y="752"/>
                        <a:pt x="1224" y="749"/>
                        <a:pt x="1220" y="746"/>
                      </a:cubicBezTo>
                      <a:cubicBezTo>
                        <a:pt x="1216" y="744"/>
                        <a:pt x="1220" y="751"/>
                        <a:pt x="1221" y="757"/>
                      </a:cubicBezTo>
                      <a:cubicBezTo>
                        <a:pt x="1221" y="763"/>
                        <a:pt x="1218" y="764"/>
                        <a:pt x="1215" y="768"/>
                      </a:cubicBezTo>
                      <a:cubicBezTo>
                        <a:pt x="1211" y="771"/>
                        <a:pt x="1214" y="780"/>
                        <a:pt x="1215" y="785"/>
                      </a:cubicBezTo>
                      <a:cubicBezTo>
                        <a:pt x="1216" y="790"/>
                        <a:pt x="1210" y="793"/>
                        <a:pt x="1205" y="792"/>
                      </a:cubicBezTo>
                      <a:cubicBezTo>
                        <a:pt x="1199" y="791"/>
                        <a:pt x="1200" y="788"/>
                        <a:pt x="1196" y="787"/>
                      </a:cubicBezTo>
                      <a:cubicBezTo>
                        <a:pt x="1191" y="786"/>
                        <a:pt x="1191" y="789"/>
                        <a:pt x="1189" y="785"/>
                      </a:cubicBezTo>
                      <a:cubicBezTo>
                        <a:pt x="1186" y="780"/>
                        <a:pt x="1184" y="776"/>
                        <a:pt x="1184" y="770"/>
                      </a:cubicBezTo>
                      <a:cubicBezTo>
                        <a:pt x="1184" y="765"/>
                        <a:pt x="1183" y="763"/>
                        <a:pt x="1181" y="760"/>
                      </a:cubicBezTo>
                      <a:cubicBezTo>
                        <a:pt x="1178" y="757"/>
                        <a:pt x="1178" y="752"/>
                        <a:pt x="1181" y="749"/>
                      </a:cubicBezTo>
                      <a:cubicBezTo>
                        <a:pt x="1185" y="745"/>
                        <a:pt x="1182" y="743"/>
                        <a:pt x="1182" y="739"/>
                      </a:cubicBezTo>
                      <a:cubicBezTo>
                        <a:pt x="1183" y="734"/>
                        <a:pt x="1186" y="733"/>
                        <a:pt x="1189" y="732"/>
                      </a:cubicBezTo>
                      <a:cubicBezTo>
                        <a:pt x="1193" y="731"/>
                        <a:pt x="1200" y="730"/>
                        <a:pt x="1200" y="728"/>
                      </a:cubicBezTo>
                      <a:cubicBezTo>
                        <a:pt x="1200" y="726"/>
                        <a:pt x="1207" y="723"/>
                        <a:pt x="1211" y="723"/>
                      </a:cubicBezTo>
                      <a:cubicBezTo>
                        <a:pt x="1214" y="723"/>
                        <a:pt x="1215" y="721"/>
                        <a:pt x="1216" y="716"/>
                      </a:cubicBezTo>
                      <a:cubicBezTo>
                        <a:pt x="1217" y="711"/>
                        <a:pt x="1220" y="712"/>
                        <a:pt x="1225" y="711"/>
                      </a:cubicBezTo>
                      <a:cubicBezTo>
                        <a:pt x="1229" y="710"/>
                        <a:pt x="1228" y="703"/>
                        <a:pt x="1229" y="699"/>
                      </a:cubicBezTo>
                      <a:cubicBezTo>
                        <a:pt x="1230" y="695"/>
                        <a:pt x="1230" y="689"/>
                        <a:pt x="1231" y="684"/>
                      </a:cubicBezTo>
                      <a:cubicBezTo>
                        <a:pt x="1232" y="680"/>
                        <a:pt x="1234" y="683"/>
                        <a:pt x="1238" y="683"/>
                      </a:cubicBezTo>
                      <a:cubicBezTo>
                        <a:pt x="1242" y="684"/>
                        <a:pt x="1244" y="683"/>
                        <a:pt x="1244" y="680"/>
                      </a:cubicBezTo>
                      <a:cubicBezTo>
                        <a:pt x="1243" y="677"/>
                        <a:pt x="1235" y="674"/>
                        <a:pt x="1228" y="669"/>
                      </a:cubicBezTo>
                      <a:cubicBezTo>
                        <a:pt x="1221" y="665"/>
                        <a:pt x="1214" y="668"/>
                        <a:pt x="1208" y="669"/>
                      </a:cubicBezTo>
                      <a:cubicBezTo>
                        <a:pt x="1202" y="670"/>
                        <a:pt x="1191" y="672"/>
                        <a:pt x="1185" y="671"/>
                      </a:cubicBezTo>
                      <a:cubicBezTo>
                        <a:pt x="1180" y="670"/>
                        <a:pt x="1177" y="669"/>
                        <a:pt x="1168" y="671"/>
                      </a:cubicBezTo>
                      <a:cubicBezTo>
                        <a:pt x="1160" y="672"/>
                        <a:pt x="1159" y="676"/>
                        <a:pt x="1153" y="674"/>
                      </a:cubicBezTo>
                      <a:cubicBezTo>
                        <a:pt x="1147" y="672"/>
                        <a:pt x="1141" y="674"/>
                        <a:pt x="1136" y="674"/>
                      </a:cubicBezTo>
                      <a:cubicBezTo>
                        <a:pt x="1132" y="675"/>
                        <a:pt x="1122" y="673"/>
                        <a:pt x="1117" y="670"/>
                      </a:cubicBezTo>
                      <a:cubicBezTo>
                        <a:pt x="1113" y="668"/>
                        <a:pt x="1109" y="671"/>
                        <a:pt x="1105" y="668"/>
                      </a:cubicBezTo>
                      <a:cubicBezTo>
                        <a:pt x="1102" y="666"/>
                        <a:pt x="1102" y="654"/>
                        <a:pt x="1105" y="648"/>
                      </a:cubicBezTo>
                      <a:cubicBezTo>
                        <a:pt x="1108" y="642"/>
                        <a:pt x="1107" y="639"/>
                        <a:pt x="1105" y="634"/>
                      </a:cubicBezTo>
                      <a:cubicBezTo>
                        <a:pt x="1103" y="629"/>
                        <a:pt x="1104" y="627"/>
                        <a:pt x="1102" y="625"/>
                      </a:cubicBezTo>
                      <a:cubicBezTo>
                        <a:pt x="1100" y="623"/>
                        <a:pt x="1100" y="621"/>
                        <a:pt x="1099" y="618"/>
                      </a:cubicBezTo>
                      <a:cubicBezTo>
                        <a:pt x="1097" y="615"/>
                        <a:pt x="1101" y="615"/>
                        <a:pt x="1097" y="613"/>
                      </a:cubicBezTo>
                      <a:cubicBezTo>
                        <a:pt x="1092" y="612"/>
                        <a:pt x="1092" y="615"/>
                        <a:pt x="1092" y="618"/>
                      </a:cubicBezTo>
                      <a:cubicBezTo>
                        <a:pt x="1092" y="622"/>
                        <a:pt x="1092" y="625"/>
                        <a:pt x="1092" y="625"/>
                      </a:cubicBezTo>
                      <a:cubicBezTo>
                        <a:pt x="1089" y="628"/>
                        <a:pt x="1090" y="630"/>
                        <a:pt x="1086" y="629"/>
                      </a:cubicBezTo>
                      <a:cubicBezTo>
                        <a:pt x="1082" y="628"/>
                        <a:pt x="1076" y="625"/>
                        <a:pt x="1071" y="623"/>
                      </a:cubicBezTo>
                      <a:cubicBezTo>
                        <a:pt x="1066" y="622"/>
                        <a:pt x="1068" y="613"/>
                        <a:pt x="1065" y="609"/>
                      </a:cubicBezTo>
                      <a:cubicBezTo>
                        <a:pt x="1063" y="604"/>
                        <a:pt x="1059" y="605"/>
                        <a:pt x="1059" y="608"/>
                      </a:cubicBezTo>
                      <a:cubicBezTo>
                        <a:pt x="1060" y="611"/>
                        <a:pt x="1061" y="617"/>
                        <a:pt x="1058" y="617"/>
                      </a:cubicBezTo>
                      <a:cubicBezTo>
                        <a:pt x="1055" y="617"/>
                        <a:pt x="1048" y="617"/>
                        <a:pt x="1045" y="615"/>
                      </a:cubicBezTo>
                      <a:cubicBezTo>
                        <a:pt x="1042" y="613"/>
                        <a:pt x="1043" y="609"/>
                        <a:pt x="1043" y="605"/>
                      </a:cubicBezTo>
                      <a:cubicBezTo>
                        <a:pt x="1043" y="601"/>
                        <a:pt x="1036" y="598"/>
                        <a:pt x="1033" y="594"/>
                      </a:cubicBezTo>
                      <a:cubicBezTo>
                        <a:pt x="1031" y="591"/>
                        <a:pt x="1029" y="597"/>
                        <a:pt x="1028" y="599"/>
                      </a:cubicBezTo>
                      <a:cubicBezTo>
                        <a:pt x="1027" y="602"/>
                        <a:pt x="1032" y="603"/>
                        <a:pt x="1035" y="605"/>
                      </a:cubicBezTo>
                      <a:cubicBezTo>
                        <a:pt x="1038" y="607"/>
                        <a:pt x="1039" y="610"/>
                        <a:pt x="1033" y="613"/>
                      </a:cubicBezTo>
                      <a:cubicBezTo>
                        <a:pt x="1028" y="616"/>
                        <a:pt x="1031" y="619"/>
                        <a:pt x="1027" y="620"/>
                      </a:cubicBezTo>
                      <a:cubicBezTo>
                        <a:pt x="1023" y="621"/>
                        <a:pt x="1023" y="624"/>
                        <a:pt x="1022" y="628"/>
                      </a:cubicBezTo>
                      <a:cubicBezTo>
                        <a:pt x="1021" y="632"/>
                        <a:pt x="1019" y="634"/>
                        <a:pt x="1017" y="639"/>
                      </a:cubicBezTo>
                      <a:cubicBezTo>
                        <a:pt x="1014" y="645"/>
                        <a:pt x="1021" y="643"/>
                        <a:pt x="1025" y="643"/>
                      </a:cubicBezTo>
                      <a:cubicBezTo>
                        <a:pt x="1030" y="643"/>
                        <a:pt x="1036" y="650"/>
                        <a:pt x="1038" y="654"/>
                      </a:cubicBezTo>
                      <a:cubicBezTo>
                        <a:pt x="1040" y="658"/>
                        <a:pt x="1043" y="659"/>
                        <a:pt x="1046" y="658"/>
                      </a:cubicBezTo>
                      <a:cubicBezTo>
                        <a:pt x="1050" y="657"/>
                        <a:pt x="1056" y="660"/>
                        <a:pt x="1056" y="664"/>
                      </a:cubicBezTo>
                      <a:cubicBezTo>
                        <a:pt x="1055" y="668"/>
                        <a:pt x="1060" y="667"/>
                        <a:pt x="1063" y="669"/>
                      </a:cubicBezTo>
                      <a:cubicBezTo>
                        <a:pt x="1065" y="672"/>
                        <a:pt x="1061" y="674"/>
                        <a:pt x="1056" y="677"/>
                      </a:cubicBezTo>
                      <a:cubicBezTo>
                        <a:pt x="1052" y="679"/>
                        <a:pt x="1046" y="676"/>
                        <a:pt x="1038" y="677"/>
                      </a:cubicBezTo>
                      <a:cubicBezTo>
                        <a:pt x="1031" y="678"/>
                        <a:pt x="1036" y="688"/>
                        <a:pt x="1035" y="691"/>
                      </a:cubicBezTo>
                      <a:cubicBezTo>
                        <a:pt x="1033" y="694"/>
                        <a:pt x="1031" y="693"/>
                        <a:pt x="1026" y="693"/>
                      </a:cubicBezTo>
                      <a:cubicBezTo>
                        <a:pt x="1020" y="693"/>
                        <a:pt x="1024" y="698"/>
                        <a:pt x="1019" y="702"/>
                      </a:cubicBezTo>
                      <a:cubicBezTo>
                        <a:pt x="1015" y="706"/>
                        <a:pt x="1019" y="708"/>
                        <a:pt x="1021" y="713"/>
                      </a:cubicBezTo>
                      <a:cubicBezTo>
                        <a:pt x="1022" y="718"/>
                        <a:pt x="1035" y="720"/>
                        <a:pt x="1037" y="723"/>
                      </a:cubicBezTo>
                      <a:cubicBezTo>
                        <a:pt x="1040" y="725"/>
                        <a:pt x="1051" y="723"/>
                        <a:pt x="1053" y="727"/>
                      </a:cubicBezTo>
                      <a:cubicBezTo>
                        <a:pt x="1056" y="731"/>
                        <a:pt x="1052" y="733"/>
                        <a:pt x="1052" y="736"/>
                      </a:cubicBezTo>
                      <a:cubicBezTo>
                        <a:pt x="1052" y="738"/>
                        <a:pt x="1054" y="740"/>
                        <a:pt x="1054" y="744"/>
                      </a:cubicBezTo>
                      <a:cubicBezTo>
                        <a:pt x="1054" y="749"/>
                        <a:pt x="1049" y="750"/>
                        <a:pt x="1046" y="753"/>
                      </a:cubicBezTo>
                      <a:cubicBezTo>
                        <a:pt x="1043" y="755"/>
                        <a:pt x="1045" y="759"/>
                        <a:pt x="1047" y="765"/>
                      </a:cubicBezTo>
                      <a:cubicBezTo>
                        <a:pt x="1049" y="767"/>
                        <a:pt x="1056" y="769"/>
                        <a:pt x="1058" y="773"/>
                      </a:cubicBezTo>
                      <a:cubicBezTo>
                        <a:pt x="1060" y="777"/>
                        <a:pt x="1054" y="781"/>
                        <a:pt x="1055" y="783"/>
                      </a:cubicBezTo>
                      <a:cubicBezTo>
                        <a:pt x="1056" y="786"/>
                        <a:pt x="1064" y="783"/>
                        <a:pt x="1068" y="785"/>
                      </a:cubicBezTo>
                      <a:cubicBezTo>
                        <a:pt x="1071" y="787"/>
                        <a:pt x="1064" y="790"/>
                        <a:pt x="1062" y="794"/>
                      </a:cubicBezTo>
                      <a:cubicBezTo>
                        <a:pt x="1060" y="798"/>
                        <a:pt x="1064" y="801"/>
                        <a:pt x="1068" y="805"/>
                      </a:cubicBezTo>
                      <a:cubicBezTo>
                        <a:pt x="1072" y="809"/>
                        <a:pt x="1069" y="808"/>
                        <a:pt x="1067" y="811"/>
                      </a:cubicBezTo>
                      <a:cubicBezTo>
                        <a:pt x="1066" y="814"/>
                        <a:pt x="1065" y="820"/>
                        <a:pt x="1066" y="822"/>
                      </a:cubicBezTo>
                      <a:cubicBezTo>
                        <a:pt x="1067" y="823"/>
                        <a:pt x="1071" y="829"/>
                        <a:pt x="1071" y="833"/>
                      </a:cubicBezTo>
                      <a:cubicBezTo>
                        <a:pt x="1070" y="837"/>
                        <a:pt x="1076" y="841"/>
                        <a:pt x="1077" y="843"/>
                      </a:cubicBezTo>
                      <a:cubicBezTo>
                        <a:pt x="1079" y="846"/>
                        <a:pt x="1075" y="846"/>
                        <a:pt x="1073" y="848"/>
                      </a:cubicBezTo>
                      <a:cubicBezTo>
                        <a:pt x="1070" y="849"/>
                        <a:pt x="1075" y="850"/>
                        <a:pt x="1075" y="853"/>
                      </a:cubicBezTo>
                      <a:cubicBezTo>
                        <a:pt x="1076" y="857"/>
                        <a:pt x="1073" y="857"/>
                        <a:pt x="1071" y="857"/>
                      </a:cubicBezTo>
                      <a:cubicBezTo>
                        <a:pt x="1069" y="856"/>
                        <a:pt x="1068" y="855"/>
                        <a:pt x="1066" y="856"/>
                      </a:cubicBezTo>
                      <a:cubicBezTo>
                        <a:pt x="1064" y="857"/>
                        <a:pt x="1070" y="859"/>
                        <a:pt x="1073" y="861"/>
                      </a:cubicBezTo>
                      <a:cubicBezTo>
                        <a:pt x="1077" y="863"/>
                        <a:pt x="1073" y="864"/>
                        <a:pt x="1076" y="867"/>
                      </a:cubicBezTo>
                      <a:cubicBezTo>
                        <a:pt x="1078" y="869"/>
                        <a:pt x="1079" y="872"/>
                        <a:pt x="1076" y="876"/>
                      </a:cubicBezTo>
                      <a:cubicBezTo>
                        <a:pt x="1072" y="879"/>
                        <a:pt x="1071" y="874"/>
                        <a:pt x="1069" y="870"/>
                      </a:cubicBezTo>
                      <a:cubicBezTo>
                        <a:pt x="1068" y="866"/>
                        <a:pt x="1065" y="866"/>
                        <a:pt x="1066" y="869"/>
                      </a:cubicBezTo>
                      <a:cubicBezTo>
                        <a:pt x="1066" y="872"/>
                        <a:pt x="1066" y="875"/>
                        <a:pt x="1064" y="875"/>
                      </a:cubicBezTo>
                      <a:cubicBezTo>
                        <a:pt x="1062" y="875"/>
                        <a:pt x="1064" y="875"/>
                        <a:pt x="1062" y="874"/>
                      </a:cubicBezTo>
                      <a:cubicBezTo>
                        <a:pt x="1059" y="873"/>
                        <a:pt x="1063" y="879"/>
                        <a:pt x="1058" y="879"/>
                      </a:cubicBezTo>
                      <a:cubicBezTo>
                        <a:pt x="1053" y="879"/>
                        <a:pt x="1057" y="871"/>
                        <a:pt x="1057" y="868"/>
                      </a:cubicBezTo>
                      <a:cubicBezTo>
                        <a:pt x="1057" y="866"/>
                        <a:pt x="1057" y="859"/>
                        <a:pt x="1058" y="857"/>
                      </a:cubicBezTo>
                      <a:cubicBezTo>
                        <a:pt x="1059" y="854"/>
                        <a:pt x="1059" y="850"/>
                        <a:pt x="1059" y="845"/>
                      </a:cubicBezTo>
                      <a:cubicBezTo>
                        <a:pt x="1058" y="840"/>
                        <a:pt x="1057" y="847"/>
                        <a:pt x="1056" y="848"/>
                      </a:cubicBezTo>
                      <a:cubicBezTo>
                        <a:pt x="1056" y="850"/>
                        <a:pt x="1056" y="855"/>
                        <a:pt x="1055" y="856"/>
                      </a:cubicBezTo>
                      <a:cubicBezTo>
                        <a:pt x="1053" y="857"/>
                        <a:pt x="1054" y="853"/>
                        <a:pt x="1054" y="853"/>
                      </a:cubicBezTo>
                      <a:cubicBezTo>
                        <a:pt x="1054" y="851"/>
                        <a:pt x="1055" y="844"/>
                        <a:pt x="1053" y="844"/>
                      </a:cubicBezTo>
                      <a:cubicBezTo>
                        <a:pt x="1052" y="843"/>
                        <a:pt x="1052" y="850"/>
                        <a:pt x="1051" y="852"/>
                      </a:cubicBezTo>
                      <a:cubicBezTo>
                        <a:pt x="1051" y="855"/>
                        <a:pt x="1051" y="857"/>
                        <a:pt x="1053" y="860"/>
                      </a:cubicBezTo>
                      <a:cubicBezTo>
                        <a:pt x="1053" y="862"/>
                        <a:pt x="1054" y="865"/>
                        <a:pt x="1054" y="868"/>
                      </a:cubicBezTo>
                      <a:cubicBezTo>
                        <a:pt x="1055" y="870"/>
                        <a:pt x="1054" y="872"/>
                        <a:pt x="1053" y="873"/>
                      </a:cubicBezTo>
                      <a:cubicBezTo>
                        <a:pt x="1051" y="874"/>
                        <a:pt x="1052" y="877"/>
                        <a:pt x="1051" y="880"/>
                      </a:cubicBezTo>
                      <a:cubicBezTo>
                        <a:pt x="1051" y="883"/>
                        <a:pt x="1047" y="881"/>
                        <a:pt x="1046" y="879"/>
                      </a:cubicBezTo>
                      <a:cubicBezTo>
                        <a:pt x="1045" y="877"/>
                        <a:pt x="1046" y="872"/>
                        <a:pt x="1047" y="870"/>
                      </a:cubicBezTo>
                      <a:cubicBezTo>
                        <a:pt x="1048" y="868"/>
                        <a:pt x="1047" y="866"/>
                        <a:pt x="1047" y="863"/>
                      </a:cubicBezTo>
                      <a:cubicBezTo>
                        <a:pt x="1047" y="860"/>
                        <a:pt x="1046" y="859"/>
                        <a:pt x="1044" y="861"/>
                      </a:cubicBezTo>
                      <a:cubicBezTo>
                        <a:pt x="1043" y="863"/>
                        <a:pt x="1044" y="873"/>
                        <a:pt x="1044" y="877"/>
                      </a:cubicBezTo>
                      <a:cubicBezTo>
                        <a:pt x="1044" y="881"/>
                        <a:pt x="1040" y="878"/>
                        <a:pt x="1040" y="876"/>
                      </a:cubicBezTo>
                      <a:cubicBezTo>
                        <a:pt x="1040" y="874"/>
                        <a:pt x="1039" y="864"/>
                        <a:pt x="1037" y="865"/>
                      </a:cubicBezTo>
                      <a:cubicBezTo>
                        <a:pt x="1035" y="866"/>
                        <a:pt x="1037" y="872"/>
                        <a:pt x="1037" y="875"/>
                      </a:cubicBezTo>
                      <a:cubicBezTo>
                        <a:pt x="1038" y="878"/>
                        <a:pt x="1036" y="881"/>
                        <a:pt x="1033" y="879"/>
                      </a:cubicBezTo>
                      <a:cubicBezTo>
                        <a:pt x="1029" y="877"/>
                        <a:pt x="1028" y="874"/>
                        <a:pt x="1027" y="870"/>
                      </a:cubicBezTo>
                      <a:cubicBezTo>
                        <a:pt x="1027" y="866"/>
                        <a:pt x="1030" y="858"/>
                        <a:pt x="1030" y="855"/>
                      </a:cubicBezTo>
                      <a:cubicBezTo>
                        <a:pt x="1030" y="851"/>
                        <a:pt x="1030" y="847"/>
                        <a:pt x="1025" y="845"/>
                      </a:cubicBezTo>
                      <a:cubicBezTo>
                        <a:pt x="1021" y="842"/>
                        <a:pt x="1020" y="840"/>
                        <a:pt x="1018" y="838"/>
                      </a:cubicBezTo>
                      <a:cubicBezTo>
                        <a:pt x="1016" y="835"/>
                        <a:pt x="1016" y="830"/>
                        <a:pt x="1015" y="826"/>
                      </a:cubicBezTo>
                      <a:cubicBezTo>
                        <a:pt x="1015" y="822"/>
                        <a:pt x="1013" y="830"/>
                        <a:pt x="1013" y="833"/>
                      </a:cubicBezTo>
                      <a:cubicBezTo>
                        <a:pt x="1013" y="837"/>
                        <a:pt x="1018" y="841"/>
                        <a:pt x="1020" y="844"/>
                      </a:cubicBezTo>
                      <a:cubicBezTo>
                        <a:pt x="1022" y="847"/>
                        <a:pt x="1023" y="852"/>
                        <a:pt x="1023" y="856"/>
                      </a:cubicBezTo>
                      <a:cubicBezTo>
                        <a:pt x="1023" y="859"/>
                        <a:pt x="1019" y="863"/>
                        <a:pt x="1017" y="867"/>
                      </a:cubicBezTo>
                      <a:cubicBezTo>
                        <a:pt x="1014" y="871"/>
                        <a:pt x="1002" y="876"/>
                        <a:pt x="997" y="878"/>
                      </a:cubicBezTo>
                      <a:cubicBezTo>
                        <a:pt x="992" y="881"/>
                        <a:pt x="988" y="882"/>
                        <a:pt x="981" y="881"/>
                      </a:cubicBezTo>
                      <a:cubicBezTo>
                        <a:pt x="975" y="881"/>
                        <a:pt x="974" y="886"/>
                        <a:pt x="970" y="889"/>
                      </a:cubicBezTo>
                      <a:cubicBezTo>
                        <a:pt x="965" y="893"/>
                        <a:pt x="963" y="899"/>
                        <a:pt x="961" y="904"/>
                      </a:cubicBezTo>
                      <a:cubicBezTo>
                        <a:pt x="960" y="910"/>
                        <a:pt x="964" y="915"/>
                        <a:pt x="967" y="919"/>
                      </a:cubicBezTo>
                      <a:cubicBezTo>
                        <a:pt x="970" y="923"/>
                        <a:pt x="969" y="924"/>
                        <a:pt x="967" y="924"/>
                      </a:cubicBezTo>
                      <a:cubicBezTo>
                        <a:pt x="964" y="924"/>
                        <a:pt x="961" y="926"/>
                        <a:pt x="964" y="926"/>
                      </a:cubicBezTo>
                      <a:cubicBezTo>
                        <a:pt x="966" y="926"/>
                        <a:pt x="970" y="927"/>
                        <a:pt x="970" y="929"/>
                      </a:cubicBezTo>
                      <a:cubicBezTo>
                        <a:pt x="970" y="932"/>
                        <a:pt x="968" y="934"/>
                        <a:pt x="964" y="936"/>
                      </a:cubicBezTo>
                      <a:cubicBezTo>
                        <a:pt x="960" y="939"/>
                        <a:pt x="959" y="941"/>
                        <a:pt x="958" y="944"/>
                      </a:cubicBezTo>
                      <a:cubicBezTo>
                        <a:pt x="957" y="947"/>
                        <a:pt x="962" y="946"/>
                        <a:pt x="962" y="947"/>
                      </a:cubicBezTo>
                      <a:cubicBezTo>
                        <a:pt x="962" y="949"/>
                        <a:pt x="956" y="955"/>
                        <a:pt x="953" y="956"/>
                      </a:cubicBezTo>
                      <a:cubicBezTo>
                        <a:pt x="949" y="958"/>
                        <a:pt x="948" y="959"/>
                        <a:pt x="945" y="962"/>
                      </a:cubicBezTo>
                      <a:cubicBezTo>
                        <a:pt x="942" y="965"/>
                        <a:pt x="942" y="968"/>
                        <a:pt x="939" y="968"/>
                      </a:cubicBezTo>
                      <a:cubicBezTo>
                        <a:pt x="936" y="968"/>
                        <a:pt x="932" y="963"/>
                        <a:pt x="931" y="962"/>
                      </a:cubicBezTo>
                      <a:cubicBezTo>
                        <a:pt x="929" y="961"/>
                        <a:pt x="928" y="960"/>
                        <a:pt x="927" y="961"/>
                      </a:cubicBezTo>
                      <a:cubicBezTo>
                        <a:pt x="926" y="962"/>
                        <a:pt x="929" y="965"/>
                        <a:pt x="933" y="967"/>
                      </a:cubicBezTo>
                      <a:cubicBezTo>
                        <a:pt x="936" y="968"/>
                        <a:pt x="936" y="971"/>
                        <a:pt x="934" y="974"/>
                      </a:cubicBezTo>
                      <a:cubicBezTo>
                        <a:pt x="931" y="976"/>
                        <a:pt x="924" y="979"/>
                        <a:pt x="918" y="980"/>
                      </a:cubicBezTo>
                      <a:cubicBezTo>
                        <a:pt x="913" y="980"/>
                        <a:pt x="904" y="985"/>
                        <a:pt x="901" y="987"/>
                      </a:cubicBezTo>
                      <a:cubicBezTo>
                        <a:pt x="897" y="988"/>
                        <a:pt x="893" y="989"/>
                        <a:pt x="893" y="989"/>
                      </a:cubicBezTo>
                      <a:cubicBezTo>
                        <a:pt x="892" y="988"/>
                        <a:pt x="892" y="985"/>
                        <a:pt x="896" y="983"/>
                      </a:cubicBezTo>
                      <a:cubicBezTo>
                        <a:pt x="900" y="981"/>
                        <a:pt x="897" y="978"/>
                        <a:pt x="894" y="977"/>
                      </a:cubicBezTo>
                      <a:cubicBezTo>
                        <a:pt x="891" y="975"/>
                        <a:pt x="885" y="977"/>
                        <a:pt x="881" y="980"/>
                      </a:cubicBezTo>
                      <a:cubicBezTo>
                        <a:pt x="877" y="983"/>
                        <a:pt x="874" y="991"/>
                        <a:pt x="872" y="994"/>
                      </a:cubicBezTo>
                      <a:cubicBezTo>
                        <a:pt x="870" y="997"/>
                        <a:pt x="873" y="1000"/>
                        <a:pt x="876" y="997"/>
                      </a:cubicBezTo>
                      <a:cubicBezTo>
                        <a:pt x="878" y="995"/>
                        <a:pt x="886" y="989"/>
                        <a:pt x="888" y="990"/>
                      </a:cubicBezTo>
                      <a:cubicBezTo>
                        <a:pt x="891" y="992"/>
                        <a:pt x="888" y="993"/>
                        <a:pt x="884" y="995"/>
                      </a:cubicBezTo>
                      <a:cubicBezTo>
                        <a:pt x="880" y="997"/>
                        <a:pt x="873" y="1004"/>
                        <a:pt x="869" y="1008"/>
                      </a:cubicBezTo>
                      <a:cubicBezTo>
                        <a:pt x="865" y="1012"/>
                        <a:pt x="865" y="1015"/>
                        <a:pt x="859" y="1020"/>
                      </a:cubicBezTo>
                      <a:cubicBezTo>
                        <a:pt x="853" y="1025"/>
                        <a:pt x="851" y="1031"/>
                        <a:pt x="848" y="1035"/>
                      </a:cubicBezTo>
                      <a:cubicBezTo>
                        <a:pt x="844" y="1040"/>
                        <a:pt x="838" y="1048"/>
                        <a:pt x="833" y="1052"/>
                      </a:cubicBezTo>
                      <a:cubicBezTo>
                        <a:pt x="829" y="1056"/>
                        <a:pt x="825" y="1061"/>
                        <a:pt x="823" y="1065"/>
                      </a:cubicBezTo>
                      <a:cubicBezTo>
                        <a:pt x="821" y="1070"/>
                        <a:pt x="812" y="1073"/>
                        <a:pt x="805" y="1076"/>
                      </a:cubicBezTo>
                      <a:cubicBezTo>
                        <a:pt x="799" y="1079"/>
                        <a:pt x="790" y="1087"/>
                        <a:pt x="785" y="1092"/>
                      </a:cubicBezTo>
                      <a:cubicBezTo>
                        <a:pt x="780" y="1097"/>
                        <a:pt x="776" y="1105"/>
                        <a:pt x="773" y="1107"/>
                      </a:cubicBezTo>
                      <a:cubicBezTo>
                        <a:pt x="769" y="1110"/>
                        <a:pt x="758" y="1117"/>
                        <a:pt x="753" y="1119"/>
                      </a:cubicBezTo>
                      <a:cubicBezTo>
                        <a:pt x="749" y="1121"/>
                        <a:pt x="734" y="1131"/>
                        <a:pt x="729" y="1133"/>
                      </a:cubicBezTo>
                      <a:cubicBezTo>
                        <a:pt x="724" y="1136"/>
                        <a:pt x="724" y="1141"/>
                        <a:pt x="722" y="1145"/>
                      </a:cubicBezTo>
                      <a:cubicBezTo>
                        <a:pt x="721" y="1149"/>
                        <a:pt x="727" y="1150"/>
                        <a:pt x="727" y="1154"/>
                      </a:cubicBezTo>
                      <a:cubicBezTo>
                        <a:pt x="727" y="1159"/>
                        <a:pt x="724" y="1161"/>
                        <a:pt x="721" y="1165"/>
                      </a:cubicBezTo>
                      <a:cubicBezTo>
                        <a:pt x="717" y="1168"/>
                        <a:pt x="715" y="1170"/>
                        <a:pt x="709" y="1172"/>
                      </a:cubicBezTo>
                      <a:cubicBezTo>
                        <a:pt x="702" y="1173"/>
                        <a:pt x="698" y="1178"/>
                        <a:pt x="694" y="1180"/>
                      </a:cubicBezTo>
                      <a:cubicBezTo>
                        <a:pt x="690" y="1183"/>
                        <a:pt x="687" y="1180"/>
                        <a:pt x="682" y="1178"/>
                      </a:cubicBezTo>
                      <a:cubicBezTo>
                        <a:pt x="678" y="1175"/>
                        <a:pt x="673" y="1178"/>
                        <a:pt x="671" y="1181"/>
                      </a:cubicBezTo>
                      <a:cubicBezTo>
                        <a:pt x="670" y="1184"/>
                        <a:pt x="668" y="1188"/>
                        <a:pt x="665" y="1188"/>
                      </a:cubicBezTo>
                      <a:cubicBezTo>
                        <a:pt x="661" y="1188"/>
                        <a:pt x="663" y="1195"/>
                        <a:pt x="661" y="1197"/>
                      </a:cubicBezTo>
                      <a:cubicBezTo>
                        <a:pt x="659" y="1199"/>
                        <a:pt x="657" y="1201"/>
                        <a:pt x="655" y="1204"/>
                      </a:cubicBezTo>
                      <a:cubicBezTo>
                        <a:pt x="653" y="1207"/>
                        <a:pt x="653" y="1210"/>
                        <a:pt x="651" y="1209"/>
                      </a:cubicBezTo>
                      <a:cubicBezTo>
                        <a:pt x="648" y="1209"/>
                        <a:pt x="650" y="1204"/>
                        <a:pt x="650" y="1202"/>
                      </a:cubicBezTo>
                      <a:cubicBezTo>
                        <a:pt x="650" y="1199"/>
                        <a:pt x="650" y="1197"/>
                        <a:pt x="649" y="1198"/>
                      </a:cubicBezTo>
                      <a:cubicBezTo>
                        <a:pt x="648" y="1198"/>
                        <a:pt x="648" y="1206"/>
                        <a:pt x="648" y="1209"/>
                      </a:cubicBezTo>
                      <a:cubicBezTo>
                        <a:pt x="647" y="1212"/>
                        <a:pt x="644" y="1211"/>
                        <a:pt x="643" y="1209"/>
                      </a:cubicBezTo>
                      <a:cubicBezTo>
                        <a:pt x="642" y="1206"/>
                        <a:pt x="644" y="1205"/>
                        <a:pt x="640" y="1202"/>
                      </a:cubicBezTo>
                      <a:cubicBezTo>
                        <a:pt x="637" y="1199"/>
                        <a:pt x="626" y="1205"/>
                        <a:pt x="621" y="1208"/>
                      </a:cubicBezTo>
                      <a:cubicBezTo>
                        <a:pt x="616" y="1211"/>
                        <a:pt x="612" y="1216"/>
                        <a:pt x="612" y="1220"/>
                      </a:cubicBezTo>
                      <a:cubicBezTo>
                        <a:pt x="612" y="1223"/>
                        <a:pt x="610" y="1227"/>
                        <a:pt x="608" y="1230"/>
                      </a:cubicBezTo>
                      <a:cubicBezTo>
                        <a:pt x="605" y="1233"/>
                        <a:pt x="604" y="1243"/>
                        <a:pt x="603" y="1248"/>
                      </a:cubicBezTo>
                      <a:cubicBezTo>
                        <a:pt x="601" y="1254"/>
                        <a:pt x="603" y="1264"/>
                        <a:pt x="604" y="1267"/>
                      </a:cubicBezTo>
                      <a:cubicBezTo>
                        <a:pt x="605" y="1270"/>
                        <a:pt x="607" y="1269"/>
                        <a:pt x="607" y="1271"/>
                      </a:cubicBezTo>
                      <a:cubicBezTo>
                        <a:pt x="608" y="1272"/>
                        <a:pt x="606" y="1274"/>
                        <a:pt x="605" y="1276"/>
                      </a:cubicBezTo>
                      <a:cubicBezTo>
                        <a:pt x="605" y="1278"/>
                        <a:pt x="607" y="1275"/>
                        <a:pt x="608" y="1277"/>
                      </a:cubicBezTo>
                      <a:cubicBezTo>
                        <a:pt x="609" y="1280"/>
                        <a:pt x="607" y="1291"/>
                        <a:pt x="604" y="1292"/>
                      </a:cubicBezTo>
                      <a:cubicBezTo>
                        <a:pt x="601" y="1294"/>
                        <a:pt x="600" y="1295"/>
                        <a:pt x="601" y="1296"/>
                      </a:cubicBezTo>
                      <a:cubicBezTo>
                        <a:pt x="603" y="1298"/>
                        <a:pt x="601" y="1296"/>
                        <a:pt x="605" y="1296"/>
                      </a:cubicBezTo>
                      <a:cubicBezTo>
                        <a:pt x="608" y="1295"/>
                        <a:pt x="606" y="1302"/>
                        <a:pt x="607" y="1306"/>
                      </a:cubicBezTo>
                      <a:cubicBezTo>
                        <a:pt x="608" y="1310"/>
                        <a:pt x="611" y="1314"/>
                        <a:pt x="612" y="1317"/>
                      </a:cubicBezTo>
                      <a:cubicBezTo>
                        <a:pt x="614" y="1320"/>
                        <a:pt x="611" y="1323"/>
                        <a:pt x="611" y="1326"/>
                      </a:cubicBezTo>
                      <a:cubicBezTo>
                        <a:pt x="610" y="1329"/>
                        <a:pt x="614" y="1332"/>
                        <a:pt x="614" y="1335"/>
                      </a:cubicBezTo>
                      <a:cubicBezTo>
                        <a:pt x="615" y="1339"/>
                        <a:pt x="612" y="1336"/>
                        <a:pt x="611" y="1335"/>
                      </a:cubicBezTo>
                      <a:cubicBezTo>
                        <a:pt x="609" y="1334"/>
                        <a:pt x="609" y="1330"/>
                        <a:pt x="608" y="1327"/>
                      </a:cubicBezTo>
                      <a:cubicBezTo>
                        <a:pt x="608" y="1324"/>
                        <a:pt x="605" y="1325"/>
                        <a:pt x="602" y="1328"/>
                      </a:cubicBezTo>
                      <a:cubicBezTo>
                        <a:pt x="599" y="1331"/>
                        <a:pt x="603" y="1335"/>
                        <a:pt x="606" y="1338"/>
                      </a:cubicBezTo>
                      <a:cubicBezTo>
                        <a:pt x="608" y="1340"/>
                        <a:pt x="614" y="1339"/>
                        <a:pt x="616" y="1341"/>
                      </a:cubicBezTo>
                      <a:cubicBezTo>
                        <a:pt x="618" y="1343"/>
                        <a:pt x="616" y="1350"/>
                        <a:pt x="614" y="1354"/>
                      </a:cubicBezTo>
                      <a:cubicBezTo>
                        <a:pt x="612" y="1357"/>
                        <a:pt x="612" y="1362"/>
                        <a:pt x="612" y="1367"/>
                      </a:cubicBezTo>
                      <a:cubicBezTo>
                        <a:pt x="612" y="1372"/>
                        <a:pt x="607" y="1386"/>
                        <a:pt x="607" y="1386"/>
                      </a:cubicBezTo>
                      <a:cubicBezTo>
                        <a:pt x="605" y="1392"/>
                        <a:pt x="599" y="1408"/>
                        <a:pt x="594" y="1412"/>
                      </a:cubicBezTo>
                      <a:cubicBezTo>
                        <a:pt x="590" y="1416"/>
                        <a:pt x="582" y="1425"/>
                        <a:pt x="582" y="1430"/>
                      </a:cubicBezTo>
                      <a:cubicBezTo>
                        <a:pt x="582" y="1436"/>
                        <a:pt x="581" y="1443"/>
                        <a:pt x="583" y="1447"/>
                      </a:cubicBezTo>
                      <a:cubicBezTo>
                        <a:pt x="585" y="1451"/>
                        <a:pt x="581" y="1453"/>
                        <a:pt x="583" y="1456"/>
                      </a:cubicBezTo>
                      <a:cubicBezTo>
                        <a:pt x="584" y="1459"/>
                        <a:pt x="586" y="1459"/>
                        <a:pt x="587" y="1462"/>
                      </a:cubicBezTo>
                      <a:cubicBezTo>
                        <a:pt x="587" y="1464"/>
                        <a:pt x="587" y="1469"/>
                        <a:pt x="587" y="1475"/>
                      </a:cubicBezTo>
                      <a:cubicBezTo>
                        <a:pt x="587" y="1476"/>
                        <a:pt x="579" y="1477"/>
                        <a:pt x="579" y="1479"/>
                      </a:cubicBezTo>
                      <a:cubicBezTo>
                        <a:pt x="579" y="1481"/>
                        <a:pt x="587" y="1485"/>
                        <a:pt x="587" y="1487"/>
                      </a:cubicBezTo>
                      <a:cubicBezTo>
                        <a:pt x="587" y="1488"/>
                        <a:pt x="587" y="1494"/>
                        <a:pt x="587" y="1495"/>
                      </a:cubicBezTo>
                      <a:cubicBezTo>
                        <a:pt x="587" y="1498"/>
                        <a:pt x="587" y="1513"/>
                        <a:pt x="587" y="1516"/>
                      </a:cubicBezTo>
                      <a:cubicBezTo>
                        <a:pt x="586" y="1519"/>
                        <a:pt x="581" y="1519"/>
                        <a:pt x="578" y="1517"/>
                      </a:cubicBezTo>
                      <a:cubicBezTo>
                        <a:pt x="576" y="1515"/>
                        <a:pt x="573" y="1516"/>
                        <a:pt x="570" y="1516"/>
                      </a:cubicBezTo>
                      <a:cubicBezTo>
                        <a:pt x="566" y="1515"/>
                        <a:pt x="565" y="1511"/>
                        <a:pt x="564" y="1511"/>
                      </a:cubicBezTo>
                      <a:cubicBezTo>
                        <a:pt x="563" y="1511"/>
                        <a:pt x="562" y="1515"/>
                        <a:pt x="559" y="1516"/>
                      </a:cubicBezTo>
                      <a:cubicBezTo>
                        <a:pt x="555" y="1517"/>
                        <a:pt x="555" y="1521"/>
                        <a:pt x="555" y="1524"/>
                      </a:cubicBezTo>
                      <a:cubicBezTo>
                        <a:pt x="555" y="1527"/>
                        <a:pt x="553" y="1533"/>
                        <a:pt x="550" y="1534"/>
                      </a:cubicBezTo>
                      <a:cubicBezTo>
                        <a:pt x="546" y="1535"/>
                        <a:pt x="547" y="1540"/>
                        <a:pt x="544" y="1543"/>
                      </a:cubicBezTo>
                      <a:cubicBezTo>
                        <a:pt x="540" y="1546"/>
                        <a:pt x="537" y="1552"/>
                        <a:pt x="534" y="1555"/>
                      </a:cubicBezTo>
                      <a:cubicBezTo>
                        <a:pt x="532" y="1558"/>
                        <a:pt x="532" y="1562"/>
                        <a:pt x="535" y="1567"/>
                      </a:cubicBezTo>
                      <a:cubicBezTo>
                        <a:pt x="537" y="1571"/>
                        <a:pt x="539" y="1571"/>
                        <a:pt x="544" y="1571"/>
                      </a:cubicBezTo>
                      <a:cubicBezTo>
                        <a:pt x="549" y="1571"/>
                        <a:pt x="552" y="1570"/>
                        <a:pt x="554" y="1572"/>
                      </a:cubicBezTo>
                      <a:cubicBezTo>
                        <a:pt x="556" y="1574"/>
                        <a:pt x="564" y="1579"/>
                        <a:pt x="565" y="1580"/>
                      </a:cubicBezTo>
                      <a:cubicBezTo>
                        <a:pt x="566" y="1581"/>
                        <a:pt x="567" y="1582"/>
                        <a:pt x="565" y="1582"/>
                      </a:cubicBezTo>
                      <a:cubicBezTo>
                        <a:pt x="562" y="1582"/>
                        <a:pt x="552" y="1577"/>
                        <a:pt x="550" y="1576"/>
                      </a:cubicBezTo>
                      <a:cubicBezTo>
                        <a:pt x="549" y="1574"/>
                        <a:pt x="540" y="1574"/>
                        <a:pt x="537" y="1574"/>
                      </a:cubicBezTo>
                      <a:cubicBezTo>
                        <a:pt x="533" y="1574"/>
                        <a:pt x="527" y="1576"/>
                        <a:pt x="523" y="1578"/>
                      </a:cubicBezTo>
                      <a:cubicBezTo>
                        <a:pt x="519" y="1580"/>
                        <a:pt x="516" y="1581"/>
                        <a:pt x="511" y="1581"/>
                      </a:cubicBezTo>
                      <a:cubicBezTo>
                        <a:pt x="506" y="1581"/>
                        <a:pt x="500" y="1586"/>
                        <a:pt x="495" y="1588"/>
                      </a:cubicBezTo>
                      <a:cubicBezTo>
                        <a:pt x="491" y="1590"/>
                        <a:pt x="486" y="1601"/>
                        <a:pt x="486" y="1603"/>
                      </a:cubicBezTo>
                      <a:cubicBezTo>
                        <a:pt x="486" y="1606"/>
                        <a:pt x="484" y="1617"/>
                        <a:pt x="484" y="1620"/>
                      </a:cubicBezTo>
                      <a:cubicBezTo>
                        <a:pt x="484" y="1622"/>
                        <a:pt x="467" y="1633"/>
                        <a:pt x="464" y="1634"/>
                      </a:cubicBezTo>
                      <a:cubicBezTo>
                        <a:pt x="461" y="1635"/>
                        <a:pt x="457" y="1635"/>
                        <a:pt x="454" y="1637"/>
                      </a:cubicBezTo>
                      <a:cubicBezTo>
                        <a:pt x="452" y="1638"/>
                        <a:pt x="451" y="1640"/>
                        <a:pt x="448" y="1640"/>
                      </a:cubicBezTo>
                      <a:cubicBezTo>
                        <a:pt x="446" y="1640"/>
                        <a:pt x="442" y="1639"/>
                        <a:pt x="440" y="1637"/>
                      </a:cubicBezTo>
                      <a:cubicBezTo>
                        <a:pt x="438" y="1636"/>
                        <a:pt x="434" y="1634"/>
                        <a:pt x="432" y="1633"/>
                      </a:cubicBezTo>
                      <a:cubicBezTo>
                        <a:pt x="431" y="1632"/>
                        <a:pt x="424" y="1625"/>
                        <a:pt x="421" y="1622"/>
                      </a:cubicBezTo>
                      <a:cubicBezTo>
                        <a:pt x="419" y="1619"/>
                        <a:pt x="416" y="1613"/>
                        <a:pt x="413" y="1607"/>
                      </a:cubicBezTo>
                      <a:cubicBezTo>
                        <a:pt x="410" y="1602"/>
                        <a:pt x="408" y="1603"/>
                        <a:pt x="405" y="1600"/>
                      </a:cubicBezTo>
                      <a:cubicBezTo>
                        <a:pt x="402" y="1597"/>
                        <a:pt x="397" y="1590"/>
                        <a:pt x="399" y="1590"/>
                      </a:cubicBezTo>
                      <a:cubicBezTo>
                        <a:pt x="402" y="1591"/>
                        <a:pt x="405" y="1587"/>
                        <a:pt x="404" y="1584"/>
                      </a:cubicBezTo>
                      <a:cubicBezTo>
                        <a:pt x="404" y="1582"/>
                        <a:pt x="398" y="1584"/>
                        <a:pt x="398" y="1588"/>
                      </a:cubicBezTo>
                      <a:cubicBezTo>
                        <a:pt x="399" y="1590"/>
                        <a:pt x="396" y="1585"/>
                        <a:pt x="394" y="1583"/>
                      </a:cubicBezTo>
                      <a:cubicBezTo>
                        <a:pt x="392" y="1582"/>
                        <a:pt x="392" y="1576"/>
                        <a:pt x="391" y="1574"/>
                      </a:cubicBezTo>
                      <a:cubicBezTo>
                        <a:pt x="390" y="1572"/>
                        <a:pt x="388" y="1565"/>
                        <a:pt x="387" y="1561"/>
                      </a:cubicBezTo>
                      <a:cubicBezTo>
                        <a:pt x="387" y="1557"/>
                        <a:pt x="384" y="1551"/>
                        <a:pt x="384" y="1548"/>
                      </a:cubicBezTo>
                      <a:cubicBezTo>
                        <a:pt x="384" y="1545"/>
                        <a:pt x="385" y="1542"/>
                        <a:pt x="387" y="1543"/>
                      </a:cubicBezTo>
                      <a:cubicBezTo>
                        <a:pt x="389" y="1544"/>
                        <a:pt x="389" y="1547"/>
                        <a:pt x="389" y="1551"/>
                      </a:cubicBezTo>
                      <a:cubicBezTo>
                        <a:pt x="389" y="1555"/>
                        <a:pt x="389" y="1555"/>
                        <a:pt x="390" y="1557"/>
                      </a:cubicBezTo>
                      <a:cubicBezTo>
                        <a:pt x="391" y="1558"/>
                        <a:pt x="396" y="1555"/>
                        <a:pt x="396" y="1554"/>
                      </a:cubicBezTo>
                      <a:cubicBezTo>
                        <a:pt x="397" y="1553"/>
                        <a:pt x="394" y="1553"/>
                        <a:pt x="392" y="1552"/>
                      </a:cubicBezTo>
                      <a:cubicBezTo>
                        <a:pt x="391" y="1551"/>
                        <a:pt x="391" y="1546"/>
                        <a:pt x="391" y="1545"/>
                      </a:cubicBezTo>
                      <a:cubicBezTo>
                        <a:pt x="390" y="1543"/>
                        <a:pt x="390" y="1536"/>
                        <a:pt x="390" y="1534"/>
                      </a:cubicBezTo>
                      <a:cubicBezTo>
                        <a:pt x="389" y="1532"/>
                        <a:pt x="389" y="1529"/>
                        <a:pt x="388" y="1528"/>
                      </a:cubicBezTo>
                      <a:cubicBezTo>
                        <a:pt x="387" y="1526"/>
                        <a:pt x="387" y="1528"/>
                        <a:pt x="386" y="1531"/>
                      </a:cubicBezTo>
                      <a:cubicBezTo>
                        <a:pt x="385" y="1533"/>
                        <a:pt x="386" y="1535"/>
                        <a:pt x="386" y="1537"/>
                      </a:cubicBezTo>
                      <a:cubicBezTo>
                        <a:pt x="386" y="1539"/>
                        <a:pt x="385" y="1541"/>
                        <a:pt x="384" y="1541"/>
                      </a:cubicBezTo>
                      <a:cubicBezTo>
                        <a:pt x="383" y="1541"/>
                        <a:pt x="383" y="1538"/>
                        <a:pt x="383" y="1536"/>
                      </a:cubicBezTo>
                      <a:cubicBezTo>
                        <a:pt x="383" y="1533"/>
                        <a:pt x="382" y="1527"/>
                        <a:pt x="381" y="1524"/>
                      </a:cubicBezTo>
                      <a:cubicBezTo>
                        <a:pt x="380" y="1521"/>
                        <a:pt x="379" y="1515"/>
                        <a:pt x="378" y="1511"/>
                      </a:cubicBezTo>
                      <a:cubicBezTo>
                        <a:pt x="377" y="1508"/>
                        <a:pt x="377" y="1503"/>
                        <a:pt x="374" y="1498"/>
                      </a:cubicBezTo>
                      <a:cubicBezTo>
                        <a:pt x="371" y="1494"/>
                        <a:pt x="369" y="1489"/>
                        <a:pt x="369" y="1485"/>
                      </a:cubicBezTo>
                      <a:cubicBezTo>
                        <a:pt x="368" y="1480"/>
                        <a:pt x="365" y="1473"/>
                        <a:pt x="364" y="1468"/>
                      </a:cubicBezTo>
                      <a:cubicBezTo>
                        <a:pt x="362" y="1462"/>
                        <a:pt x="361" y="1453"/>
                        <a:pt x="358" y="1449"/>
                      </a:cubicBezTo>
                      <a:cubicBezTo>
                        <a:pt x="356" y="1446"/>
                        <a:pt x="353" y="1444"/>
                        <a:pt x="350" y="1440"/>
                      </a:cubicBezTo>
                      <a:cubicBezTo>
                        <a:pt x="348" y="1435"/>
                        <a:pt x="346" y="1429"/>
                        <a:pt x="344" y="1426"/>
                      </a:cubicBezTo>
                      <a:cubicBezTo>
                        <a:pt x="341" y="1423"/>
                        <a:pt x="338" y="1417"/>
                        <a:pt x="332" y="1413"/>
                      </a:cubicBezTo>
                      <a:cubicBezTo>
                        <a:pt x="327" y="1409"/>
                        <a:pt x="327" y="1410"/>
                        <a:pt x="327" y="1404"/>
                      </a:cubicBezTo>
                      <a:cubicBezTo>
                        <a:pt x="326" y="1398"/>
                        <a:pt x="323" y="1393"/>
                        <a:pt x="321" y="1387"/>
                      </a:cubicBezTo>
                      <a:cubicBezTo>
                        <a:pt x="318" y="1382"/>
                        <a:pt x="317" y="1374"/>
                        <a:pt x="314" y="1369"/>
                      </a:cubicBezTo>
                      <a:cubicBezTo>
                        <a:pt x="310" y="1365"/>
                        <a:pt x="311" y="1359"/>
                        <a:pt x="310" y="1354"/>
                      </a:cubicBezTo>
                      <a:cubicBezTo>
                        <a:pt x="309" y="1348"/>
                        <a:pt x="308" y="1339"/>
                        <a:pt x="308" y="1337"/>
                      </a:cubicBezTo>
                      <a:cubicBezTo>
                        <a:pt x="308" y="1335"/>
                        <a:pt x="307" y="1328"/>
                        <a:pt x="306" y="1324"/>
                      </a:cubicBezTo>
                      <a:cubicBezTo>
                        <a:pt x="306" y="1321"/>
                        <a:pt x="308" y="1320"/>
                        <a:pt x="309" y="1318"/>
                      </a:cubicBezTo>
                      <a:cubicBezTo>
                        <a:pt x="310" y="1316"/>
                        <a:pt x="306" y="1316"/>
                        <a:pt x="304" y="1313"/>
                      </a:cubicBezTo>
                      <a:cubicBezTo>
                        <a:pt x="301" y="1311"/>
                        <a:pt x="301" y="1300"/>
                        <a:pt x="299" y="1298"/>
                      </a:cubicBezTo>
                      <a:cubicBezTo>
                        <a:pt x="297" y="1295"/>
                        <a:pt x="296" y="1291"/>
                        <a:pt x="297" y="1289"/>
                      </a:cubicBezTo>
                      <a:cubicBezTo>
                        <a:pt x="297" y="1286"/>
                        <a:pt x="298" y="1284"/>
                        <a:pt x="296" y="1283"/>
                      </a:cubicBezTo>
                      <a:cubicBezTo>
                        <a:pt x="295" y="1282"/>
                        <a:pt x="294" y="1279"/>
                        <a:pt x="293" y="1274"/>
                      </a:cubicBezTo>
                      <a:cubicBezTo>
                        <a:pt x="292" y="1270"/>
                        <a:pt x="292" y="1265"/>
                        <a:pt x="291" y="1262"/>
                      </a:cubicBezTo>
                      <a:cubicBezTo>
                        <a:pt x="289" y="1259"/>
                        <a:pt x="284" y="1256"/>
                        <a:pt x="279" y="1253"/>
                      </a:cubicBezTo>
                      <a:cubicBezTo>
                        <a:pt x="275" y="1251"/>
                        <a:pt x="277" y="1249"/>
                        <a:pt x="277" y="1246"/>
                      </a:cubicBezTo>
                      <a:cubicBezTo>
                        <a:pt x="277" y="1243"/>
                        <a:pt x="274" y="1241"/>
                        <a:pt x="272" y="1238"/>
                      </a:cubicBezTo>
                      <a:cubicBezTo>
                        <a:pt x="269" y="1234"/>
                        <a:pt x="270" y="1229"/>
                        <a:pt x="270" y="1226"/>
                      </a:cubicBezTo>
                      <a:cubicBezTo>
                        <a:pt x="270" y="1222"/>
                        <a:pt x="268" y="1222"/>
                        <a:pt x="266" y="1220"/>
                      </a:cubicBezTo>
                      <a:cubicBezTo>
                        <a:pt x="265" y="1218"/>
                        <a:pt x="261" y="1211"/>
                        <a:pt x="261" y="1208"/>
                      </a:cubicBezTo>
                      <a:cubicBezTo>
                        <a:pt x="261" y="1205"/>
                        <a:pt x="260" y="1201"/>
                        <a:pt x="259" y="1198"/>
                      </a:cubicBezTo>
                      <a:cubicBezTo>
                        <a:pt x="258" y="1196"/>
                        <a:pt x="255" y="1193"/>
                        <a:pt x="254" y="1191"/>
                      </a:cubicBezTo>
                      <a:cubicBezTo>
                        <a:pt x="251" y="1188"/>
                        <a:pt x="252" y="1186"/>
                        <a:pt x="250" y="1182"/>
                      </a:cubicBezTo>
                      <a:cubicBezTo>
                        <a:pt x="247" y="1179"/>
                        <a:pt x="246" y="1179"/>
                        <a:pt x="247" y="1175"/>
                      </a:cubicBezTo>
                      <a:cubicBezTo>
                        <a:pt x="249" y="1171"/>
                        <a:pt x="245" y="1172"/>
                        <a:pt x="245" y="1169"/>
                      </a:cubicBezTo>
                      <a:cubicBezTo>
                        <a:pt x="245" y="1166"/>
                        <a:pt x="243" y="1161"/>
                        <a:pt x="241" y="1158"/>
                      </a:cubicBezTo>
                      <a:cubicBezTo>
                        <a:pt x="240" y="1155"/>
                        <a:pt x="241" y="1155"/>
                        <a:pt x="242" y="1154"/>
                      </a:cubicBezTo>
                      <a:cubicBezTo>
                        <a:pt x="243" y="1154"/>
                        <a:pt x="244" y="1151"/>
                        <a:pt x="242" y="1151"/>
                      </a:cubicBezTo>
                      <a:cubicBezTo>
                        <a:pt x="240" y="1150"/>
                        <a:pt x="239" y="1149"/>
                        <a:pt x="240" y="1148"/>
                      </a:cubicBezTo>
                      <a:cubicBezTo>
                        <a:pt x="241" y="1147"/>
                        <a:pt x="243" y="1149"/>
                        <a:pt x="243" y="1147"/>
                      </a:cubicBezTo>
                      <a:cubicBezTo>
                        <a:pt x="243" y="1146"/>
                        <a:pt x="244" y="1147"/>
                        <a:pt x="241" y="1146"/>
                      </a:cubicBezTo>
                      <a:cubicBezTo>
                        <a:pt x="240" y="1145"/>
                        <a:pt x="240" y="1144"/>
                        <a:pt x="240" y="1142"/>
                      </a:cubicBezTo>
                      <a:cubicBezTo>
                        <a:pt x="240" y="1139"/>
                        <a:pt x="241" y="1137"/>
                        <a:pt x="240" y="1134"/>
                      </a:cubicBezTo>
                      <a:cubicBezTo>
                        <a:pt x="239" y="1132"/>
                        <a:pt x="239" y="1120"/>
                        <a:pt x="239" y="1118"/>
                      </a:cubicBezTo>
                      <a:cubicBezTo>
                        <a:pt x="239" y="1115"/>
                        <a:pt x="237" y="1110"/>
                        <a:pt x="237" y="1107"/>
                      </a:cubicBezTo>
                      <a:cubicBezTo>
                        <a:pt x="237" y="1105"/>
                        <a:pt x="236" y="1104"/>
                        <a:pt x="236" y="1101"/>
                      </a:cubicBezTo>
                      <a:cubicBezTo>
                        <a:pt x="235" y="1098"/>
                        <a:pt x="234" y="1097"/>
                        <a:pt x="234" y="1095"/>
                      </a:cubicBezTo>
                      <a:cubicBezTo>
                        <a:pt x="234" y="1092"/>
                        <a:pt x="237" y="1094"/>
                        <a:pt x="238" y="1092"/>
                      </a:cubicBezTo>
                      <a:cubicBezTo>
                        <a:pt x="239" y="1091"/>
                        <a:pt x="237" y="1092"/>
                        <a:pt x="234" y="1091"/>
                      </a:cubicBezTo>
                      <a:cubicBezTo>
                        <a:pt x="231" y="1089"/>
                        <a:pt x="231" y="1078"/>
                        <a:pt x="231" y="1078"/>
                      </a:cubicBezTo>
                      <a:cubicBezTo>
                        <a:pt x="230" y="1074"/>
                        <a:pt x="233" y="1072"/>
                        <a:pt x="229" y="1066"/>
                      </a:cubicBezTo>
                      <a:cubicBezTo>
                        <a:pt x="226" y="1061"/>
                        <a:pt x="225" y="1059"/>
                        <a:pt x="225" y="1055"/>
                      </a:cubicBezTo>
                      <a:cubicBezTo>
                        <a:pt x="225" y="1051"/>
                        <a:pt x="228" y="1055"/>
                        <a:pt x="230" y="1057"/>
                      </a:cubicBezTo>
                      <a:cubicBezTo>
                        <a:pt x="231" y="1059"/>
                        <a:pt x="233" y="1058"/>
                        <a:pt x="234" y="1055"/>
                      </a:cubicBezTo>
                      <a:cubicBezTo>
                        <a:pt x="234" y="1052"/>
                        <a:pt x="227" y="1051"/>
                        <a:pt x="224" y="1049"/>
                      </a:cubicBezTo>
                      <a:cubicBezTo>
                        <a:pt x="222" y="1046"/>
                        <a:pt x="225" y="1039"/>
                        <a:pt x="227" y="1039"/>
                      </a:cubicBezTo>
                      <a:cubicBezTo>
                        <a:pt x="228" y="1039"/>
                        <a:pt x="230" y="1044"/>
                        <a:pt x="231" y="1043"/>
                      </a:cubicBezTo>
                      <a:cubicBezTo>
                        <a:pt x="232" y="1041"/>
                        <a:pt x="228" y="1037"/>
                        <a:pt x="226" y="1034"/>
                      </a:cubicBezTo>
                      <a:cubicBezTo>
                        <a:pt x="223" y="1031"/>
                        <a:pt x="223" y="1030"/>
                        <a:pt x="223" y="1026"/>
                      </a:cubicBezTo>
                      <a:cubicBezTo>
                        <a:pt x="223" y="1021"/>
                        <a:pt x="227" y="1026"/>
                        <a:pt x="231" y="1028"/>
                      </a:cubicBezTo>
                      <a:cubicBezTo>
                        <a:pt x="234" y="1029"/>
                        <a:pt x="231" y="1025"/>
                        <a:pt x="228" y="1022"/>
                      </a:cubicBezTo>
                      <a:cubicBezTo>
                        <a:pt x="226" y="1018"/>
                        <a:pt x="230" y="1018"/>
                        <a:pt x="233" y="1014"/>
                      </a:cubicBezTo>
                      <a:cubicBezTo>
                        <a:pt x="236" y="1010"/>
                        <a:pt x="231" y="1010"/>
                        <a:pt x="229" y="1013"/>
                      </a:cubicBezTo>
                      <a:cubicBezTo>
                        <a:pt x="227" y="1015"/>
                        <a:pt x="223" y="1018"/>
                        <a:pt x="221" y="1015"/>
                      </a:cubicBezTo>
                      <a:cubicBezTo>
                        <a:pt x="218" y="1013"/>
                        <a:pt x="223" y="1002"/>
                        <a:pt x="223" y="998"/>
                      </a:cubicBezTo>
                      <a:cubicBezTo>
                        <a:pt x="224" y="994"/>
                        <a:pt x="224" y="991"/>
                        <a:pt x="222" y="989"/>
                      </a:cubicBezTo>
                      <a:cubicBezTo>
                        <a:pt x="221" y="987"/>
                        <a:pt x="223" y="983"/>
                        <a:pt x="224" y="980"/>
                      </a:cubicBezTo>
                      <a:cubicBezTo>
                        <a:pt x="226" y="978"/>
                        <a:pt x="223" y="974"/>
                        <a:pt x="221" y="972"/>
                      </a:cubicBezTo>
                      <a:cubicBezTo>
                        <a:pt x="219" y="970"/>
                        <a:pt x="223" y="969"/>
                        <a:pt x="223" y="967"/>
                      </a:cubicBezTo>
                      <a:cubicBezTo>
                        <a:pt x="223" y="965"/>
                        <a:pt x="219" y="966"/>
                        <a:pt x="219" y="963"/>
                      </a:cubicBezTo>
                      <a:cubicBezTo>
                        <a:pt x="219" y="960"/>
                        <a:pt x="222" y="948"/>
                        <a:pt x="224" y="944"/>
                      </a:cubicBezTo>
                      <a:cubicBezTo>
                        <a:pt x="227" y="940"/>
                        <a:pt x="233" y="922"/>
                        <a:pt x="235" y="918"/>
                      </a:cubicBezTo>
                      <a:cubicBezTo>
                        <a:pt x="237" y="914"/>
                        <a:pt x="234" y="909"/>
                        <a:pt x="234" y="905"/>
                      </a:cubicBezTo>
                      <a:cubicBezTo>
                        <a:pt x="234" y="902"/>
                        <a:pt x="229" y="897"/>
                        <a:pt x="227" y="896"/>
                      </a:cubicBezTo>
                      <a:cubicBezTo>
                        <a:pt x="225" y="895"/>
                        <a:pt x="222" y="896"/>
                        <a:pt x="221" y="893"/>
                      </a:cubicBezTo>
                      <a:cubicBezTo>
                        <a:pt x="219" y="891"/>
                        <a:pt x="224" y="890"/>
                        <a:pt x="222" y="887"/>
                      </a:cubicBezTo>
                      <a:cubicBezTo>
                        <a:pt x="220" y="884"/>
                        <a:pt x="219" y="882"/>
                        <a:pt x="220" y="880"/>
                      </a:cubicBezTo>
                      <a:cubicBezTo>
                        <a:pt x="222" y="878"/>
                        <a:pt x="227" y="878"/>
                        <a:pt x="229" y="876"/>
                      </a:cubicBezTo>
                      <a:cubicBezTo>
                        <a:pt x="231" y="874"/>
                        <a:pt x="227" y="874"/>
                        <a:pt x="220" y="876"/>
                      </a:cubicBezTo>
                      <a:cubicBezTo>
                        <a:pt x="213" y="877"/>
                        <a:pt x="223" y="874"/>
                        <a:pt x="225" y="872"/>
                      </a:cubicBezTo>
                      <a:cubicBezTo>
                        <a:pt x="227" y="870"/>
                        <a:pt x="230" y="869"/>
                        <a:pt x="234" y="868"/>
                      </a:cubicBezTo>
                      <a:cubicBezTo>
                        <a:pt x="239" y="866"/>
                        <a:pt x="242" y="865"/>
                        <a:pt x="242" y="863"/>
                      </a:cubicBezTo>
                      <a:cubicBezTo>
                        <a:pt x="242" y="863"/>
                        <a:pt x="236" y="863"/>
                        <a:pt x="232" y="864"/>
                      </a:cubicBezTo>
                      <a:cubicBezTo>
                        <a:pt x="228" y="865"/>
                        <a:pt x="223" y="864"/>
                        <a:pt x="220" y="863"/>
                      </a:cubicBezTo>
                      <a:cubicBezTo>
                        <a:pt x="216" y="861"/>
                        <a:pt x="219" y="858"/>
                        <a:pt x="222" y="853"/>
                      </a:cubicBezTo>
                      <a:cubicBezTo>
                        <a:pt x="225" y="849"/>
                        <a:pt x="228" y="849"/>
                        <a:pt x="228" y="847"/>
                      </a:cubicBezTo>
                      <a:cubicBezTo>
                        <a:pt x="227" y="844"/>
                        <a:pt x="222" y="849"/>
                        <a:pt x="220" y="849"/>
                      </a:cubicBezTo>
                      <a:cubicBezTo>
                        <a:pt x="217" y="848"/>
                        <a:pt x="219" y="842"/>
                        <a:pt x="220" y="839"/>
                      </a:cubicBezTo>
                      <a:cubicBezTo>
                        <a:pt x="221" y="835"/>
                        <a:pt x="223" y="834"/>
                        <a:pt x="229" y="836"/>
                      </a:cubicBezTo>
                      <a:cubicBezTo>
                        <a:pt x="234" y="838"/>
                        <a:pt x="232" y="835"/>
                        <a:pt x="235" y="834"/>
                      </a:cubicBezTo>
                      <a:cubicBezTo>
                        <a:pt x="238" y="833"/>
                        <a:pt x="239" y="835"/>
                        <a:pt x="242" y="833"/>
                      </a:cubicBezTo>
                      <a:cubicBezTo>
                        <a:pt x="245" y="831"/>
                        <a:pt x="238" y="831"/>
                        <a:pt x="232" y="831"/>
                      </a:cubicBezTo>
                      <a:cubicBezTo>
                        <a:pt x="226" y="831"/>
                        <a:pt x="228" y="830"/>
                        <a:pt x="226" y="829"/>
                      </a:cubicBezTo>
                      <a:cubicBezTo>
                        <a:pt x="224" y="827"/>
                        <a:pt x="223" y="828"/>
                        <a:pt x="220" y="831"/>
                      </a:cubicBezTo>
                      <a:cubicBezTo>
                        <a:pt x="217" y="833"/>
                        <a:pt x="215" y="830"/>
                        <a:pt x="215" y="828"/>
                      </a:cubicBezTo>
                      <a:cubicBezTo>
                        <a:pt x="214" y="826"/>
                        <a:pt x="216" y="823"/>
                        <a:pt x="214" y="824"/>
                      </a:cubicBezTo>
                      <a:cubicBezTo>
                        <a:pt x="211" y="824"/>
                        <a:pt x="211" y="828"/>
                        <a:pt x="207" y="827"/>
                      </a:cubicBezTo>
                      <a:cubicBezTo>
                        <a:pt x="204" y="826"/>
                        <a:pt x="201" y="826"/>
                        <a:pt x="200" y="827"/>
                      </a:cubicBezTo>
                      <a:cubicBezTo>
                        <a:pt x="200" y="828"/>
                        <a:pt x="207" y="830"/>
                        <a:pt x="207" y="830"/>
                      </a:cubicBezTo>
                      <a:cubicBezTo>
                        <a:pt x="208" y="831"/>
                        <a:pt x="207" y="840"/>
                        <a:pt x="205" y="842"/>
                      </a:cubicBezTo>
                      <a:cubicBezTo>
                        <a:pt x="204" y="844"/>
                        <a:pt x="200" y="842"/>
                        <a:pt x="198" y="843"/>
                      </a:cubicBezTo>
                      <a:cubicBezTo>
                        <a:pt x="195" y="843"/>
                        <a:pt x="196" y="844"/>
                        <a:pt x="194" y="845"/>
                      </a:cubicBezTo>
                      <a:cubicBezTo>
                        <a:pt x="188" y="846"/>
                        <a:pt x="193" y="848"/>
                        <a:pt x="195" y="848"/>
                      </a:cubicBezTo>
                      <a:cubicBezTo>
                        <a:pt x="198" y="847"/>
                        <a:pt x="196" y="851"/>
                        <a:pt x="193" y="850"/>
                      </a:cubicBezTo>
                      <a:cubicBezTo>
                        <a:pt x="190" y="850"/>
                        <a:pt x="189" y="851"/>
                        <a:pt x="189" y="853"/>
                      </a:cubicBezTo>
                      <a:cubicBezTo>
                        <a:pt x="189" y="854"/>
                        <a:pt x="195" y="856"/>
                        <a:pt x="198" y="855"/>
                      </a:cubicBezTo>
                      <a:cubicBezTo>
                        <a:pt x="201" y="855"/>
                        <a:pt x="201" y="858"/>
                        <a:pt x="203" y="860"/>
                      </a:cubicBezTo>
                      <a:cubicBezTo>
                        <a:pt x="205" y="863"/>
                        <a:pt x="205" y="865"/>
                        <a:pt x="204" y="871"/>
                      </a:cubicBezTo>
                      <a:cubicBezTo>
                        <a:pt x="204" y="877"/>
                        <a:pt x="198" y="878"/>
                        <a:pt x="195" y="882"/>
                      </a:cubicBezTo>
                      <a:cubicBezTo>
                        <a:pt x="193" y="885"/>
                        <a:pt x="194" y="890"/>
                        <a:pt x="187" y="891"/>
                      </a:cubicBezTo>
                      <a:cubicBezTo>
                        <a:pt x="181" y="892"/>
                        <a:pt x="173" y="897"/>
                        <a:pt x="167" y="899"/>
                      </a:cubicBezTo>
                      <a:cubicBezTo>
                        <a:pt x="161" y="902"/>
                        <a:pt x="144" y="908"/>
                        <a:pt x="137" y="910"/>
                      </a:cubicBezTo>
                      <a:cubicBezTo>
                        <a:pt x="131" y="912"/>
                        <a:pt x="116" y="905"/>
                        <a:pt x="109" y="902"/>
                      </a:cubicBezTo>
                      <a:cubicBezTo>
                        <a:pt x="101" y="899"/>
                        <a:pt x="89" y="885"/>
                        <a:pt x="87" y="881"/>
                      </a:cubicBezTo>
                      <a:cubicBezTo>
                        <a:pt x="84" y="876"/>
                        <a:pt x="64" y="851"/>
                        <a:pt x="62" y="849"/>
                      </a:cubicBezTo>
                      <a:cubicBezTo>
                        <a:pt x="59" y="846"/>
                        <a:pt x="43" y="827"/>
                        <a:pt x="39" y="822"/>
                      </a:cubicBezTo>
                      <a:cubicBezTo>
                        <a:pt x="35" y="816"/>
                        <a:pt x="35" y="806"/>
                        <a:pt x="36" y="802"/>
                      </a:cubicBezTo>
                      <a:cubicBezTo>
                        <a:pt x="38" y="799"/>
                        <a:pt x="40" y="803"/>
                        <a:pt x="40" y="805"/>
                      </a:cubicBezTo>
                      <a:cubicBezTo>
                        <a:pt x="40" y="807"/>
                        <a:pt x="43" y="807"/>
                        <a:pt x="45" y="804"/>
                      </a:cubicBezTo>
                      <a:cubicBezTo>
                        <a:pt x="47" y="802"/>
                        <a:pt x="48" y="806"/>
                        <a:pt x="48" y="809"/>
                      </a:cubicBezTo>
                      <a:cubicBezTo>
                        <a:pt x="48" y="812"/>
                        <a:pt x="46" y="813"/>
                        <a:pt x="48" y="815"/>
                      </a:cubicBezTo>
                      <a:cubicBezTo>
                        <a:pt x="50" y="817"/>
                        <a:pt x="57" y="815"/>
                        <a:pt x="61" y="814"/>
                      </a:cubicBezTo>
                      <a:cubicBezTo>
                        <a:pt x="65" y="814"/>
                        <a:pt x="64" y="811"/>
                        <a:pt x="64" y="808"/>
                      </a:cubicBezTo>
                      <a:cubicBezTo>
                        <a:pt x="65" y="806"/>
                        <a:pt x="67" y="808"/>
                        <a:pt x="69" y="810"/>
                      </a:cubicBezTo>
                      <a:cubicBezTo>
                        <a:pt x="70" y="812"/>
                        <a:pt x="76" y="811"/>
                        <a:pt x="78" y="810"/>
                      </a:cubicBezTo>
                      <a:cubicBezTo>
                        <a:pt x="80" y="810"/>
                        <a:pt x="86" y="806"/>
                        <a:pt x="89" y="804"/>
                      </a:cubicBezTo>
                      <a:cubicBezTo>
                        <a:pt x="91" y="803"/>
                        <a:pt x="102" y="804"/>
                        <a:pt x="103" y="802"/>
                      </a:cubicBezTo>
                      <a:cubicBezTo>
                        <a:pt x="104" y="800"/>
                        <a:pt x="107" y="794"/>
                        <a:pt x="109" y="790"/>
                      </a:cubicBezTo>
                      <a:cubicBezTo>
                        <a:pt x="110" y="787"/>
                        <a:pt x="116" y="785"/>
                        <a:pt x="118" y="785"/>
                      </a:cubicBezTo>
                      <a:cubicBezTo>
                        <a:pt x="121" y="784"/>
                        <a:pt x="119" y="779"/>
                        <a:pt x="119" y="776"/>
                      </a:cubicBezTo>
                      <a:cubicBezTo>
                        <a:pt x="118" y="773"/>
                        <a:pt x="115" y="778"/>
                        <a:pt x="114" y="781"/>
                      </a:cubicBezTo>
                      <a:cubicBezTo>
                        <a:pt x="113" y="783"/>
                        <a:pt x="112" y="784"/>
                        <a:pt x="108" y="784"/>
                      </a:cubicBezTo>
                      <a:cubicBezTo>
                        <a:pt x="104" y="784"/>
                        <a:pt x="107" y="780"/>
                        <a:pt x="102" y="780"/>
                      </a:cubicBezTo>
                      <a:cubicBezTo>
                        <a:pt x="97" y="780"/>
                        <a:pt x="99" y="783"/>
                        <a:pt x="97" y="785"/>
                      </a:cubicBezTo>
                      <a:cubicBezTo>
                        <a:pt x="95" y="786"/>
                        <a:pt x="89" y="788"/>
                        <a:pt x="85" y="787"/>
                      </a:cubicBezTo>
                      <a:cubicBezTo>
                        <a:pt x="80" y="787"/>
                        <a:pt x="80" y="789"/>
                        <a:pt x="76" y="791"/>
                      </a:cubicBezTo>
                      <a:cubicBezTo>
                        <a:pt x="71" y="792"/>
                        <a:pt x="64" y="790"/>
                        <a:pt x="61" y="788"/>
                      </a:cubicBezTo>
                      <a:cubicBezTo>
                        <a:pt x="59" y="786"/>
                        <a:pt x="55" y="785"/>
                        <a:pt x="51" y="784"/>
                      </a:cubicBezTo>
                      <a:cubicBezTo>
                        <a:pt x="46" y="783"/>
                        <a:pt x="45" y="779"/>
                        <a:pt x="41" y="776"/>
                      </a:cubicBezTo>
                      <a:cubicBezTo>
                        <a:pt x="38" y="773"/>
                        <a:pt x="28" y="767"/>
                        <a:pt x="25" y="765"/>
                      </a:cubicBezTo>
                      <a:cubicBezTo>
                        <a:pt x="22" y="763"/>
                        <a:pt x="20" y="760"/>
                        <a:pt x="20" y="757"/>
                      </a:cubicBezTo>
                      <a:cubicBezTo>
                        <a:pt x="20" y="755"/>
                        <a:pt x="20" y="752"/>
                        <a:pt x="15" y="749"/>
                      </a:cubicBezTo>
                      <a:cubicBezTo>
                        <a:pt x="11" y="746"/>
                        <a:pt x="14" y="744"/>
                        <a:pt x="15" y="740"/>
                      </a:cubicBezTo>
                      <a:cubicBezTo>
                        <a:pt x="16" y="736"/>
                        <a:pt x="23" y="734"/>
                        <a:pt x="25" y="733"/>
                      </a:cubicBezTo>
                      <a:cubicBezTo>
                        <a:pt x="26" y="732"/>
                        <a:pt x="36" y="727"/>
                        <a:pt x="35" y="725"/>
                      </a:cubicBezTo>
                      <a:cubicBezTo>
                        <a:pt x="35" y="723"/>
                        <a:pt x="28" y="729"/>
                        <a:pt x="23" y="730"/>
                      </a:cubicBezTo>
                      <a:cubicBezTo>
                        <a:pt x="19" y="731"/>
                        <a:pt x="16" y="733"/>
                        <a:pt x="13" y="736"/>
                      </a:cubicBezTo>
                      <a:cubicBezTo>
                        <a:pt x="11" y="738"/>
                        <a:pt x="8" y="739"/>
                        <a:pt x="3" y="740"/>
                      </a:cubicBezTo>
                      <a:cubicBezTo>
                        <a:pt x="0" y="740"/>
                        <a:pt x="1" y="736"/>
                        <a:pt x="4" y="737"/>
                      </a:cubicBezTo>
                      <a:cubicBezTo>
                        <a:pt x="5" y="737"/>
                        <a:pt x="8" y="734"/>
                        <a:pt x="6" y="734"/>
                      </a:cubicBezTo>
                      <a:cubicBezTo>
                        <a:pt x="4" y="734"/>
                        <a:pt x="4" y="732"/>
                        <a:pt x="6" y="727"/>
                      </a:cubicBezTo>
                      <a:cubicBezTo>
                        <a:pt x="8" y="722"/>
                        <a:pt x="9" y="721"/>
                        <a:pt x="13" y="718"/>
                      </a:cubicBezTo>
                      <a:cubicBezTo>
                        <a:pt x="17" y="716"/>
                        <a:pt x="28" y="718"/>
                        <a:pt x="32" y="717"/>
                      </a:cubicBezTo>
                      <a:cubicBezTo>
                        <a:pt x="37" y="716"/>
                        <a:pt x="33" y="712"/>
                        <a:pt x="33" y="705"/>
                      </a:cubicBezTo>
                      <a:cubicBezTo>
                        <a:pt x="34" y="698"/>
                        <a:pt x="37" y="699"/>
                        <a:pt x="42" y="701"/>
                      </a:cubicBezTo>
                      <a:cubicBezTo>
                        <a:pt x="46" y="702"/>
                        <a:pt x="51" y="701"/>
                        <a:pt x="54" y="704"/>
                      </a:cubicBezTo>
                      <a:cubicBezTo>
                        <a:pt x="58" y="707"/>
                        <a:pt x="59" y="705"/>
                        <a:pt x="61" y="704"/>
                      </a:cubicBezTo>
                      <a:cubicBezTo>
                        <a:pt x="63" y="702"/>
                        <a:pt x="73" y="703"/>
                        <a:pt x="79" y="707"/>
                      </a:cubicBezTo>
                      <a:cubicBezTo>
                        <a:pt x="85" y="711"/>
                        <a:pt x="88" y="714"/>
                        <a:pt x="97" y="714"/>
                      </a:cubicBezTo>
                      <a:cubicBezTo>
                        <a:pt x="106" y="714"/>
                        <a:pt x="102" y="711"/>
                        <a:pt x="104" y="707"/>
                      </a:cubicBezTo>
                      <a:cubicBezTo>
                        <a:pt x="107" y="702"/>
                        <a:pt x="110" y="705"/>
                        <a:pt x="113" y="705"/>
                      </a:cubicBezTo>
                      <a:cubicBezTo>
                        <a:pt x="117" y="704"/>
                        <a:pt x="122" y="701"/>
                        <a:pt x="126" y="700"/>
                      </a:cubicBezTo>
                      <a:cubicBezTo>
                        <a:pt x="131" y="700"/>
                        <a:pt x="129" y="705"/>
                        <a:pt x="130" y="711"/>
                      </a:cubicBezTo>
                      <a:cubicBezTo>
                        <a:pt x="131" y="717"/>
                        <a:pt x="138" y="712"/>
                        <a:pt x="141" y="712"/>
                      </a:cubicBezTo>
                      <a:cubicBezTo>
                        <a:pt x="144" y="712"/>
                        <a:pt x="144" y="709"/>
                        <a:pt x="147" y="707"/>
                      </a:cubicBezTo>
                      <a:cubicBezTo>
                        <a:pt x="150" y="704"/>
                        <a:pt x="152" y="708"/>
                        <a:pt x="157" y="705"/>
                      </a:cubicBezTo>
                      <a:cubicBezTo>
                        <a:pt x="162" y="702"/>
                        <a:pt x="149" y="700"/>
                        <a:pt x="148" y="694"/>
                      </a:cubicBezTo>
                      <a:cubicBezTo>
                        <a:pt x="147" y="689"/>
                        <a:pt x="152" y="691"/>
                        <a:pt x="155" y="689"/>
                      </a:cubicBezTo>
                      <a:cubicBezTo>
                        <a:pt x="158" y="688"/>
                        <a:pt x="153" y="680"/>
                        <a:pt x="150" y="675"/>
                      </a:cubicBezTo>
                      <a:cubicBezTo>
                        <a:pt x="148" y="670"/>
                        <a:pt x="146" y="660"/>
                        <a:pt x="141" y="655"/>
                      </a:cubicBezTo>
                      <a:cubicBezTo>
                        <a:pt x="136" y="650"/>
                        <a:pt x="141" y="635"/>
                        <a:pt x="141" y="630"/>
                      </a:cubicBezTo>
                      <a:cubicBezTo>
                        <a:pt x="142" y="625"/>
                        <a:pt x="131" y="630"/>
                        <a:pt x="123" y="629"/>
                      </a:cubicBezTo>
                      <a:cubicBezTo>
                        <a:pt x="116" y="629"/>
                        <a:pt x="116" y="620"/>
                        <a:pt x="113" y="616"/>
                      </a:cubicBezTo>
                      <a:cubicBezTo>
                        <a:pt x="110" y="613"/>
                        <a:pt x="114" y="603"/>
                        <a:pt x="116" y="599"/>
                      </a:cubicBezTo>
                      <a:cubicBezTo>
                        <a:pt x="118" y="596"/>
                        <a:pt x="118" y="585"/>
                        <a:pt x="118" y="580"/>
                      </a:cubicBezTo>
                      <a:cubicBezTo>
                        <a:pt x="118" y="576"/>
                        <a:pt x="110" y="581"/>
                        <a:pt x="102" y="580"/>
                      </a:cubicBezTo>
                      <a:cubicBezTo>
                        <a:pt x="94" y="579"/>
                        <a:pt x="96" y="574"/>
                        <a:pt x="90" y="571"/>
                      </a:cubicBezTo>
                      <a:cubicBezTo>
                        <a:pt x="84" y="568"/>
                        <a:pt x="85" y="563"/>
                        <a:pt x="86" y="557"/>
                      </a:cubicBezTo>
                      <a:cubicBezTo>
                        <a:pt x="87" y="550"/>
                        <a:pt x="90" y="545"/>
                        <a:pt x="94" y="541"/>
                      </a:cubicBezTo>
                      <a:cubicBezTo>
                        <a:pt x="98" y="537"/>
                        <a:pt x="104" y="531"/>
                        <a:pt x="108" y="528"/>
                      </a:cubicBezTo>
                      <a:cubicBezTo>
                        <a:pt x="113" y="524"/>
                        <a:pt x="116" y="520"/>
                        <a:pt x="118" y="516"/>
                      </a:cubicBezTo>
                      <a:cubicBezTo>
                        <a:pt x="121" y="512"/>
                        <a:pt x="126" y="508"/>
                        <a:pt x="130" y="502"/>
                      </a:cubicBezTo>
                      <a:cubicBezTo>
                        <a:pt x="133" y="496"/>
                        <a:pt x="140" y="500"/>
                        <a:pt x="145" y="504"/>
                      </a:cubicBezTo>
                      <a:cubicBezTo>
                        <a:pt x="150" y="508"/>
                        <a:pt x="150" y="514"/>
                        <a:pt x="154" y="519"/>
                      </a:cubicBezTo>
                      <a:cubicBezTo>
                        <a:pt x="158" y="523"/>
                        <a:pt x="169" y="517"/>
                        <a:pt x="172" y="514"/>
                      </a:cubicBezTo>
                      <a:cubicBezTo>
                        <a:pt x="175" y="511"/>
                        <a:pt x="186" y="512"/>
                        <a:pt x="190" y="512"/>
                      </a:cubicBezTo>
                      <a:cubicBezTo>
                        <a:pt x="194" y="512"/>
                        <a:pt x="202" y="512"/>
                        <a:pt x="209" y="511"/>
                      </a:cubicBezTo>
                      <a:cubicBezTo>
                        <a:pt x="216" y="509"/>
                        <a:pt x="210" y="505"/>
                        <a:pt x="211" y="499"/>
                      </a:cubicBezTo>
                      <a:cubicBezTo>
                        <a:pt x="213" y="493"/>
                        <a:pt x="216" y="493"/>
                        <a:pt x="221" y="490"/>
                      </a:cubicBezTo>
                      <a:cubicBezTo>
                        <a:pt x="225" y="488"/>
                        <a:pt x="226" y="481"/>
                        <a:pt x="229" y="477"/>
                      </a:cubicBezTo>
                      <a:cubicBezTo>
                        <a:pt x="231" y="474"/>
                        <a:pt x="235" y="467"/>
                        <a:pt x="238" y="464"/>
                      </a:cubicBezTo>
                      <a:cubicBezTo>
                        <a:pt x="241" y="461"/>
                        <a:pt x="258" y="458"/>
                        <a:pt x="264" y="455"/>
                      </a:cubicBezTo>
                      <a:cubicBezTo>
                        <a:pt x="270" y="452"/>
                        <a:pt x="267" y="450"/>
                        <a:pt x="268" y="446"/>
                      </a:cubicBezTo>
                      <a:cubicBezTo>
                        <a:pt x="269" y="441"/>
                        <a:pt x="280" y="433"/>
                        <a:pt x="281" y="430"/>
                      </a:cubicBezTo>
                      <a:cubicBezTo>
                        <a:pt x="283" y="427"/>
                        <a:pt x="286" y="414"/>
                        <a:pt x="289" y="407"/>
                      </a:cubicBezTo>
                      <a:cubicBezTo>
                        <a:pt x="293" y="400"/>
                        <a:pt x="295" y="402"/>
                        <a:pt x="300" y="400"/>
                      </a:cubicBezTo>
                      <a:cubicBezTo>
                        <a:pt x="304" y="399"/>
                        <a:pt x="312" y="395"/>
                        <a:pt x="315" y="393"/>
                      </a:cubicBezTo>
                      <a:cubicBezTo>
                        <a:pt x="319" y="391"/>
                        <a:pt x="319" y="389"/>
                        <a:pt x="317" y="386"/>
                      </a:cubicBezTo>
                      <a:cubicBezTo>
                        <a:pt x="315" y="382"/>
                        <a:pt x="317" y="379"/>
                        <a:pt x="319" y="376"/>
                      </a:cubicBezTo>
                      <a:cubicBezTo>
                        <a:pt x="321" y="373"/>
                        <a:pt x="324" y="370"/>
                        <a:pt x="327" y="367"/>
                      </a:cubicBezTo>
                      <a:cubicBezTo>
                        <a:pt x="330" y="363"/>
                        <a:pt x="333" y="361"/>
                        <a:pt x="334" y="359"/>
                      </a:cubicBezTo>
                      <a:cubicBezTo>
                        <a:pt x="335" y="358"/>
                        <a:pt x="344" y="351"/>
                        <a:pt x="347" y="349"/>
                      </a:cubicBezTo>
                      <a:cubicBezTo>
                        <a:pt x="350" y="347"/>
                        <a:pt x="352" y="343"/>
                        <a:pt x="349" y="339"/>
                      </a:cubicBezTo>
                      <a:cubicBezTo>
                        <a:pt x="346" y="335"/>
                        <a:pt x="350" y="331"/>
                        <a:pt x="353" y="327"/>
                      </a:cubicBezTo>
                      <a:cubicBezTo>
                        <a:pt x="355" y="323"/>
                        <a:pt x="354" y="320"/>
                        <a:pt x="354" y="315"/>
                      </a:cubicBezTo>
                      <a:cubicBezTo>
                        <a:pt x="354" y="310"/>
                        <a:pt x="351" y="309"/>
                        <a:pt x="351" y="303"/>
                      </a:cubicBezTo>
                      <a:cubicBezTo>
                        <a:pt x="351" y="298"/>
                        <a:pt x="357" y="298"/>
                        <a:pt x="360" y="295"/>
                      </a:cubicBezTo>
                      <a:cubicBezTo>
                        <a:pt x="364" y="292"/>
                        <a:pt x="366" y="292"/>
                        <a:pt x="368" y="291"/>
                      </a:cubicBezTo>
                      <a:cubicBezTo>
                        <a:pt x="371" y="291"/>
                        <a:pt x="380" y="287"/>
                        <a:pt x="384" y="286"/>
                      </a:cubicBezTo>
                      <a:cubicBezTo>
                        <a:pt x="388" y="284"/>
                        <a:pt x="397" y="281"/>
                        <a:pt x="399" y="278"/>
                      </a:cubicBezTo>
                      <a:cubicBezTo>
                        <a:pt x="401" y="276"/>
                        <a:pt x="400" y="272"/>
                        <a:pt x="395" y="271"/>
                      </a:cubicBezTo>
                      <a:cubicBezTo>
                        <a:pt x="390" y="270"/>
                        <a:pt x="387" y="272"/>
                        <a:pt x="384" y="270"/>
                      </a:cubicBezTo>
                      <a:cubicBezTo>
                        <a:pt x="380" y="267"/>
                        <a:pt x="367" y="264"/>
                        <a:pt x="362" y="263"/>
                      </a:cubicBezTo>
                      <a:cubicBezTo>
                        <a:pt x="357" y="263"/>
                        <a:pt x="352" y="257"/>
                        <a:pt x="352" y="253"/>
                      </a:cubicBezTo>
                      <a:cubicBezTo>
                        <a:pt x="353" y="242"/>
                        <a:pt x="353" y="242"/>
                        <a:pt x="353" y="242"/>
                      </a:cubicBezTo>
                      <a:cubicBezTo>
                        <a:pt x="347" y="245"/>
                        <a:pt x="347" y="245"/>
                        <a:pt x="347" y="245"/>
                      </a:cubicBezTo>
                      <a:cubicBezTo>
                        <a:pt x="338" y="245"/>
                        <a:pt x="338" y="245"/>
                        <a:pt x="338" y="245"/>
                      </a:cubicBezTo>
                      <a:cubicBezTo>
                        <a:pt x="331" y="239"/>
                        <a:pt x="331" y="239"/>
                        <a:pt x="331" y="239"/>
                      </a:cubicBezTo>
                      <a:cubicBezTo>
                        <a:pt x="327" y="237"/>
                        <a:pt x="327" y="237"/>
                        <a:pt x="327" y="237"/>
                      </a:cubicBezTo>
                      <a:cubicBezTo>
                        <a:pt x="320" y="230"/>
                        <a:pt x="320" y="230"/>
                        <a:pt x="320" y="230"/>
                      </a:cubicBezTo>
                      <a:cubicBezTo>
                        <a:pt x="314" y="230"/>
                        <a:pt x="314" y="230"/>
                        <a:pt x="314" y="230"/>
                      </a:cubicBezTo>
                      <a:cubicBezTo>
                        <a:pt x="302" y="221"/>
                        <a:pt x="302" y="221"/>
                        <a:pt x="302" y="221"/>
                      </a:cubicBezTo>
                      <a:cubicBezTo>
                        <a:pt x="302" y="208"/>
                        <a:pt x="302" y="208"/>
                        <a:pt x="302" y="208"/>
                      </a:cubicBezTo>
                      <a:cubicBezTo>
                        <a:pt x="302" y="195"/>
                        <a:pt x="302" y="195"/>
                        <a:pt x="302" y="195"/>
                      </a:cubicBezTo>
                      <a:cubicBezTo>
                        <a:pt x="302" y="169"/>
                        <a:pt x="302" y="169"/>
                        <a:pt x="302" y="169"/>
                      </a:cubicBezTo>
                      <a:cubicBezTo>
                        <a:pt x="297" y="157"/>
                        <a:pt x="297" y="157"/>
                        <a:pt x="297" y="157"/>
                      </a:cubicBezTo>
                      <a:cubicBezTo>
                        <a:pt x="300" y="143"/>
                        <a:pt x="300" y="143"/>
                        <a:pt x="300" y="143"/>
                      </a:cubicBezTo>
                      <a:cubicBezTo>
                        <a:pt x="310" y="139"/>
                        <a:pt x="310" y="139"/>
                        <a:pt x="310" y="139"/>
                      </a:cubicBezTo>
                      <a:cubicBezTo>
                        <a:pt x="312" y="131"/>
                        <a:pt x="312" y="131"/>
                        <a:pt x="312" y="131"/>
                      </a:cubicBezTo>
                      <a:cubicBezTo>
                        <a:pt x="321" y="130"/>
                        <a:pt x="321" y="130"/>
                        <a:pt x="321" y="130"/>
                      </a:cubicBezTo>
                      <a:cubicBezTo>
                        <a:pt x="326" y="123"/>
                        <a:pt x="326" y="123"/>
                        <a:pt x="326" y="123"/>
                      </a:cubicBezTo>
                      <a:cubicBezTo>
                        <a:pt x="330" y="114"/>
                        <a:pt x="330" y="114"/>
                        <a:pt x="330" y="114"/>
                      </a:cubicBezTo>
                      <a:cubicBezTo>
                        <a:pt x="323" y="105"/>
                        <a:pt x="323" y="105"/>
                        <a:pt x="323" y="105"/>
                      </a:cubicBezTo>
                      <a:cubicBezTo>
                        <a:pt x="317" y="104"/>
                        <a:pt x="317" y="104"/>
                        <a:pt x="317" y="104"/>
                      </a:cubicBezTo>
                      <a:cubicBezTo>
                        <a:pt x="311" y="101"/>
                        <a:pt x="311" y="101"/>
                        <a:pt x="311" y="101"/>
                      </a:cubicBezTo>
                      <a:cubicBezTo>
                        <a:pt x="311" y="95"/>
                        <a:pt x="311" y="95"/>
                        <a:pt x="311" y="95"/>
                      </a:cubicBezTo>
                      <a:cubicBezTo>
                        <a:pt x="319" y="90"/>
                        <a:pt x="319" y="90"/>
                        <a:pt x="319" y="90"/>
                      </a:cubicBezTo>
                      <a:cubicBezTo>
                        <a:pt x="306" y="86"/>
                        <a:pt x="306" y="86"/>
                        <a:pt x="306" y="86"/>
                      </a:cubicBezTo>
                      <a:cubicBezTo>
                        <a:pt x="306" y="86"/>
                        <a:pt x="307" y="90"/>
                        <a:pt x="302" y="86"/>
                      </a:cubicBezTo>
                      <a:cubicBezTo>
                        <a:pt x="296" y="81"/>
                        <a:pt x="292" y="74"/>
                        <a:pt x="292" y="74"/>
                      </a:cubicBezTo>
                      <a:cubicBezTo>
                        <a:pt x="292" y="74"/>
                        <a:pt x="283" y="66"/>
                        <a:pt x="280" y="66"/>
                      </a:cubicBezTo>
                      <a:cubicBezTo>
                        <a:pt x="278" y="66"/>
                        <a:pt x="267" y="66"/>
                        <a:pt x="267" y="66"/>
                      </a:cubicBezTo>
                      <a:cubicBezTo>
                        <a:pt x="267" y="66"/>
                        <a:pt x="263" y="60"/>
                        <a:pt x="263" y="58"/>
                      </a:cubicBezTo>
                      <a:cubicBezTo>
                        <a:pt x="263" y="55"/>
                        <a:pt x="261" y="44"/>
                        <a:pt x="269" y="42"/>
                      </a:cubicBezTo>
                      <a:cubicBezTo>
                        <a:pt x="276" y="40"/>
                        <a:pt x="282" y="37"/>
                        <a:pt x="284" y="30"/>
                      </a:cubicBezTo>
                      <a:cubicBezTo>
                        <a:pt x="287" y="24"/>
                        <a:pt x="298" y="17"/>
                        <a:pt x="302" y="17"/>
                      </a:cubicBezTo>
                      <a:cubicBezTo>
                        <a:pt x="305" y="17"/>
                        <a:pt x="322" y="20"/>
                        <a:pt x="322" y="20"/>
                      </a:cubicBezTo>
                      <a:cubicBezTo>
                        <a:pt x="331" y="15"/>
                        <a:pt x="331" y="15"/>
                        <a:pt x="331" y="15"/>
                      </a:cubicBezTo>
                      <a:cubicBezTo>
                        <a:pt x="331" y="15"/>
                        <a:pt x="343" y="10"/>
                        <a:pt x="344" y="7"/>
                      </a:cubicBezTo>
                      <a:cubicBezTo>
                        <a:pt x="346" y="5"/>
                        <a:pt x="365" y="0"/>
                        <a:pt x="368" y="3"/>
                      </a:cubicBezTo>
                      <a:cubicBezTo>
                        <a:pt x="372" y="6"/>
                        <a:pt x="383" y="6"/>
                        <a:pt x="383" y="6"/>
                      </a:cubicBezTo>
                      <a:cubicBezTo>
                        <a:pt x="383" y="6"/>
                        <a:pt x="395" y="8"/>
                        <a:pt x="395" y="11"/>
                      </a:cubicBezTo>
                      <a:cubicBezTo>
                        <a:pt x="396" y="13"/>
                        <a:pt x="404" y="22"/>
                        <a:pt x="409" y="27"/>
                      </a:cubicBezTo>
                      <a:cubicBezTo>
                        <a:pt x="414" y="32"/>
                        <a:pt x="426" y="39"/>
                        <a:pt x="429" y="40"/>
                      </a:cubicBezTo>
                      <a:cubicBezTo>
                        <a:pt x="432" y="42"/>
                        <a:pt x="440" y="47"/>
                        <a:pt x="440" y="47"/>
                      </a:cubicBezTo>
                      <a:cubicBezTo>
                        <a:pt x="440" y="47"/>
                        <a:pt x="442" y="56"/>
                        <a:pt x="444" y="56"/>
                      </a:cubicBezTo>
                      <a:cubicBezTo>
                        <a:pt x="446" y="56"/>
                        <a:pt x="456" y="59"/>
                        <a:pt x="457" y="68"/>
                      </a:cubicBezTo>
                      <a:cubicBezTo>
                        <a:pt x="458" y="77"/>
                        <a:pt x="468" y="80"/>
                        <a:pt x="468" y="80"/>
                      </a:cubicBezTo>
                      <a:cubicBezTo>
                        <a:pt x="482" y="83"/>
                        <a:pt x="482" y="83"/>
                        <a:pt x="482" y="83"/>
                      </a:cubicBezTo>
                      <a:cubicBezTo>
                        <a:pt x="482" y="83"/>
                        <a:pt x="486" y="89"/>
                        <a:pt x="486" y="91"/>
                      </a:cubicBezTo>
                      <a:cubicBezTo>
                        <a:pt x="486" y="94"/>
                        <a:pt x="493" y="95"/>
                        <a:pt x="496" y="95"/>
                      </a:cubicBezTo>
                      <a:cubicBezTo>
                        <a:pt x="499" y="95"/>
                        <a:pt x="505" y="95"/>
                        <a:pt x="505" y="95"/>
                      </a:cubicBezTo>
                      <a:cubicBezTo>
                        <a:pt x="511" y="90"/>
                        <a:pt x="511" y="90"/>
                        <a:pt x="511" y="90"/>
                      </a:cubicBezTo>
                      <a:cubicBezTo>
                        <a:pt x="516" y="89"/>
                        <a:pt x="516" y="89"/>
                        <a:pt x="516" y="89"/>
                      </a:cubicBezTo>
                      <a:cubicBezTo>
                        <a:pt x="524" y="90"/>
                        <a:pt x="524" y="90"/>
                        <a:pt x="524" y="90"/>
                      </a:cubicBezTo>
                      <a:cubicBezTo>
                        <a:pt x="524" y="90"/>
                        <a:pt x="527" y="77"/>
                        <a:pt x="531" y="80"/>
                      </a:cubicBezTo>
                      <a:cubicBezTo>
                        <a:pt x="535" y="82"/>
                        <a:pt x="544" y="78"/>
                        <a:pt x="544" y="76"/>
                      </a:cubicBezTo>
                      <a:cubicBezTo>
                        <a:pt x="544" y="73"/>
                        <a:pt x="554" y="73"/>
                        <a:pt x="554" y="73"/>
                      </a:cubicBezTo>
                      <a:cubicBezTo>
                        <a:pt x="554" y="73"/>
                        <a:pt x="561" y="72"/>
                        <a:pt x="563" y="76"/>
                      </a:cubicBezTo>
                      <a:cubicBezTo>
                        <a:pt x="564" y="79"/>
                        <a:pt x="571" y="73"/>
                        <a:pt x="571" y="73"/>
                      </a:cubicBezTo>
                      <a:cubicBezTo>
                        <a:pt x="571" y="73"/>
                        <a:pt x="581" y="67"/>
                        <a:pt x="583" y="70"/>
                      </a:cubicBezTo>
                      <a:cubicBezTo>
                        <a:pt x="586" y="73"/>
                        <a:pt x="584" y="76"/>
                        <a:pt x="592" y="78"/>
                      </a:cubicBezTo>
                      <a:cubicBezTo>
                        <a:pt x="600" y="81"/>
                        <a:pt x="605" y="78"/>
                        <a:pt x="605" y="78"/>
                      </a:cubicBezTo>
                      <a:cubicBezTo>
                        <a:pt x="605" y="78"/>
                        <a:pt x="609" y="79"/>
                        <a:pt x="610" y="82"/>
                      </a:cubicBezTo>
                      <a:cubicBezTo>
                        <a:pt x="612" y="86"/>
                        <a:pt x="615" y="88"/>
                        <a:pt x="618" y="89"/>
                      </a:cubicBezTo>
                      <a:cubicBezTo>
                        <a:pt x="620" y="90"/>
                        <a:pt x="625" y="90"/>
                        <a:pt x="621" y="98"/>
                      </a:cubicBezTo>
                      <a:cubicBezTo>
                        <a:pt x="617" y="105"/>
                        <a:pt x="616" y="109"/>
                        <a:pt x="615" y="112"/>
                      </a:cubicBezTo>
                      <a:cubicBezTo>
                        <a:pt x="614" y="115"/>
                        <a:pt x="614" y="118"/>
                        <a:pt x="614" y="121"/>
                      </a:cubicBezTo>
                      <a:cubicBezTo>
                        <a:pt x="615" y="123"/>
                        <a:pt x="617" y="128"/>
                        <a:pt x="614" y="130"/>
                      </a:cubicBezTo>
                      <a:cubicBezTo>
                        <a:pt x="610" y="132"/>
                        <a:pt x="609" y="137"/>
                        <a:pt x="609" y="137"/>
                      </a:cubicBezTo>
                      <a:cubicBezTo>
                        <a:pt x="609" y="137"/>
                        <a:pt x="614" y="142"/>
                        <a:pt x="608" y="142"/>
                      </a:cubicBezTo>
                      <a:cubicBezTo>
                        <a:pt x="602" y="142"/>
                        <a:pt x="599" y="140"/>
                        <a:pt x="598" y="143"/>
                      </a:cubicBezTo>
                      <a:cubicBezTo>
                        <a:pt x="597" y="146"/>
                        <a:pt x="597" y="153"/>
                        <a:pt x="597" y="153"/>
                      </a:cubicBezTo>
                      <a:cubicBezTo>
                        <a:pt x="597" y="153"/>
                        <a:pt x="597" y="156"/>
                        <a:pt x="594" y="156"/>
                      </a:cubicBezTo>
                      <a:cubicBezTo>
                        <a:pt x="591" y="156"/>
                        <a:pt x="585" y="151"/>
                        <a:pt x="585" y="156"/>
                      </a:cubicBezTo>
                      <a:cubicBezTo>
                        <a:pt x="585" y="161"/>
                        <a:pt x="585" y="170"/>
                        <a:pt x="585" y="170"/>
                      </a:cubicBezTo>
                      <a:cubicBezTo>
                        <a:pt x="579" y="175"/>
                        <a:pt x="579" y="175"/>
                        <a:pt x="579" y="175"/>
                      </a:cubicBezTo>
                      <a:cubicBezTo>
                        <a:pt x="579" y="175"/>
                        <a:pt x="573" y="174"/>
                        <a:pt x="572" y="178"/>
                      </a:cubicBezTo>
                      <a:cubicBezTo>
                        <a:pt x="570" y="181"/>
                        <a:pt x="561" y="180"/>
                        <a:pt x="561" y="18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00000">
                      <a:schemeClr val="accent3"/>
                    </a:gs>
                  </a:gsLst>
                  <a:lin ang="6960000" scaled="0"/>
                </a:gradFill>
                <a:ln w="9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 sz="1600" kern="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5" name="Oval 64"/>
                <p:cNvSpPr/>
                <p:nvPr/>
              </p:nvSpPr>
              <p:spPr bwMode="gray">
                <a:xfrm>
                  <a:off x="1895647" y="5473127"/>
                  <a:ext cx="146087" cy="14387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6" name="Oval 65"/>
                <p:cNvSpPr/>
                <p:nvPr/>
              </p:nvSpPr>
              <p:spPr bwMode="gray">
                <a:xfrm>
                  <a:off x="1549233" y="3730133"/>
                  <a:ext cx="146087" cy="14387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7" name="Oval 66"/>
                <p:cNvSpPr/>
                <p:nvPr/>
              </p:nvSpPr>
              <p:spPr bwMode="gray">
                <a:xfrm>
                  <a:off x="1290194" y="4791048"/>
                  <a:ext cx="146087" cy="14387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8" name="Oval 67"/>
                <p:cNvSpPr/>
                <p:nvPr/>
              </p:nvSpPr>
              <p:spPr bwMode="gray">
                <a:xfrm>
                  <a:off x="1696048" y="3730908"/>
                  <a:ext cx="146087" cy="14387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9" name="Oval 68"/>
                <p:cNvSpPr/>
                <p:nvPr/>
              </p:nvSpPr>
              <p:spPr bwMode="gray">
                <a:xfrm>
                  <a:off x="1581730" y="5487570"/>
                  <a:ext cx="146087" cy="14387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0" name="Oval 69"/>
                <p:cNvSpPr/>
                <p:nvPr/>
              </p:nvSpPr>
              <p:spPr bwMode="gray">
                <a:xfrm>
                  <a:off x="1818532" y="5256105"/>
                  <a:ext cx="146087" cy="14387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1" name="TextBox 107"/>
                <p:cNvSpPr txBox="1">
                  <a:spLocks noChangeArrowheads="1"/>
                </p:cNvSpPr>
                <p:nvPr/>
              </p:nvSpPr>
              <p:spPr bwMode="gray">
                <a:xfrm>
                  <a:off x="1256478" y="5074304"/>
                  <a:ext cx="958611" cy="277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600" kern="0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pitchFamily="34" charset="0"/>
                    </a:rPr>
                    <a:t>Hyderabad</a:t>
                  </a:r>
                </a:p>
              </p:txBody>
            </p:sp>
            <p:sp>
              <p:nvSpPr>
                <p:cNvPr id="72" name="TextBox 109"/>
                <p:cNvSpPr txBox="1">
                  <a:spLocks noChangeArrowheads="1"/>
                </p:cNvSpPr>
                <p:nvPr/>
              </p:nvSpPr>
              <p:spPr bwMode="gray">
                <a:xfrm>
                  <a:off x="1363238" y="5605909"/>
                  <a:ext cx="771549" cy="277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600" kern="0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pitchFamily="34" charset="0"/>
                    </a:rPr>
                    <a:t>Chennai</a:t>
                  </a:r>
                </a:p>
              </p:txBody>
            </p:sp>
            <p:sp>
              <p:nvSpPr>
                <p:cNvPr id="73" name="TextBox 111"/>
                <p:cNvSpPr txBox="1">
                  <a:spLocks noChangeArrowheads="1"/>
                </p:cNvSpPr>
                <p:nvPr/>
              </p:nvSpPr>
              <p:spPr bwMode="gray">
                <a:xfrm>
                  <a:off x="983809" y="5275760"/>
                  <a:ext cx="904945" cy="277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600" kern="0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pitchFamily="34" charset="0"/>
                    </a:rPr>
                    <a:t>Bangalore</a:t>
                  </a:r>
                </a:p>
              </p:txBody>
            </p:sp>
            <p:sp>
              <p:nvSpPr>
                <p:cNvPr id="74" name="TextBox 107"/>
                <p:cNvSpPr txBox="1">
                  <a:spLocks noChangeArrowheads="1"/>
                </p:cNvSpPr>
                <p:nvPr/>
              </p:nvSpPr>
              <p:spPr bwMode="gray">
                <a:xfrm>
                  <a:off x="1370619" y="4713718"/>
                  <a:ext cx="667282" cy="277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en-US" sz="600" kern="0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pitchFamily="34" charset="0"/>
                    </a:rPr>
                    <a:t>Pune</a:t>
                  </a:r>
                </a:p>
              </p:txBody>
            </p:sp>
            <p:sp>
              <p:nvSpPr>
                <p:cNvPr id="75" name="Rectangle 110"/>
                <p:cNvSpPr>
                  <a:spLocks noChangeArrowheads="1"/>
                </p:cNvSpPr>
                <p:nvPr/>
              </p:nvSpPr>
              <p:spPr bwMode="gray">
                <a:xfrm>
                  <a:off x="1736941" y="3786780"/>
                  <a:ext cx="593684" cy="26346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10000"/>
                    </a:spcAft>
                    <a:defRPr/>
                  </a:pPr>
                  <a:r>
                    <a:rPr lang="en-US" sz="600" kern="0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pitchFamily="34" charset="0"/>
                    </a:rPr>
                    <a:t>Noida</a:t>
                  </a:r>
                </a:p>
              </p:txBody>
            </p:sp>
            <p:sp>
              <p:nvSpPr>
                <p:cNvPr id="76" name="Rectangle 110"/>
                <p:cNvSpPr>
                  <a:spLocks noChangeArrowheads="1"/>
                </p:cNvSpPr>
                <p:nvPr/>
              </p:nvSpPr>
              <p:spPr bwMode="gray">
                <a:xfrm>
                  <a:off x="1047706" y="3822671"/>
                  <a:ext cx="799147" cy="26346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10000"/>
                    </a:spcAft>
                    <a:defRPr/>
                  </a:pPr>
                  <a:r>
                    <a:rPr lang="en-US" sz="600" kern="0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pitchFamily="34" charset="0"/>
                    </a:rPr>
                    <a:t>Gurgaon</a:t>
                  </a:r>
                </a:p>
              </p:txBody>
            </p:sp>
          </p:grpSp>
          <p:sp>
            <p:nvSpPr>
              <p:cNvPr id="63" name="TextBox 62"/>
              <p:cNvSpPr txBox="1"/>
              <p:nvPr/>
            </p:nvSpPr>
            <p:spPr bwMode="gray">
              <a:xfrm>
                <a:off x="972066" y="4932292"/>
                <a:ext cx="876299" cy="338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0080B1"/>
                    </a:solidFill>
                  </a:rPr>
                  <a:t>India</a:t>
                </a:r>
                <a:endParaRPr lang="en-US" sz="1200" dirty="0">
                  <a:solidFill>
                    <a:srgbClr val="0080B1"/>
                  </a:solidFill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 bwMode="gray">
            <a:xfrm>
              <a:off x="6320051" y="3931313"/>
              <a:ext cx="2683473" cy="1856095"/>
              <a:chOff x="4787899" y="3281028"/>
              <a:chExt cx="3867623" cy="2675141"/>
            </a:xfrm>
          </p:grpSpPr>
          <p:grpSp>
            <p:nvGrpSpPr>
              <p:cNvPr id="39" name="Group 38"/>
              <p:cNvGrpSpPr/>
              <p:nvPr/>
            </p:nvGrpSpPr>
            <p:grpSpPr bwMode="gray">
              <a:xfrm>
                <a:off x="4787899" y="3281028"/>
                <a:ext cx="3867623" cy="2675141"/>
                <a:chOff x="4787899" y="2993161"/>
                <a:chExt cx="3867623" cy="2675141"/>
              </a:xfrm>
            </p:grpSpPr>
            <p:sp>
              <p:nvSpPr>
                <p:cNvPr id="41" name="Freeform 226"/>
                <p:cNvSpPr>
                  <a:spLocks/>
                </p:cNvSpPr>
                <p:nvPr/>
              </p:nvSpPr>
              <p:spPr bwMode="gray">
                <a:xfrm>
                  <a:off x="4787899" y="2993161"/>
                  <a:ext cx="3867623" cy="2675141"/>
                </a:xfrm>
                <a:custGeom>
                  <a:avLst/>
                  <a:gdLst>
                    <a:gd name="T0" fmla="*/ 29 w 961"/>
                    <a:gd name="T1" fmla="*/ 100 h 628"/>
                    <a:gd name="T2" fmla="*/ 33 w 961"/>
                    <a:gd name="T3" fmla="*/ 140 h 628"/>
                    <a:gd name="T4" fmla="*/ 50 w 961"/>
                    <a:gd name="T5" fmla="*/ 175 h 628"/>
                    <a:gd name="T6" fmla="*/ 65 w 961"/>
                    <a:gd name="T7" fmla="*/ 181 h 628"/>
                    <a:gd name="T8" fmla="*/ 72 w 961"/>
                    <a:gd name="T9" fmla="*/ 157 h 628"/>
                    <a:gd name="T10" fmla="*/ 81 w 961"/>
                    <a:gd name="T11" fmla="*/ 135 h 628"/>
                    <a:gd name="T12" fmla="*/ 87 w 961"/>
                    <a:gd name="T13" fmla="*/ 105 h 628"/>
                    <a:gd name="T14" fmla="*/ 81 w 961"/>
                    <a:gd name="T15" fmla="*/ 105 h 628"/>
                    <a:gd name="T16" fmla="*/ 86 w 961"/>
                    <a:gd name="T17" fmla="*/ 67 h 628"/>
                    <a:gd name="T18" fmla="*/ 91 w 961"/>
                    <a:gd name="T19" fmla="*/ 22 h 628"/>
                    <a:gd name="T20" fmla="*/ 91 w 961"/>
                    <a:gd name="T21" fmla="*/ 7 h 628"/>
                    <a:gd name="T22" fmla="*/ 102 w 961"/>
                    <a:gd name="T23" fmla="*/ 22 h 628"/>
                    <a:gd name="T24" fmla="*/ 111 w 961"/>
                    <a:gd name="T25" fmla="*/ 83 h 628"/>
                    <a:gd name="T26" fmla="*/ 118 w 961"/>
                    <a:gd name="T27" fmla="*/ 89 h 628"/>
                    <a:gd name="T28" fmla="*/ 113 w 961"/>
                    <a:gd name="T29" fmla="*/ 140 h 628"/>
                    <a:gd name="T30" fmla="*/ 111 w 961"/>
                    <a:gd name="T31" fmla="*/ 181 h 628"/>
                    <a:gd name="T32" fmla="*/ 105 w 961"/>
                    <a:gd name="T33" fmla="*/ 193 h 628"/>
                    <a:gd name="T34" fmla="*/ 98 w 961"/>
                    <a:gd name="T35" fmla="*/ 222 h 628"/>
                    <a:gd name="T36" fmla="*/ 92 w 961"/>
                    <a:gd name="T37" fmla="*/ 238 h 628"/>
                    <a:gd name="T38" fmla="*/ 93 w 961"/>
                    <a:gd name="T39" fmla="*/ 210 h 628"/>
                    <a:gd name="T40" fmla="*/ 87 w 961"/>
                    <a:gd name="T41" fmla="*/ 233 h 628"/>
                    <a:gd name="T42" fmla="*/ 88 w 961"/>
                    <a:gd name="T43" fmla="*/ 263 h 628"/>
                    <a:gd name="T44" fmla="*/ 95 w 961"/>
                    <a:gd name="T45" fmla="*/ 268 h 628"/>
                    <a:gd name="T46" fmla="*/ 88 w 961"/>
                    <a:gd name="T47" fmla="*/ 291 h 628"/>
                    <a:gd name="T48" fmla="*/ 93 w 961"/>
                    <a:gd name="T49" fmla="*/ 332 h 628"/>
                    <a:gd name="T50" fmla="*/ 89 w 961"/>
                    <a:gd name="T51" fmla="*/ 357 h 628"/>
                    <a:gd name="T52" fmla="*/ 89 w 961"/>
                    <a:gd name="T53" fmla="*/ 397 h 628"/>
                    <a:gd name="T54" fmla="*/ 87 w 961"/>
                    <a:gd name="T55" fmla="*/ 426 h 628"/>
                    <a:gd name="T56" fmla="*/ 82 w 961"/>
                    <a:gd name="T57" fmla="*/ 450 h 628"/>
                    <a:gd name="T58" fmla="*/ 77 w 961"/>
                    <a:gd name="T59" fmla="*/ 450 h 628"/>
                    <a:gd name="T60" fmla="*/ 71 w 961"/>
                    <a:gd name="T61" fmla="*/ 466 h 628"/>
                    <a:gd name="T62" fmla="*/ 68 w 961"/>
                    <a:gd name="T63" fmla="*/ 460 h 628"/>
                    <a:gd name="T64" fmla="*/ 64 w 961"/>
                    <a:gd name="T65" fmla="*/ 450 h 628"/>
                    <a:gd name="T66" fmla="*/ 55 w 961"/>
                    <a:gd name="T67" fmla="*/ 450 h 628"/>
                    <a:gd name="T68" fmla="*/ 55 w 961"/>
                    <a:gd name="T69" fmla="*/ 466 h 628"/>
                    <a:gd name="T70" fmla="*/ 50 w 961"/>
                    <a:gd name="T71" fmla="*/ 460 h 628"/>
                    <a:gd name="T72" fmla="*/ 50 w 961"/>
                    <a:gd name="T73" fmla="*/ 443 h 628"/>
                    <a:gd name="T74" fmla="*/ 49 w 961"/>
                    <a:gd name="T75" fmla="*/ 397 h 628"/>
                    <a:gd name="T76" fmla="*/ 42 w 961"/>
                    <a:gd name="T77" fmla="*/ 367 h 628"/>
                    <a:gd name="T78" fmla="*/ 30 w 961"/>
                    <a:gd name="T79" fmla="*/ 385 h 628"/>
                    <a:gd name="T80" fmla="*/ 27 w 961"/>
                    <a:gd name="T81" fmla="*/ 385 h 628"/>
                    <a:gd name="T82" fmla="*/ 20 w 961"/>
                    <a:gd name="T83" fmla="*/ 367 h 628"/>
                    <a:gd name="T84" fmla="*/ 13 w 961"/>
                    <a:gd name="T85" fmla="*/ 357 h 628"/>
                    <a:gd name="T86" fmla="*/ 10 w 961"/>
                    <a:gd name="T87" fmla="*/ 326 h 628"/>
                    <a:gd name="T88" fmla="*/ 12 w 961"/>
                    <a:gd name="T89" fmla="*/ 285 h 628"/>
                    <a:gd name="T90" fmla="*/ 5 w 961"/>
                    <a:gd name="T91" fmla="*/ 275 h 628"/>
                    <a:gd name="T92" fmla="*/ 3 w 961"/>
                    <a:gd name="T93" fmla="*/ 263 h 628"/>
                    <a:gd name="T94" fmla="*/ 0 w 961"/>
                    <a:gd name="T95" fmla="*/ 222 h 628"/>
                    <a:gd name="T96" fmla="*/ 6 w 961"/>
                    <a:gd name="T97" fmla="*/ 203 h 628"/>
                    <a:gd name="T98" fmla="*/ 13 w 961"/>
                    <a:gd name="T99" fmla="*/ 175 h 628"/>
                    <a:gd name="T100" fmla="*/ 15 w 961"/>
                    <a:gd name="T101" fmla="*/ 140 h 628"/>
                    <a:gd name="T102" fmla="*/ 20 w 961"/>
                    <a:gd name="T103" fmla="*/ 110 h 62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961"/>
                    <a:gd name="T157" fmla="*/ 0 h 628"/>
                    <a:gd name="T158" fmla="*/ 961 w 961"/>
                    <a:gd name="T159" fmla="*/ 628 h 628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961" h="628">
                      <a:moveTo>
                        <a:pt x="200" y="107"/>
                      </a:moveTo>
                      <a:lnTo>
                        <a:pt x="217" y="100"/>
                      </a:lnTo>
                      <a:lnTo>
                        <a:pt x="233" y="130"/>
                      </a:lnTo>
                      <a:lnTo>
                        <a:pt x="259" y="130"/>
                      </a:lnTo>
                      <a:lnTo>
                        <a:pt x="267" y="145"/>
                      </a:lnTo>
                      <a:lnTo>
                        <a:pt x="267" y="183"/>
                      </a:lnTo>
                      <a:lnTo>
                        <a:pt x="325" y="206"/>
                      </a:lnTo>
                      <a:lnTo>
                        <a:pt x="359" y="229"/>
                      </a:lnTo>
                      <a:lnTo>
                        <a:pt x="417" y="229"/>
                      </a:lnTo>
                      <a:lnTo>
                        <a:pt x="451" y="252"/>
                      </a:lnTo>
                      <a:lnTo>
                        <a:pt x="493" y="260"/>
                      </a:lnTo>
                      <a:lnTo>
                        <a:pt x="526" y="237"/>
                      </a:lnTo>
                      <a:lnTo>
                        <a:pt x="568" y="237"/>
                      </a:lnTo>
                      <a:lnTo>
                        <a:pt x="601" y="214"/>
                      </a:lnTo>
                      <a:lnTo>
                        <a:pt x="593" y="206"/>
                      </a:lnTo>
                      <a:lnTo>
                        <a:pt x="609" y="183"/>
                      </a:lnTo>
                      <a:lnTo>
                        <a:pt x="626" y="191"/>
                      </a:lnTo>
                      <a:lnTo>
                        <a:pt x="660" y="176"/>
                      </a:lnTo>
                      <a:lnTo>
                        <a:pt x="676" y="152"/>
                      </a:lnTo>
                      <a:lnTo>
                        <a:pt x="718" y="152"/>
                      </a:lnTo>
                      <a:lnTo>
                        <a:pt x="710" y="138"/>
                      </a:lnTo>
                      <a:lnTo>
                        <a:pt x="702" y="130"/>
                      </a:lnTo>
                      <a:lnTo>
                        <a:pt x="676" y="138"/>
                      </a:lnTo>
                      <a:lnTo>
                        <a:pt x="660" y="138"/>
                      </a:lnTo>
                      <a:lnTo>
                        <a:pt x="660" y="100"/>
                      </a:lnTo>
                      <a:lnTo>
                        <a:pt x="668" y="84"/>
                      </a:lnTo>
                      <a:lnTo>
                        <a:pt x="693" y="91"/>
                      </a:lnTo>
                      <a:lnTo>
                        <a:pt x="718" y="84"/>
                      </a:lnTo>
                      <a:lnTo>
                        <a:pt x="726" y="46"/>
                      </a:lnTo>
                      <a:lnTo>
                        <a:pt x="743" y="30"/>
                      </a:lnTo>
                      <a:lnTo>
                        <a:pt x="743" y="23"/>
                      </a:lnTo>
                      <a:lnTo>
                        <a:pt x="726" y="23"/>
                      </a:lnTo>
                      <a:lnTo>
                        <a:pt x="743" y="7"/>
                      </a:lnTo>
                      <a:lnTo>
                        <a:pt x="777" y="0"/>
                      </a:lnTo>
                      <a:lnTo>
                        <a:pt x="810" y="7"/>
                      </a:lnTo>
                      <a:lnTo>
                        <a:pt x="827" y="23"/>
                      </a:lnTo>
                      <a:lnTo>
                        <a:pt x="852" y="91"/>
                      </a:lnTo>
                      <a:lnTo>
                        <a:pt x="868" y="91"/>
                      </a:lnTo>
                      <a:lnTo>
                        <a:pt x="902" y="107"/>
                      </a:lnTo>
                      <a:lnTo>
                        <a:pt x="902" y="130"/>
                      </a:lnTo>
                      <a:lnTo>
                        <a:pt x="918" y="130"/>
                      </a:lnTo>
                      <a:lnTo>
                        <a:pt x="960" y="114"/>
                      </a:lnTo>
                      <a:lnTo>
                        <a:pt x="960" y="138"/>
                      </a:lnTo>
                      <a:lnTo>
                        <a:pt x="928" y="191"/>
                      </a:lnTo>
                      <a:lnTo>
                        <a:pt x="918" y="183"/>
                      </a:lnTo>
                      <a:lnTo>
                        <a:pt x="902" y="191"/>
                      </a:lnTo>
                      <a:lnTo>
                        <a:pt x="910" y="222"/>
                      </a:lnTo>
                      <a:lnTo>
                        <a:pt x="902" y="237"/>
                      </a:lnTo>
                      <a:lnTo>
                        <a:pt x="886" y="237"/>
                      </a:lnTo>
                      <a:lnTo>
                        <a:pt x="868" y="252"/>
                      </a:lnTo>
                      <a:lnTo>
                        <a:pt x="860" y="252"/>
                      </a:lnTo>
                      <a:lnTo>
                        <a:pt x="852" y="260"/>
                      </a:lnTo>
                      <a:lnTo>
                        <a:pt x="844" y="260"/>
                      </a:lnTo>
                      <a:lnTo>
                        <a:pt x="802" y="290"/>
                      </a:lnTo>
                      <a:lnTo>
                        <a:pt x="802" y="298"/>
                      </a:lnTo>
                      <a:lnTo>
                        <a:pt x="777" y="298"/>
                      </a:lnTo>
                      <a:lnTo>
                        <a:pt x="752" y="313"/>
                      </a:lnTo>
                      <a:lnTo>
                        <a:pt x="752" y="306"/>
                      </a:lnTo>
                      <a:lnTo>
                        <a:pt x="752" y="298"/>
                      </a:lnTo>
                      <a:lnTo>
                        <a:pt x="760" y="275"/>
                      </a:lnTo>
                      <a:lnTo>
                        <a:pt x="752" y="267"/>
                      </a:lnTo>
                      <a:lnTo>
                        <a:pt x="718" y="298"/>
                      </a:lnTo>
                      <a:lnTo>
                        <a:pt x="710" y="306"/>
                      </a:lnTo>
                      <a:lnTo>
                        <a:pt x="702" y="306"/>
                      </a:lnTo>
                      <a:lnTo>
                        <a:pt x="693" y="313"/>
                      </a:lnTo>
                      <a:lnTo>
                        <a:pt x="718" y="344"/>
                      </a:lnTo>
                      <a:lnTo>
                        <a:pt x="743" y="336"/>
                      </a:lnTo>
                      <a:lnTo>
                        <a:pt x="768" y="344"/>
                      </a:lnTo>
                      <a:lnTo>
                        <a:pt x="768" y="351"/>
                      </a:lnTo>
                      <a:lnTo>
                        <a:pt x="760" y="344"/>
                      </a:lnTo>
                      <a:lnTo>
                        <a:pt x="743" y="351"/>
                      </a:lnTo>
                      <a:lnTo>
                        <a:pt x="718" y="382"/>
                      </a:lnTo>
                      <a:lnTo>
                        <a:pt x="726" y="390"/>
                      </a:lnTo>
                      <a:lnTo>
                        <a:pt x="743" y="428"/>
                      </a:lnTo>
                      <a:lnTo>
                        <a:pt x="760" y="435"/>
                      </a:lnTo>
                      <a:lnTo>
                        <a:pt x="752" y="435"/>
                      </a:lnTo>
                      <a:lnTo>
                        <a:pt x="760" y="459"/>
                      </a:lnTo>
                      <a:lnTo>
                        <a:pt x="726" y="466"/>
                      </a:lnTo>
                      <a:lnTo>
                        <a:pt x="760" y="466"/>
                      </a:lnTo>
                      <a:lnTo>
                        <a:pt x="752" y="505"/>
                      </a:lnTo>
                      <a:lnTo>
                        <a:pt x="726" y="520"/>
                      </a:lnTo>
                      <a:lnTo>
                        <a:pt x="718" y="520"/>
                      </a:lnTo>
                      <a:lnTo>
                        <a:pt x="718" y="543"/>
                      </a:lnTo>
                      <a:lnTo>
                        <a:pt x="710" y="558"/>
                      </a:lnTo>
                      <a:lnTo>
                        <a:pt x="702" y="558"/>
                      </a:lnTo>
                      <a:lnTo>
                        <a:pt x="702" y="566"/>
                      </a:lnTo>
                      <a:lnTo>
                        <a:pt x="668" y="589"/>
                      </a:lnTo>
                      <a:lnTo>
                        <a:pt x="643" y="589"/>
                      </a:lnTo>
                      <a:lnTo>
                        <a:pt x="643" y="596"/>
                      </a:lnTo>
                      <a:lnTo>
                        <a:pt x="626" y="589"/>
                      </a:lnTo>
                      <a:lnTo>
                        <a:pt x="626" y="596"/>
                      </a:lnTo>
                      <a:lnTo>
                        <a:pt x="618" y="596"/>
                      </a:lnTo>
                      <a:lnTo>
                        <a:pt x="576" y="611"/>
                      </a:lnTo>
                      <a:lnTo>
                        <a:pt x="568" y="627"/>
                      </a:lnTo>
                      <a:lnTo>
                        <a:pt x="568" y="604"/>
                      </a:lnTo>
                      <a:lnTo>
                        <a:pt x="551" y="604"/>
                      </a:lnTo>
                      <a:lnTo>
                        <a:pt x="543" y="604"/>
                      </a:lnTo>
                      <a:lnTo>
                        <a:pt x="517" y="604"/>
                      </a:lnTo>
                      <a:lnTo>
                        <a:pt x="517" y="589"/>
                      </a:lnTo>
                      <a:lnTo>
                        <a:pt x="501" y="589"/>
                      </a:lnTo>
                      <a:lnTo>
                        <a:pt x="459" y="596"/>
                      </a:lnTo>
                      <a:lnTo>
                        <a:pt x="451" y="589"/>
                      </a:lnTo>
                      <a:lnTo>
                        <a:pt x="451" y="596"/>
                      </a:lnTo>
                      <a:lnTo>
                        <a:pt x="443" y="596"/>
                      </a:lnTo>
                      <a:lnTo>
                        <a:pt x="443" y="611"/>
                      </a:lnTo>
                      <a:lnTo>
                        <a:pt x="425" y="611"/>
                      </a:lnTo>
                      <a:lnTo>
                        <a:pt x="425" y="604"/>
                      </a:lnTo>
                      <a:lnTo>
                        <a:pt x="417" y="604"/>
                      </a:lnTo>
                      <a:lnTo>
                        <a:pt x="401" y="596"/>
                      </a:lnTo>
                      <a:lnTo>
                        <a:pt x="401" y="589"/>
                      </a:lnTo>
                      <a:lnTo>
                        <a:pt x="401" y="581"/>
                      </a:lnTo>
                      <a:lnTo>
                        <a:pt x="393" y="566"/>
                      </a:lnTo>
                      <a:lnTo>
                        <a:pt x="375" y="566"/>
                      </a:lnTo>
                      <a:lnTo>
                        <a:pt x="393" y="520"/>
                      </a:lnTo>
                      <a:lnTo>
                        <a:pt x="375" y="505"/>
                      </a:lnTo>
                      <a:lnTo>
                        <a:pt x="367" y="505"/>
                      </a:lnTo>
                      <a:lnTo>
                        <a:pt x="351" y="482"/>
                      </a:lnTo>
                      <a:lnTo>
                        <a:pt x="325" y="482"/>
                      </a:lnTo>
                      <a:lnTo>
                        <a:pt x="275" y="505"/>
                      </a:lnTo>
                      <a:lnTo>
                        <a:pt x="250" y="505"/>
                      </a:lnTo>
                      <a:lnTo>
                        <a:pt x="233" y="512"/>
                      </a:lnTo>
                      <a:lnTo>
                        <a:pt x="225" y="505"/>
                      </a:lnTo>
                      <a:lnTo>
                        <a:pt x="217" y="505"/>
                      </a:lnTo>
                      <a:lnTo>
                        <a:pt x="183" y="505"/>
                      </a:lnTo>
                      <a:lnTo>
                        <a:pt x="167" y="489"/>
                      </a:lnTo>
                      <a:lnTo>
                        <a:pt x="158" y="482"/>
                      </a:lnTo>
                      <a:lnTo>
                        <a:pt x="150" y="482"/>
                      </a:lnTo>
                      <a:lnTo>
                        <a:pt x="125" y="466"/>
                      </a:lnTo>
                      <a:lnTo>
                        <a:pt x="108" y="466"/>
                      </a:lnTo>
                      <a:lnTo>
                        <a:pt x="74" y="459"/>
                      </a:lnTo>
                      <a:lnTo>
                        <a:pt x="66" y="428"/>
                      </a:lnTo>
                      <a:lnTo>
                        <a:pt x="83" y="428"/>
                      </a:lnTo>
                      <a:lnTo>
                        <a:pt x="74" y="412"/>
                      </a:lnTo>
                      <a:lnTo>
                        <a:pt x="100" y="390"/>
                      </a:lnTo>
                      <a:lnTo>
                        <a:pt x="100" y="374"/>
                      </a:lnTo>
                      <a:lnTo>
                        <a:pt x="83" y="360"/>
                      </a:lnTo>
                      <a:lnTo>
                        <a:pt x="58" y="374"/>
                      </a:lnTo>
                      <a:lnTo>
                        <a:pt x="42" y="360"/>
                      </a:lnTo>
                      <a:lnTo>
                        <a:pt x="24" y="351"/>
                      </a:lnTo>
                      <a:lnTo>
                        <a:pt x="8" y="344"/>
                      </a:lnTo>
                      <a:lnTo>
                        <a:pt x="16" y="344"/>
                      </a:lnTo>
                      <a:lnTo>
                        <a:pt x="16" y="313"/>
                      </a:lnTo>
                      <a:lnTo>
                        <a:pt x="0" y="313"/>
                      </a:lnTo>
                      <a:lnTo>
                        <a:pt x="0" y="290"/>
                      </a:lnTo>
                      <a:lnTo>
                        <a:pt x="16" y="275"/>
                      </a:lnTo>
                      <a:lnTo>
                        <a:pt x="42" y="275"/>
                      </a:lnTo>
                      <a:lnTo>
                        <a:pt x="50" y="267"/>
                      </a:lnTo>
                      <a:lnTo>
                        <a:pt x="66" y="267"/>
                      </a:lnTo>
                      <a:lnTo>
                        <a:pt x="100" y="252"/>
                      </a:lnTo>
                      <a:lnTo>
                        <a:pt x="108" y="229"/>
                      </a:lnTo>
                      <a:lnTo>
                        <a:pt x="100" y="191"/>
                      </a:lnTo>
                      <a:lnTo>
                        <a:pt x="100" y="183"/>
                      </a:lnTo>
                      <a:lnTo>
                        <a:pt x="125" y="183"/>
                      </a:lnTo>
                      <a:lnTo>
                        <a:pt x="133" y="145"/>
                      </a:lnTo>
                      <a:lnTo>
                        <a:pt x="167" y="145"/>
                      </a:lnTo>
                      <a:lnTo>
                        <a:pt x="175" y="145"/>
                      </a:lnTo>
                      <a:lnTo>
                        <a:pt x="183" y="114"/>
                      </a:lnTo>
                      <a:lnTo>
                        <a:pt x="200" y="107"/>
                      </a:lnTo>
                    </a:path>
                  </a:pathLst>
                </a:cu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00000">
                      <a:schemeClr val="accent3"/>
                    </a:gs>
                  </a:gsLst>
                  <a:lin ang="6960000" scaled="0"/>
                </a:gradFill>
                <a:ln w="9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endParaRPr lang="en-US" sz="1600" kern="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2" name="Oval 41"/>
                <p:cNvSpPr/>
                <p:nvPr/>
              </p:nvSpPr>
              <p:spPr bwMode="gray">
                <a:xfrm>
                  <a:off x="7680999" y="5046988"/>
                  <a:ext cx="133682" cy="131657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3" name="TextBox 109"/>
                <p:cNvSpPr txBox="1">
                  <a:spLocks noChangeArrowheads="1"/>
                </p:cNvSpPr>
                <p:nvPr/>
              </p:nvSpPr>
              <p:spPr bwMode="gray">
                <a:xfrm>
                  <a:off x="7058987" y="4930469"/>
                  <a:ext cx="767800" cy="266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600" kern="0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pitchFamily="34" charset="0"/>
                    </a:rPr>
                    <a:t>Shanghai</a:t>
                  </a:r>
                </a:p>
              </p:txBody>
            </p:sp>
            <p:sp>
              <p:nvSpPr>
                <p:cNvPr id="44" name="Oval 43"/>
                <p:cNvSpPr/>
                <p:nvPr/>
              </p:nvSpPr>
              <p:spPr bwMode="gray">
                <a:xfrm>
                  <a:off x="7442887" y="4827555"/>
                  <a:ext cx="133682" cy="131657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" name="TextBox 109"/>
                <p:cNvSpPr txBox="1">
                  <a:spLocks noChangeArrowheads="1"/>
                </p:cNvSpPr>
                <p:nvPr/>
              </p:nvSpPr>
              <p:spPr bwMode="gray">
                <a:xfrm>
                  <a:off x="7051779" y="4771828"/>
                  <a:ext cx="486283" cy="399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600" kern="0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pitchFamily="34" charset="0"/>
                    </a:rPr>
                    <a:t>Wuxi</a:t>
                  </a:r>
                </a:p>
              </p:txBody>
            </p:sp>
            <p:sp>
              <p:nvSpPr>
                <p:cNvPr id="46" name="Oval 45"/>
                <p:cNvSpPr/>
                <p:nvPr/>
              </p:nvSpPr>
              <p:spPr bwMode="gray">
                <a:xfrm>
                  <a:off x="7753637" y="4408767"/>
                  <a:ext cx="133682" cy="131657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7" name="TextBox 109"/>
                <p:cNvSpPr txBox="1">
                  <a:spLocks noChangeArrowheads="1"/>
                </p:cNvSpPr>
                <p:nvPr/>
              </p:nvSpPr>
              <p:spPr bwMode="gray">
                <a:xfrm>
                  <a:off x="7220136" y="4509570"/>
                  <a:ext cx="809822" cy="266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600" kern="0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pitchFamily="34" charset="0"/>
                    </a:rPr>
                    <a:t>Dalian</a:t>
                  </a:r>
                </a:p>
              </p:txBody>
            </p:sp>
            <p:sp>
              <p:nvSpPr>
                <p:cNvPr id="48" name="Oval 47"/>
                <p:cNvSpPr/>
                <p:nvPr/>
              </p:nvSpPr>
              <p:spPr bwMode="gray">
                <a:xfrm>
                  <a:off x="7425657" y="4463624"/>
                  <a:ext cx="133682" cy="131657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9" name="TextBox 109"/>
                <p:cNvSpPr txBox="1">
                  <a:spLocks noChangeArrowheads="1"/>
                </p:cNvSpPr>
                <p:nvPr/>
              </p:nvSpPr>
              <p:spPr bwMode="gray">
                <a:xfrm>
                  <a:off x="6801383" y="4405923"/>
                  <a:ext cx="744094" cy="266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600" kern="0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pitchFamily="34" charset="0"/>
                    </a:rPr>
                    <a:t>Tianjinng</a:t>
                  </a:r>
                </a:p>
              </p:txBody>
            </p:sp>
            <p:sp>
              <p:nvSpPr>
                <p:cNvPr id="50" name="Oval 49"/>
                <p:cNvSpPr/>
                <p:nvPr/>
              </p:nvSpPr>
              <p:spPr bwMode="gray">
                <a:xfrm>
                  <a:off x="7365314" y="4333895"/>
                  <a:ext cx="133682" cy="131657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" name="TextBox 109"/>
                <p:cNvSpPr txBox="1">
                  <a:spLocks noChangeArrowheads="1"/>
                </p:cNvSpPr>
                <p:nvPr/>
              </p:nvSpPr>
              <p:spPr bwMode="gray">
                <a:xfrm>
                  <a:off x="6551730" y="4163249"/>
                  <a:ext cx="804478" cy="266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600" kern="0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pitchFamily="34" charset="0"/>
                    </a:rPr>
                    <a:t>Beijing</a:t>
                  </a:r>
                </a:p>
              </p:txBody>
            </p:sp>
            <p:sp>
              <p:nvSpPr>
                <p:cNvPr id="52" name="Oval 51"/>
                <p:cNvSpPr/>
                <p:nvPr/>
              </p:nvSpPr>
              <p:spPr bwMode="gray">
                <a:xfrm>
                  <a:off x="7442887" y="5231570"/>
                  <a:ext cx="133682" cy="131657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3" name="TextBox 109"/>
                <p:cNvSpPr txBox="1">
                  <a:spLocks noChangeArrowheads="1"/>
                </p:cNvSpPr>
                <p:nvPr/>
              </p:nvSpPr>
              <p:spPr bwMode="gray">
                <a:xfrm>
                  <a:off x="6793260" y="5073837"/>
                  <a:ext cx="815213" cy="266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600" kern="0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pitchFamily="34" charset="0"/>
                    </a:rPr>
                    <a:t>Hangzhou</a:t>
                  </a:r>
                </a:p>
              </p:txBody>
            </p:sp>
            <p:sp>
              <p:nvSpPr>
                <p:cNvPr id="54" name="Oval 53"/>
                <p:cNvSpPr/>
                <p:nvPr/>
              </p:nvSpPr>
              <p:spPr bwMode="gray">
                <a:xfrm>
                  <a:off x="7249158" y="5450525"/>
                  <a:ext cx="133682" cy="131657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5" name="TextBox 109"/>
                <p:cNvSpPr txBox="1">
                  <a:spLocks noChangeArrowheads="1"/>
                </p:cNvSpPr>
                <p:nvPr/>
              </p:nvSpPr>
              <p:spPr bwMode="gray">
                <a:xfrm>
                  <a:off x="6820287" y="5262843"/>
                  <a:ext cx="807804" cy="2419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600" kern="0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pitchFamily="34" charset="0"/>
                    </a:rPr>
                    <a:t>Shenzhen</a:t>
                  </a:r>
                </a:p>
              </p:txBody>
            </p:sp>
            <p:sp>
              <p:nvSpPr>
                <p:cNvPr id="56" name="Oval 55"/>
                <p:cNvSpPr/>
                <p:nvPr/>
              </p:nvSpPr>
              <p:spPr bwMode="gray">
                <a:xfrm>
                  <a:off x="6779115" y="4882417"/>
                  <a:ext cx="133682" cy="131657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7" name="TextBox 109"/>
                <p:cNvSpPr txBox="1">
                  <a:spLocks noChangeArrowheads="1"/>
                </p:cNvSpPr>
                <p:nvPr/>
              </p:nvSpPr>
              <p:spPr bwMode="gray">
                <a:xfrm>
                  <a:off x="6316981" y="4807415"/>
                  <a:ext cx="648924" cy="266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600" kern="0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pitchFamily="34" charset="0"/>
                    </a:rPr>
                    <a:t>Xian</a:t>
                  </a:r>
                </a:p>
              </p:txBody>
            </p:sp>
            <p:sp>
              <p:nvSpPr>
                <p:cNvPr id="58" name="Oval 57"/>
                <p:cNvSpPr/>
                <p:nvPr/>
              </p:nvSpPr>
              <p:spPr bwMode="gray">
                <a:xfrm>
                  <a:off x="6727808" y="5211559"/>
                  <a:ext cx="133682" cy="131657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9" name="TextBox 109"/>
                <p:cNvSpPr txBox="1">
                  <a:spLocks noChangeArrowheads="1"/>
                </p:cNvSpPr>
                <p:nvPr/>
              </p:nvSpPr>
              <p:spPr bwMode="gray">
                <a:xfrm>
                  <a:off x="6229856" y="5258989"/>
                  <a:ext cx="853736" cy="266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600" kern="0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pitchFamily="34" charset="0"/>
                    </a:rPr>
                    <a:t>Chongqing</a:t>
                  </a:r>
                </a:p>
              </p:txBody>
            </p:sp>
            <p:sp>
              <p:nvSpPr>
                <p:cNvPr id="60" name="Oval 59"/>
                <p:cNvSpPr/>
                <p:nvPr/>
              </p:nvSpPr>
              <p:spPr bwMode="gray">
                <a:xfrm>
                  <a:off x="6305407" y="4957283"/>
                  <a:ext cx="133682" cy="131657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1" name="TextBox 109"/>
                <p:cNvSpPr txBox="1">
                  <a:spLocks noChangeArrowheads="1"/>
                </p:cNvSpPr>
                <p:nvPr/>
              </p:nvSpPr>
              <p:spPr bwMode="gray">
                <a:xfrm>
                  <a:off x="5671695" y="4901557"/>
                  <a:ext cx="744094" cy="266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600" kern="0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pitchFamily="34" charset="0"/>
                    </a:rPr>
                    <a:t>Chengdu</a:t>
                  </a:r>
                </a:p>
              </p:txBody>
            </p:sp>
          </p:grpSp>
          <p:sp>
            <p:nvSpPr>
              <p:cNvPr id="40" name="TextBox 39"/>
              <p:cNvSpPr txBox="1"/>
              <p:nvPr/>
            </p:nvSpPr>
            <p:spPr bwMode="gray">
              <a:xfrm>
                <a:off x="7556501" y="3887912"/>
                <a:ext cx="876300" cy="365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>
                    <a:solidFill>
                      <a:srgbClr val="0080B1"/>
                    </a:solidFill>
                  </a:rPr>
                  <a:t>China</a:t>
                </a:r>
                <a:endParaRPr lang="en-US" sz="1050" dirty="0">
                  <a:solidFill>
                    <a:srgbClr val="0080B1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 bwMode="gray">
            <a:xfrm>
              <a:off x="958305" y="4400476"/>
              <a:ext cx="2172569" cy="1217120"/>
              <a:chOff x="2506465" y="4373033"/>
              <a:chExt cx="1862335" cy="1043320"/>
            </a:xfrm>
            <a:effectLst>
              <a:outerShdw blurRad="50800" dist="38100" dir="2700000">
                <a:srgbClr val="000000">
                  <a:alpha val="69000"/>
                </a:srgbClr>
              </a:outerShdw>
            </a:effectLst>
          </p:grpSpPr>
          <p:sp>
            <p:nvSpPr>
              <p:cNvPr id="34" name="TextBox 33"/>
              <p:cNvSpPr txBox="1"/>
              <p:nvPr/>
            </p:nvSpPr>
            <p:spPr bwMode="gray">
              <a:xfrm>
                <a:off x="2506465" y="4779432"/>
                <a:ext cx="1862335" cy="250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>
                    <a:solidFill>
                      <a:srgbClr val="FFFFFF"/>
                    </a:solidFill>
                  </a:rPr>
                  <a:t>employees serving</a:t>
                </a:r>
                <a:endParaRPr lang="en-US" sz="1300" b="1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5" name="Group 34"/>
              <p:cNvGrpSpPr/>
              <p:nvPr/>
            </p:nvGrpSpPr>
            <p:grpSpPr bwMode="gray">
              <a:xfrm>
                <a:off x="2671565" y="4373033"/>
                <a:ext cx="1592433" cy="1043320"/>
                <a:chOff x="2671565" y="4373033"/>
                <a:chExt cx="1592433" cy="1043320"/>
              </a:xfrm>
            </p:grpSpPr>
            <p:sp>
              <p:nvSpPr>
                <p:cNvPr id="36" name="TextBox 35"/>
                <p:cNvSpPr txBox="1"/>
                <p:nvPr/>
              </p:nvSpPr>
              <p:spPr bwMode="gray">
                <a:xfrm>
                  <a:off x="2671565" y="4373033"/>
                  <a:ext cx="1481335" cy="5012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b="1" dirty="0" smtClean="0">
                      <a:solidFill>
                        <a:srgbClr val="FFFFFF"/>
                      </a:solidFill>
                    </a:rPr>
                    <a:t>10,000+</a:t>
                  </a:r>
                  <a:endParaRPr lang="en-US" sz="3200" b="1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 bwMode="gray">
                <a:xfrm>
                  <a:off x="2747765" y="4915081"/>
                  <a:ext cx="1005370" cy="5012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>
                      <a:solidFill>
                        <a:srgbClr val="FFFFFF"/>
                      </a:solidFill>
                    </a:rPr>
                    <a:t>200+</a:t>
                  </a:r>
                  <a:endParaRPr lang="en-US" sz="3200" b="1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 bwMode="gray">
                <a:xfrm>
                  <a:off x="3608162" y="5047778"/>
                  <a:ext cx="655836" cy="2506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00" b="1" dirty="0" smtClean="0">
                      <a:solidFill>
                        <a:srgbClr val="FFFFFF"/>
                      </a:solidFill>
                    </a:rPr>
                    <a:t>clients</a:t>
                  </a:r>
                  <a:endParaRPr lang="en-US" sz="1300" b="1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25" name="Group 73"/>
            <p:cNvGrpSpPr/>
            <p:nvPr/>
          </p:nvGrpSpPr>
          <p:grpSpPr bwMode="gray">
            <a:xfrm>
              <a:off x="5939051" y="3902933"/>
              <a:ext cx="2172569" cy="1217119"/>
              <a:chOff x="2506465" y="4373033"/>
              <a:chExt cx="1862335" cy="1043320"/>
            </a:xfrm>
            <a:effectLst>
              <a:outerShdw blurRad="50800" dist="38100" dir="2700000">
                <a:srgbClr val="000000">
                  <a:alpha val="69000"/>
                </a:srgbClr>
              </a:outerShdw>
            </a:effectLst>
          </p:grpSpPr>
          <p:sp>
            <p:nvSpPr>
              <p:cNvPr id="29" name="TextBox 28"/>
              <p:cNvSpPr txBox="1"/>
              <p:nvPr/>
            </p:nvSpPr>
            <p:spPr bwMode="gray">
              <a:xfrm>
                <a:off x="2506465" y="4779432"/>
                <a:ext cx="1862335" cy="250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>
                    <a:solidFill>
                      <a:srgbClr val="FFFFFF"/>
                    </a:solidFill>
                  </a:rPr>
                  <a:t>employees across</a:t>
                </a:r>
                <a:endParaRPr lang="en-US" sz="1300" b="1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0" name="Group 72"/>
              <p:cNvGrpSpPr/>
              <p:nvPr/>
            </p:nvGrpSpPr>
            <p:grpSpPr bwMode="gray">
              <a:xfrm>
                <a:off x="2671565" y="4373033"/>
                <a:ext cx="1592434" cy="1043320"/>
                <a:chOff x="2671565" y="4373033"/>
                <a:chExt cx="1592434" cy="1043320"/>
              </a:xfrm>
            </p:grpSpPr>
            <p:sp>
              <p:nvSpPr>
                <p:cNvPr id="31" name="TextBox 30"/>
                <p:cNvSpPr txBox="1"/>
                <p:nvPr/>
              </p:nvSpPr>
              <p:spPr bwMode="gray">
                <a:xfrm>
                  <a:off x="2671565" y="4373033"/>
                  <a:ext cx="1481335" cy="5012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b="1" dirty="0" smtClean="0">
                      <a:solidFill>
                        <a:srgbClr val="FFFFFF"/>
                      </a:solidFill>
                    </a:rPr>
                    <a:t>4,000+</a:t>
                  </a:r>
                  <a:endParaRPr lang="en-US" sz="3200" b="1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 bwMode="gray">
                <a:xfrm>
                  <a:off x="2747765" y="4915081"/>
                  <a:ext cx="1005370" cy="5012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>
                      <a:solidFill>
                        <a:srgbClr val="FFFFFF"/>
                      </a:solidFill>
                    </a:rPr>
                    <a:t>10</a:t>
                  </a:r>
                  <a:endParaRPr lang="en-US" sz="3200" b="1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 bwMode="gray">
                <a:xfrm>
                  <a:off x="3231948" y="5047779"/>
                  <a:ext cx="1032051" cy="2506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00" b="1" dirty="0" smtClean="0">
                      <a:solidFill>
                        <a:srgbClr val="FFFFFF"/>
                      </a:solidFill>
                    </a:rPr>
                    <a:t>Major cities</a:t>
                  </a:r>
                  <a:endParaRPr lang="en-US" sz="1300" b="1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26" name="Group 73"/>
            <p:cNvGrpSpPr/>
            <p:nvPr/>
          </p:nvGrpSpPr>
          <p:grpSpPr bwMode="gray">
            <a:xfrm>
              <a:off x="3221171" y="3989217"/>
              <a:ext cx="2172569" cy="766487"/>
              <a:chOff x="2418476" y="4533013"/>
              <a:chExt cx="1862335" cy="657035"/>
            </a:xfrm>
            <a:effectLst>
              <a:outerShdw blurRad="50800" dist="38100" dir="2700000">
                <a:srgbClr val="000000">
                  <a:alpha val="69000"/>
                </a:srgbClr>
              </a:outerShdw>
            </a:effectLst>
          </p:grpSpPr>
          <p:sp>
            <p:nvSpPr>
              <p:cNvPr id="27" name="TextBox 26"/>
              <p:cNvSpPr txBox="1"/>
              <p:nvPr/>
            </p:nvSpPr>
            <p:spPr bwMode="gray">
              <a:xfrm>
                <a:off x="2418476" y="4939412"/>
                <a:ext cx="1862335" cy="250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>
                    <a:ln w="3175">
                      <a:noFill/>
                    </a:ln>
                    <a:solidFill>
                      <a:srgbClr val="FFFFFF"/>
                    </a:solidFill>
                  </a:rPr>
                  <a:t>employees across</a:t>
                </a:r>
                <a:endParaRPr lang="en-US" sz="1300" b="1" dirty="0">
                  <a:ln w="3175">
                    <a:noFill/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 bwMode="gray">
              <a:xfrm>
                <a:off x="2583577" y="4533013"/>
                <a:ext cx="1481335" cy="501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>
                    <a:ln w="3175">
                      <a:noFill/>
                    </a:ln>
                    <a:solidFill>
                      <a:srgbClr val="FFFFFF"/>
                    </a:solidFill>
                  </a:rPr>
                  <a:t>600+</a:t>
                </a:r>
                <a:endParaRPr lang="en-US" sz="3200" b="1" dirty="0">
                  <a:ln w="3175">
                    <a:noFill/>
                  </a:ln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3" name="Oval 82"/>
            <p:cNvSpPr/>
            <p:nvPr/>
          </p:nvSpPr>
          <p:spPr bwMode="gray">
            <a:xfrm>
              <a:off x="5540956" y="5541025"/>
              <a:ext cx="97276" cy="9580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84" name="Rectangle 110"/>
            <p:cNvSpPr>
              <a:spLocks noChangeArrowheads="1"/>
            </p:cNvSpPr>
            <p:nvPr/>
          </p:nvSpPr>
          <p:spPr bwMode="gray">
            <a:xfrm>
              <a:off x="5455431" y="5387488"/>
              <a:ext cx="467151" cy="1754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25000"/>
                </a:spcBef>
                <a:spcAft>
                  <a:spcPct val="10000"/>
                </a:spcAft>
                <a:defRPr/>
              </a:pPr>
              <a:r>
                <a:rPr lang="en-US" sz="600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Halifax</a:t>
              </a:r>
              <a:endParaRPr lang="en-US" sz="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652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Balanced Global Delivery Framework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708987" y="1719085"/>
            <a:ext cx="3419872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414141"/>
                </a:solidFill>
                <a:latin typeface="Arial"/>
                <a:ea typeface="Calibri"/>
                <a:cs typeface="Times New Roman"/>
              </a:rPr>
              <a:t>We literally wrote the book on project management, and have been sharing these principles with our clients and our employees for over 40 years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414141"/>
                </a:solidFill>
                <a:latin typeface="Arial"/>
                <a:ea typeface="Calibri"/>
                <a:cs typeface="Times New Roman"/>
              </a:rPr>
              <a:t>Program  and Multi-Project management frameworks position Global Delivery to manage large-scale programs, or large sets of concurrent projects on our accounts.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414141"/>
                </a:solidFill>
                <a:latin typeface="Arial"/>
                <a:ea typeface="Calibri"/>
                <a:cs typeface="Times New Roman"/>
              </a:rPr>
              <a:t>A single standard Project management methodology enables effective management and governance of </a:t>
            </a:r>
            <a:r>
              <a:rPr lang="en-US" sz="1400" dirty="0">
                <a:solidFill>
                  <a:srgbClr val="414141"/>
                </a:solidFill>
                <a:latin typeface="Arial"/>
                <a:ea typeface="Calibri"/>
                <a:cs typeface="Times New Roman"/>
              </a:rPr>
              <a:t>the work of the technical specialists engineering </a:t>
            </a:r>
            <a:r>
              <a:rPr lang="en-US" sz="1400" dirty="0" smtClean="0">
                <a:solidFill>
                  <a:srgbClr val="414141"/>
                </a:solidFill>
                <a:latin typeface="Arial"/>
                <a:ea typeface="Calibri"/>
                <a:cs typeface="Times New Roman"/>
              </a:rPr>
              <a:t>any solution</a:t>
            </a:r>
            <a:r>
              <a:rPr lang="en-US" sz="1400" dirty="0">
                <a:solidFill>
                  <a:srgbClr val="41414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400" dirty="0" smtClean="0">
                <a:solidFill>
                  <a:srgbClr val="414141"/>
                </a:solidFill>
                <a:latin typeface="Arial"/>
                <a:ea typeface="Calibri"/>
                <a:cs typeface="Times New Roman"/>
              </a:rPr>
              <a:t>we’ve undertaken to deliver.  </a:t>
            </a:r>
            <a:endParaRPr lang="en-US" sz="1400" dirty="0">
              <a:solidFill>
                <a:srgbClr val="414141"/>
              </a:solidFill>
              <a:latin typeface="Arial"/>
              <a:ea typeface="Calibri"/>
              <a:cs typeface="Times New Roman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400" dirty="0">
                <a:solidFill>
                  <a:srgbClr val="414141"/>
                </a:solidFill>
                <a:latin typeface="Arial"/>
                <a:ea typeface="Calibri"/>
                <a:cs typeface="Times New Roman"/>
              </a:rPr>
              <a:t>A multitude of Engineering process models guide the project teams in executing the great variety of technical solutions that NTT DATA delivers to its </a:t>
            </a:r>
            <a:r>
              <a:rPr lang="en-US" sz="1400" dirty="0" smtClean="0">
                <a:solidFill>
                  <a:srgbClr val="414141"/>
                </a:solidFill>
                <a:latin typeface="Arial"/>
                <a:ea typeface="Calibri"/>
                <a:cs typeface="Times New Roman"/>
              </a:rPr>
              <a:t>customers.</a:t>
            </a:r>
            <a:endParaRPr lang="en-US" sz="1400" dirty="0">
              <a:solidFill>
                <a:srgbClr val="414141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6820" y="795755"/>
            <a:ext cx="8496944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tIns="0" bIns="0" rtlCol="0">
            <a:spAutoFit/>
          </a:bodyPr>
          <a:lstStyle/>
          <a:p>
            <a:pPr algn="ctr"/>
            <a:r>
              <a:rPr lang="en-US" dirty="0"/>
              <a:t>A suite of integrated, mutually reinforcing methodologies and frameworks that binds the widely distributed Global Delivery organization with a common set of standard </a:t>
            </a:r>
            <a:r>
              <a:rPr lang="en-US" dirty="0" smtClean="0"/>
              <a:t>processes that demonstrate our thought leadership in all aspects of each engagement</a:t>
            </a:r>
            <a:endParaRPr 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5708987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88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Placeholder 2"/>
          <p:cNvSpPr>
            <a:spLocks noGrp="1"/>
          </p:cNvSpPr>
          <p:nvPr>
            <p:ph type="body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compatLnSpc="1">
            <a:prstTxWarp prst="textNoShape">
              <a:avLst/>
            </a:prstTxWarp>
          </a:bodyPr>
          <a:lstStyle/>
          <a:p>
            <a:r>
              <a:rPr lang="en-IN" altLang="en-US" dirty="0" smtClean="0">
                <a:latin typeface="Arial" pitchFamily="34" charset="0"/>
                <a:cs typeface="Arial" pitchFamily="34" charset="0"/>
              </a:rPr>
              <a:t>Project Management Environment</a:t>
            </a:r>
          </a:p>
        </p:txBody>
      </p:sp>
      <p:sp>
        <p:nvSpPr>
          <p:cNvPr id="11270" name="TextBox 20479"/>
          <p:cNvSpPr txBox="1">
            <a:spLocks noChangeArrowheads="1"/>
          </p:cNvSpPr>
          <p:nvPr/>
        </p:nvSpPr>
        <p:spPr bwMode="gray">
          <a:xfrm>
            <a:off x="733425" y="890588"/>
            <a:ext cx="80867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 smtClean="0">
                <a:solidFill>
                  <a:srgbClr val="000000"/>
                </a:solidFill>
              </a:rPr>
              <a:t>Global Delivery operates a comprehensive, supportive project management environment</a:t>
            </a:r>
            <a:endParaRPr lang="en-IN" altLang="en-US" sz="1400" dirty="0" smtClean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1276772"/>
            <a:ext cx="7933310" cy="532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42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TT_Presentation1_111129_v2_fa">
  <a:themeElements>
    <a:clrScheme name="NTT">
      <a:dk1>
        <a:srgbClr val="000000"/>
      </a:dk1>
      <a:lt1>
        <a:srgbClr val="FFFFFF"/>
      </a:lt1>
      <a:dk2>
        <a:srgbClr val="6785C1"/>
      </a:dk2>
      <a:lt2>
        <a:srgbClr val="FFFFFF"/>
      </a:lt2>
      <a:accent1>
        <a:srgbClr val="6785C1"/>
      </a:accent1>
      <a:accent2>
        <a:srgbClr val="0F1C50"/>
      </a:accent2>
      <a:accent3>
        <a:srgbClr val="0080B1"/>
      </a:accent3>
      <a:accent4>
        <a:srgbClr val="E6B600"/>
      </a:accent4>
      <a:accent5>
        <a:srgbClr val="BC4328"/>
      </a:accent5>
      <a:accent6>
        <a:srgbClr val="5A5A5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TT DATA_PPTtemplate_111201">
  <a:themeElements>
    <a:clrScheme name="NTT">
      <a:dk1>
        <a:srgbClr val="000000"/>
      </a:dk1>
      <a:lt1>
        <a:srgbClr val="FFFFFF"/>
      </a:lt1>
      <a:dk2>
        <a:srgbClr val="6785C1"/>
      </a:dk2>
      <a:lt2>
        <a:srgbClr val="FFFFFF"/>
      </a:lt2>
      <a:accent1>
        <a:srgbClr val="6785C1"/>
      </a:accent1>
      <a:accent2>
        <a:srgbClr val="0F1C50"/>
      </a:accent2>
      <a:accent3>
        <a:srgbClr val="0080B1"/>
      </a:accent3>
      <a:accent4>
        <a:srgbClr val="E6B600"/>
      </a:accent4>
      <a:accent5>
        <a:srgbClr val="BC4328"/>
      </a:accent5>
      <a:accent6>
        <a:srgbClr val="5A5A5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1800" dirty="0">
            <a:solidFill>
              <a:srgbClr val="000000"/>
            </a:solidFill>
            <a:latin typeface="Arial"/>
            <a:ea typeface="ＭＳ Ｐゴシック"/>
            <a:cs typeface="Arial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TT_DATA_Powerpoint_2007_Template">
  <a:themeElements>
    <a:clrScheme name="NTT">
      <a:dk1>
        <a:srgbClr val="000000"/>
      </a:dk1>
      <a:lt1>
        <a:srgbClr val="FFFFFF"/>
      </a:lt1>
      <a:dk2>
        <a:srgbClr val="6785C1"/>
      </a:dk2>
      <a:lt2>
        <a:srgbClr val="FFFFFF"/>
      </a:lt2>
      <a:accent1>
        <a:srgbClr val="6785C1"/>
      </a:accent1>
      <a:accent2>
        <a:srgbClr val="0F1C50"/>
      </a:accent2>
      <a:accent3>
        <a:srgbClr val="0080B1"/>
      </a:accent3>
      <a:accent4>
        <a:srgbClr val="E6B600"/>
      </a:accent4>
      <a:accent5>
        <a:srgbClr val="BC4328"/>
      </a:accent5>
      <a:accent6>
        <a:srgbClr val="5A5A5A"/>
      </a:accent6>
      <a:hlink>
        <a:srgbClr val="0000FF"/>
      </a:hlink>
      <a:folHlink>
        <a:srgbClr val="800080"/>
      </a:folHlink>
    </a:clrScheme>
    <a:fontScheme name="Arial - N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C2653"/>
        </a:solidFill>
        <a:ln w="9525">
          <a:noFill/>
          <a:miter lim="800000"/>
          <a:headEnd/>
          <a:tailEnd/>
        </a:ln>
      </a:spPr>
      <a:bodyPr lIns="0" rIns="0" anchor="ctr" anchorCtr="1"/>
      <a:lstStyle>
        <a:defPPr algn="ctr">
          <a:spcAft>
            <a:spcPts val="350"/>
          </a:spcAft>
          <a:defRPr kumimoji="0" sz="1400" b="1" dirty="0" smtClean="0">
            <a:solidFill>
              <a:srgbClr val="FFFFFF"/>
            </a:solidFill>
            <a:latin typeface="Arial" pitchFamily="34" charset="0"/>
            <a:ea typeface="ＭＳ Ｐゴシック"/>
            <a:cs typeface="Arial" pitchFamily="34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NTT_DATA_Powerpoint_2007_Template">
  <a:themeElements>
    <a:clrScheme name="NTT">
      <a:dk1>
        <a:srgbClr val="000000"/>
      </a:dk1>
      <a:lt1>
        <a:srgbClr val="FFFFFF"/>
      </a:lt1>
      <a:dk2>
        <a:srgbClr val="6785C1"/>
      </a:dk2>
      <a:lt2>
        <a:srgbClr val="FFFFFF"/>
      </a:lt2>
      <a:accent1>
        <a:srgbClr val="6785C1"/>
      </a:accent1>
      <a:accent2>
        <a:srgbClr val="0F1C50"/>
      </a:accent2>
      <a:accent3>
        <a:srgbClr val="0080B1"/>
      </a:accent3>
      <a:accent4>
        <a:srgbClr val="E6B600"/>
      </a:accent4>
      <a:accent5>
        <a:srgbClr val="BC4328"/>
      </a:accent5>
      <a:accent6>
        <a:srgbClr val="5A5A5A"/>
      </a:accent6>
      <a:hlink>
        <a:srgbClr val="0000FF"/>
      </a:hlink>
      <a:folHlink>
        <a:srgbClr val="800080"/>
      </a:folHlink>
    </a:clrScheme>
    <a:fontScheme name="Arial - N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C2653"/>
        </a:solidFill>
        <a:ln w="9525">
          <a:noFill/>
          <a:miter lim="800000"/>
          <a:headEnd/>
          <a:tailEnd/>
        </a:ln>
      </a:spPr>
      <a:bodyPr lIns="0" rIns="0" anchor="ctr" anchorCtr="1"/>
      <a:lstStyle>
        <a:defPPr algn="ctr">
          <a:spcAft>
            <a:spcPts val="350"/>
          </a:spcAft>
          <a:defRPr kumimoji="0" sz="1400" b="1" dirty="0" smtClean="0">
            <a:solidFill>
              <a:srgbClr val="FFFFFF"/>
            </a:solidFill>
            <a:latin typeface="Arial" pitchFamily="34" charset="0"/>
            <a:ea typeface="ＭＳ Ｐゴシック"/>
            <a:cs typeface="Arial" pitchFamily="34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MC-v4">
  <a:themeElements>
    <a:clrScheme name="NTT">
      <a:dk1>
        <a:srgbClr val="000000"/>
      </a:dk1>
      <a:lt1>
        <a:srgbClr val="FFFFFF"/>
      </a:lt1>
      <a:dk2>
        <a:srgbClr val="6785C1"/>
      </a:dk2>
      <a:lt2>
        <a:srgbClr val="FFFFFF"/>
      </a:lt2>
      <a:accent1>
        <a:srgbClr val="6785C1"/>
      </a:accent1>
      <a:accent2>
        <a:srgbClr val="0F1C50"/>
      </a:accent2>
      <a:accent3>
        <a:srgbClr val="0080B1"/>
      </a:accent3>
      <a:accent4>
        <a:srgbClr val="E6B600"/>
      </a:accent4>
      <a:accent5>
        <a:srgbClr val="BC4328"/>
      </a:accent5>
      <a:accent6>
        <a:srgbClr val="5A5A5A"/>
      </a:accent6>
      <a:hlink>
        <a:srgbClr val="0000FF"/>
      </a:hlink>
      <a:folHlink>
        <a:srgbClr val="800080"/>
      </a:folHlink>
    </a:clrScheme>
    <a:fontScheme name="Arial - N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NTT DATA_PPTtemplate_111201">
  <a:themeElements>
    <a:clrScheme name="NTT">
      <a:dk1>
        <a:srgbClr val="000000"/>
      </a:dk1>
      <a:lt1>
        <a:srgbClr val="FFFFFF"/>
      </a:lt1>
      <a:dk2>
        <a:srgbClr val="6785C1"/>
      </a:dk2>
      <a:lt2>
        <a:srgbClr val="FFFFFF"/>
      </a:lt2>
      <a:accent1>
        <a:srgbClr val="6785C1"/>
      </a:accent1>
      <a:accent2>
        <a:srgbClr val="0F1C50"/>
      </a:accent2>
      <a:accent3>
        <a:srgbClr val="0080B1"/>
      </a:accent3>
      <a:accent4>
        <a:srgbClr val="E6B600"/>
      </a:accent4>
      <a:accent5>
        <a:srgbClr val="BC4328"/>
      </a:accent5>
      <a:accent6>
        <a:srgbClr val="5A5A5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1800" dirty="0">
            <a:solidFill>
              <a:srgbClr val="000000"/>
            </a:solidFill>
            <a:latin typeface="Arial"/>
            <a:ea typeface="ＭＳ Ｐゴシック"/>
            <a:cs typeface="Arial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NTT_DATA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TTDA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117475" marR="0" indent="-117475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300"/>
          </a:spcAft>
          <a:buClrTx/>
          <a:buSzTx/>
          <a:buFont typeface="Arial" pitchFamily="34" charset="0"/>
          <a:buChar char="•"/>
          <a:tabLst/>
          <a:defRPr kumimoji="1" sz="900" b="0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NTTDATA_PPTtemplate">
  <a:themeElements>
    <a:clrScheme name="NTTDATA2012">
      <a:dk1>
        <a:srgbClr val="000000"/>
      </a:dk1>
      <a:lt1>
        <a:srgbClr val="FFFFFF"/>
      </a:lt1>
      <a:dk2>
        <a:srgbClr val="333333"/>
      </a:dk2>
      <a:lt2>
        <a:srgbClr val="E1E7F3"/>
      </a:lt2>
      <a:accent1>
        <a:srgbClr val="C2CEE6"/>
      </a:accent1>
      <a:accent2>
        <a:srgbClr val="6785C1"/>
      </a:accent2>
      <a:accent3>
        <a:srgbClr val="0F1C50"/>
      </a:accent3>
      <a:accent4>
        <a:srgbClr val="0080B1"/>
      </a:accent4>
      <a:accent5>
        <a:srgbClr val="E6B600"/>
      </a:accent5>
      <a:accent6>
        <a:srgbClr val="BC4328"/>
      </a:accent6>
      <a:hlink>
        <a:srgbClr val="0000FF"/>
      </a:hlink>
      <a:folHlink>
        <a:srgbClr val="800080"/>
      </a:folHlink>
    </a:clrScheme>
    <a:fontScheme name="NTTDATA　E">
      <a:majorFont>
        <a:latin typeface="Arial"/>
        <a:ea typeface="HGP創英角ｺﾞｼｯｸUB"/>
        <a:cs typeface=""/>
      </a:majorFont>
      <a:minorFont>
        <a:latin typeface="Arial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TT">
    <a:dk1>
      <a:srgbClr val="000000"/>
    </a:dk1>
    <a:lt1>
      <a:srgbClr val="FFFFFF"/>
    </a:lt1>
    <a:dk2>
      <a:srgbClr val="6785C1"/>
    </a:dk2>
    <a:lt2>
      <a:srgbClr val="FFFFFF"/>
    </a:lt2>
    <a:accent1>
      <a:srgbClr val="6785C1"/>
    </a:accent1>
    <a:accent2>
      <a:srgbClr val="0F1C50"/>
    </a:accent2>
    <a:accent3>
      <a:srgbClr val="0080B1"/>
    </a:accent3>
    <a:accent4>
      <a:srgbClr val="E6B600"/>
    </a:accent4>
    <a:accent5>
      <a:srgbClr val="BC4328"/>
    </a:accent5>
    <a:accent6>
      <a:srgbClr val="5A5A5A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74D2C42B1A8A4EBE94790528601239" ma:contentTypeVersion="3" ma:contentTypeDescription="Create a new document." ma:contentTypeScope="" ma:versionID="8d65a218ad3d2b96a094044660040203">
  <xsd:schema xmlns:xsd="http://www.w3.org/2001/XMLSchema" xmlns:xs="http://www.w3.org/2001/XMLSchema" xmlns:p="http://schemas.microsoft.com/office/2006/metadata/properties" xmlns:ns1="http://schemas.microsoft.com/sharepoint/v3" xmlns:ns2="6f03b772-a2ac-456b-81a5-979e6502aec9" targetNamespace="http://schemas.microsoft.com/office/2006/metadata/properties" ma:root="true" ma:fieldsID="b42b8d8e0f46134fbbaeaacdf7824961" ns1:_="" ns2:_="">
    <xsd:import namespace="http://schemas.microsoft.com/sharepoint/v3"/>
    <xsd:import namespace="6f03b772-a2ac-456b-81a5-979e6502aec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03b772-a2ac-456b-81a5-979e6502aec9" elementFormDefault="qualified">
    <xsd:import namespace="http://schemas.microsoft.com/office/2006/documentManagement/types"/>
    <xsd:import namespace="http://schemas.microsoft.com/office/infopath/2007/PartnerControls"/>
    <xsd:element name="Category" ma:index="10" nillable="true" ma:displayName="Category" ma:default="Tools" ma:format="Dropdown" ma:internalName="Category">
      <xsd:simpleType>
        <xsd:restriction base="dms:Choice">
          <xsd:enumeration value="Tools"/>
          <xsd:enumeration value="Brand"/>
          <xsd:enumeration value="Guidelines"/>
          <xsd:enumeration value="Launch"/>
          <xsd:enumeration value="Ordering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Category xmlns="6f03b772-a2ac-456b-81a5-979e6502aec9">Tools</Category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8FF21A-A2A2-41A3-B9E5-4D36A55755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f03b772-a2ac-456b-81a5-979e6502ae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F7AD75-EEE3-44BE-8BA2-F83C69B3BBF2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6f03b772-a2ac-456b-81a5-979e6502aec9"/>
    <ds:schemaRef ds:uri="http://purl.org/dc/elements/1.1/"/>
    <ds:schemaRef ds:uri="http://schemas.microsoft.com/sharepoint/v3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D24152B-7D5F-4F8D-961C-C01002D5E3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NTT DATA Project Management Tools</Template>
  <TotalTime>22997</TotalTime>
  <Words>1696</Words>
  <Application>Microsoft Office PowerPoint</Application>
  <PresentationFormat>On-screen Show (4:3)</PresentationFormat>
  <Paragraphs>379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40</vt:i4>
      </vt:variant>
    </vt:vector>
  </HeadingPairs>
  <TitlesOfParts>
    <vt:vector size="59" baseType="lpstr">
      <vt:lpstr>ＭＳ Ｐゴシック</vt:lpstr>
      <vt:lpstr>Algerian</vt:lpstr>
      <vt:lpstr>Arial</vt:lpstr>
      <vt:lpstr>Arial Rounded MT Bold</vt:lpstr>
      <vt:lpstr>Calibri</vt:lpstr>
      <vt:lpstr>Courier New</vt:lpstr>
      <vt:lpstr>HGP創英角ｺﾞｼｯｸUB</vt:lpstr>
      <vt:lpstr>Lucida Grande</vt:lpstr>
      <vt:lpstr>Times New Roman</vt:lpstr>
      <vt:lpstr>Verdana</vt:lpstr>
      <vt:lpstr>Wingdings</vt:lpstr>
      <vt:lpstr>NTT_Presentation1_111129_v2_fa</vt:lpstr>
      <vt:lpstr>NTT DATA_PPTtemplate_111201</vt:lpstr>
      <vt:lpstr>NTT_DATA_Powerpoint_2007_Template</vt:lpstr>
      <vt:lpstr>3_NTT_DATA_Powerpoint_2007_Template</vt:lpstr>
      <vt:lpstr>PMC-v4</vt:lpstr>
      <vt:lpstr>1_NTT DATA_PPTtemplate_111201</vt:lpstr>
      <vt:lpstr>NTT_DATA_Powerpoint_Template</vt:lpstr>
      <vt:lpstr>NTTDATA_PPTtemplate</vt:lpstr>
      <vt:lpstr>Project Assurance in a Global Delivery Organization</vt:lpstr>
      <vt:lpstr>Agenda</vt:lpstr>
      <vt:lpstr>PowerPoint Presentation</vt:lpstr>
      <vt:lpstr>PowerPoint Presentation</vt:lpstr>
      <vt:lpstr>Our Business Vision</vt:lpstr>
      <vt:lpstr>Project Portfolio Variety </vt:lpstr>
      <vt:lpstr>Balanced Global Delivery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電通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Input title in 1 or 2 lines. (Decrease font size for long titles.)</dc:title>
  <dc:creator>電通;Modified for NTT DATA Americas</dc:creator>
  <dc:description>The new NTT DATA Powerpoint Template.  Use this for all presentations moving forward.</dc:description>
  <cp:lastModifiedBy>ADMINIBM</cp:lastModifiedBy>
  <cp:revision>306</cp:revision>
  <cp:lastPrinted>2012-04-10T10:34:19Z</cp:lastPrinted>
  <dcterms:created xsi:type="dcterms:W3CDTF">2011-11-30T07:57:37Z</dcterms:created>
  <dcterms:modified xsi:type="dcterms:W3CDTF">2015-04-13T00:05:56Z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0x010100D074D2C42B1A8A4EBE94790528601239</vt:lpwstr>
  </property>
</Properties>
</file>